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68" r:id="rId3"/>
    <p:sldId id="316" r:id="rId4"/>
    <p:sldId id="317" r:id="rId5"/>
    <p:sldId id="318" r:id="rId6"/>
    <p:sldId id="314" r:id="rId7"/>
    <p:sldId id="315" r:id="rId8"/>
    <p:sldId id="269" r:id="rId9"/>
    <p:sldId id="298" r:id="rId10"/>
    <p:sldId id="270" r:id="rId11"/>
    <p:sldId id="277" r:id="rId12"/>
    <p:sldId id="273" r:id="rId13"/>
    <p:sldId id="274" r:id="rId14"/>
    <p:sldId id="275" r:id="rId15"/>
    <p:sldId id="271" r:id="rId16"/>
    <p:sldId id="276" r:id="rId17"/>
    <p:sldId id="272" r:id="rId18"/>
    <p:sldId id="278" r:id="rId19"/>
    <p:sldId id="279" r:id="rId20"/>
    <p:sldId id="280" r:id="rId21"/>
    <p:sldId id="290" r:id="rId22"/>
    <p:sldId id="291" r:id="rId23"/>
    <p:sldId id="293" r:id="rId24"/>
    <p:sldId id="292" r:id="rId25"/>
    <p:sldId id="319" r:id="rId26"/>
    <p:sldId id="304" r:id="rId27"/>
    <p:sldId id="322" r:id="rId28"/>
    <p:sldId id="323" r:id="rId29"/>
    <p:sldId id="324" r:id="rId30"/>
    <p:sldId id="284" r:id="rId31"/>
    <p:sldId id="285" r:id="rId32"/>
    <p:sldId id="286" r:id="rId33"/>
    <p:sldId id="288" r:id="rId34"/>
    <p:sldId id="281" r:id="rId35"/>
    <p:sldId id="308" r:id="rId36"/>
    <p:sldId id="306" r:id="rId37"/>
    <p:sldId id="282" r:id="rId38"/>
    <p:sldId id="294" r:id="rId39"/>
    <p:sldId id="310" r:id="rId40"/>
    <p:sldId id="313" r:id="rId41"/>
    <p:sldId id="311" r:id="rId42"/>
    <p:sldId id="295" r:id="rId43"/>
    <p:sldId id="305" r:id="rId44"/>
    <p:sldId id="320" r:id="rId45"/>
    <p:sldId id="283" r:id="rId46"/>
    <p:sldId id="297" r:id="rId47"/>
    <p:sldId id="327" r:id="rId48"/>
    <p:sldId id="326" r:id="rId4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mic Sans MS"/>
        <a:ea typeface="Comic Sans MS"/>
        <a:cs typeface="Comic Sans MS"/>
        <a:sym typeface="Comic Sans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53" d="100"/>
          <a:sy n="53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37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94094" y="6245225"/>
            <a:ext cx="292707" cy="3327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2"/>
          </a:solidFill>
          <a:uFillTx/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5Bs9xydba0" TargetMode="External"/><Relationship Id="rId2" Type="http://schemas.openxmlformats.org/officeDocument/2006/relationships/hyperlink" Target="https://www.dailymotion.com/video/x3obrsr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q2N6wmqafu8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YuUJCNzfoBw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s://www.oxfordowl.co.uk/api/interactives/29309.html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pIGdkME89M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ZdsJBAqHlzA" TargetMode="External"/><Relationship Id="rId5" Type="http://schemas.openxmlformats.org/officeDocument/2006/relationships/hyperlink" Target="https://www.met.ie/cms/assets/uploads/2017/08/YP-Fun-Facts-Seasons.pdf" TargetMode="Externa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97nLa2rj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idx="4294967295"/>
          </p:nvPr>
        </p:nvSpPr>
        <p:spPr>
          <a:xfrm>
            <a:off x="-252413" y="1327150"/>
            <a:ext cx="7772401" cy="14700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 defTabSz="603504">
              <a:defRPr sz="4752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Senior Infants SESE </a:t>
            </a:r>
            <a:br>
              <a:rPr dirty="0"/>
            </a:br>
            <a:r>
              <a:rPr dirty="0"/>
              <a:t>remote learning</a:t>
            </a:r>
          </a:p>
        </p:txBody>
      </p:sp>
      <p:sp>
        <p:nvSpPr>
          <p:cNvPr id="21" name="Shape 21"/>
          <p:cNvSpPr/>
          <p:nvPr/>
        </p:nvSpPr>
        <p:spPr>
          <a:xfrm>
            <a:off x="4216400" y="5199062"/>
            <a:ext cx="434657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Assumption Junior School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en-IE"/>
              <a:t>June 1</a:t>
            </a:r>
            <a:r>
              <a:rPr lang="en-IE" baseline="30000"/>
              <a:t>st</a:t>
            </a:r>
            <a:r>
              <a:rPr lang="en-IE"/>
              <a:t>  </a:t>
            </a:r>
            <a:r>
              <a:rPr lang="en-IE" dirty="0"/>
              <a:t>– 12</a:t>
            </a:r>
            <a:r>
              <a:rPr lang="en-IE" baseline="30000" dirty="0"/>
              <a:t>th</a:t>
            </a:r>
            <a:r>
              <a:rPr lang="en-IE" dirty="0"/>
              <a:t> </a:t>
            </a:r>
            <a:endParaRPr dirty="0"/>
          </a:p>
        </p:txBody>
      </p:sp>
      <p:pic>
        <p:nvPicPr>
          <p:cNvPr id="22" name="A picture containing drawing&#10;&#10;Description automatically generated.jpg" descr="A picture containing drawing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25" y="333375"/>
            <a:ext cx="2028825" cy="118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A picture containing knife, drawing&#10;&#10;Description automatically generated.jpg" descr="A picture containing knife,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87" y="3557587"/>
            <a:ext cx="1866901" cy="1470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A close up of a sign&#10;&#10;Description automatically generated.jpg" descr="A close up of a sig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4292600"/>
            <a:ext cx="2160588" cy="159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e life cycle FREEBIE | Bee life cycle, Honey bee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790973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752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797" r="1941" b="3498"/>
          <a:stretch/>
        </p:blipFill>
        <p:spPr bwMode="auto">
          <a:xfrm>
            <a:off x="533399" y="228600"/>
            <a:ext cx="79157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031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8151"/>
          <a:stretch/>
        </p:blipFill>
        <p:spPr bwMode="auto">
          <a:xfrm>
            <a:off x="119589" y="152400"/>
            <a:ext cx="887201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169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8151"/>
          <a:stretch/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36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-51822" r="6250" b="100000"/>
          <a:stretch/>
        </p:blipFill>
        <p:spPr bwMode="auto">
          <a:xfrm>
            <a:off x="1676399" y="-2841625"/>
            <a:ext cx="8534401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661" r="18151" b="48178"/>
          <a:stretch/>
        </p:blipFill>
        <p:spPr bwMode="auto">
          <a:xfrm>
            <a:off x="228600" y="228600"/>
            <a:ext cx="84582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35102" r="26277" b="7020"/>
          <a:stretch/>
        </p:blipFill>
        <p:spPr bwMode="auto">
          <a:xfrm>
            <a:off x="1181100" y="3284970"/>
            <a:ext cx="65532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356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4" descr="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76" name="Picture 8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r="24401"/>
          <a:stretch/>
        </p:blipFill>
        <p:spPr bwMode="auto">
          <a:xfrm>
            <a:off x="93406" y="762001"/>
            <a:ext cx="5883327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564" r="53125" b="29554"/>
          <a:stretch/>
        </p:blipFill>
        <p:spPr bwMode="auto">
          <a:xfrm>
            <a:off x="6066693" y="1981200"/>
            <a:ext cx="307730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374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r="15026"/>
          <a:stretch/>
        </p:blipFill>
        <p:spPr bwMode="auto">
          <a:xfrm>
            <a:off x="845127" y="832364"/>
            <a:ext cx="7155873" cy="459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260865"/>
            <a:ext cx="38738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Can you label the bee’s body parts?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092" y="5767676"/>
            <a:ext cx="1219200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thorax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5795663"/>
            <a:ext cx="8899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200" dirty="0"/>
              <a:t>wings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9450" y="5846431"/>
            <a:ext cx="111023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antenna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4453" y="5800124"/>
            <a:ext cx="61010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legs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9650" y="5781531"/>
            <a:ext cx="685442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eyes</a:t>
            </a:r>
          </a:p>
        </p:txBody>
      </p:sp>
    </p:spTree>
    <p:extLst>
      <p:ext uri="{BB962C8B-B14F-4D97-AF65-F5344CB8AC3E}">
        <p14:creationId xmlns:p14="http://schemas.microsoft.com/office/powerpoint/2010/main" val="42789388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064653"/>
              </p:ext>
            </p:extLst>
          </p:nvPr>
        </p:nvGraphicFramePr>
        <p:xfrm>
          <a:off x="381000" y="1143000"/>
          <a:ext cx="8204912" cy="5257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1867414462"/>
                    </a:ext>
                  </a:extLst>
                </a:gridCol>
                <a:gridCol w="3937712">
                  <a:extLst>
                    <a:ext uri="{9D8B030D-6E8A-4147-A177-3AD203B41FA5}">
                      <a16:colId xmlns:a16="http://schemas.microsoft.com/office/drawing/2014/main" val="798935734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bee drawing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interesting facts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extLst>
                  <a:ext uri="{0D108BD9-81ED-4DB2-BD59-A6C34878D82A}">
                    <a16:rowId xmlns:a16="http://schemas.microsoft.com/office/drawing/2014/main" val="2105436608"/>
                  </a:ext>
                </a:extLst>
              </a:tr>
              <a:tr h="2300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extLst>
                  <a:ext uri="{0D108BD9-81ED-4DB2-BD59-A6C34878D82A}">
                    <a16:rowId xmlns:a16="http://schemas.microsoft.com/office/drawing/2014/main" val="1511870680"/>
                  </a:ext>
                </a:extLst>
              </a:tr>
              <a:tr h="3286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omic Sans MS" panose="030F0702030302020204" pitchFamily="66" charset="0"/>
                        </a:rPr>
                        <a:t>lifecycle of a bee</a:t>
                      </a:r>
                      <a:endParaRPr lang="en-IE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243581"/>
                  </a:ext>
                </a:extLst>
              </a:tr>
              <a:tr h="23002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86" marR="57586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3918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90800" y="457200"/>
            <a:ext cx="4648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Can you make your own bee </a:t>
            </a:r>
            <a:r>
              <a:rPr kumimoji="0" lang="en-I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factfile</a:t>
            </a: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57492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676400"/>
            <a:ext cx="543674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How to draw</a:t>
            </a: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 bee</a:t>
            </a:r>
          </a:p>
          <a:p>
            <a:r>
              <a:rPr lang="en-IE" dirty="0">
                <a:hlinkClick r:id="rId2"/>
              </a:rPr>
              <a:t>https://www.dailymotion.com/video/x3obrsr</a:t>
            </a:r>
            <a:endParaRPr lang="en-IE" dirty="0"/>
          </a:p>
          <a:p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-IE" dirty="0"/>
              <a:t>Bee song</a:t>
            </a:r>
          </a:p>
          <a:p>
            <a:r>
              <a:rPr lang="en-IE" dirty="0">
                <a:hlinkClick r:id="rId3"/>
              </a:rPr>
              <a:t>https://www.youtube.com/watch?v=V5Bs9xydba0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0046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057" y="495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hlinkClick r:id="rId2"/>
              </a:rPr>
              <a:t>https://www.youtube.com/watch?v=q2N6wmqafu8</a:t>
            </a:r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179120" y="1624983"/>
            <a:ext cx="868680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History at this level concentrates on stories and story sequencing.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We want to you to follow the link below to read the given story. It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is important that your child can re-tell the story, and be able to sequence the events accurately.  They could also draw pictures that reflect their understanding of the sequence of the story. 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en-GB" dirty="0">
              <a:latin typeface="Comic Sans MS" panose="030F0702030302020204" pitchFamily="66" charset="0"/>
            </a:endParaRP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Other ideas: design the front cover, come up with a new name/different ending,  ask the author a question, make a new character.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145079" y="304800"/>
            <a:ext cx="475488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omic Sans MS"/>
              </a:rPr>
              <a:t>Week 1</a:t>
            </a:r>
            <a:r>
              <a:rPr kumimoji="0" lang="en-IE" sz="3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omic Sans MS"/>
              </a:rPr>
              <a:t> History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baseline="0" dirty="0"/>
              <a:t>“The Very Greedy Bee.” by Steve</a:t>
            </a:r>
            <a:r>
              <a:rPr lang="en-IE" sz="3000" dirty="0"/>
              <a:t> </a:t>
            </a:r>
            <a:r>
              <a:rPr lang="en-IE" sz="3000" dirty="0" err="1"/>
              <a:t>Smallman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pic>
        <p:nvPicPr>
          <p:cNvPr id="11266" name="Picture 2" descr="Buy The Very Greedy Bee - (3 Years &amp; Above) online @ ₹175 | Hopscotc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1319" r="4491" b="10903"/>
          <a:stretch/>
        </p:blipFill>
        <p:spPr bwMode="auto">
          <a:xfrm>
            <a:off x="6248400" y="4544291"/>
            <a:ext cx="26452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743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447800"/>
            <a:ext cx="8051241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Our theme:</a:t>
            </a: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Summer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baseline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Science:  Week 1: </a:t>
            </a:r>
            <a:r>
              <a:rPr kumimoji="0" lang="en-IE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Minibeasts</a:t>
            </a: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and the bee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               Week 2: Light and ice-cream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History:  Week 1: Story “The Very Greedy Bee” by Steve </a:t>
            </a:r>
            <a:r>
              <a:rPr lang="en-IE" dirty="0" err="1"/>
              <a:t>Smallman</a:t>
            </a:r>
            <a:r>
              <a:rPr lang="en-IE" dirty="0"/>
              <a:t> </a:t>
            </a:r>
          </a:p>
          <a:p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              Week </a:t>
            </a:r>
            <a:r>
              <a:rPr lang="en-IE" dirty="0"/>
              <a:t>2: Story “Gorilla loves vanilla” by </a:t>
            </a:r>
            <a:r>
              <a:rPr lang="en-IE" dirty="0" err="1"/>
              <a:t>Chae</a:t>
            </a:r>
            <a:r>
              <a:rPr lang="en-IE" dirty="0"/>
              <a:t> </a:t>
            </a:r>
            <a:r>
              <a:rPr lang="en-IE" dirty="0" err="1"/>
              <a:t>Strathie</a:t>
            </a:r>
            <a:endParaRPr kumimoji="0" lang="en-IE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                         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baseline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Geography: Week 1:  Helping at home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                  </a:t>
            </a: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Week 2: The season of Summer and mapping a S</a:t>
            </a:r>
            <a:r>
              <a:rPr lang="en-IE" dirty="0"/>
              <a:t>ummer garden</a:t>
            </a: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421461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33400"/>
            <a:ext cx="48099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Sequence the story “The Very Greedy Bee”.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842112"/>
              </p:ext>
            </p:extLst>
          </p:nvPr>
        </p:nvGraphicFramePr>
        <p:xfrm>
          <a:off x="1524000" y="1397000"/>
          <a:ext cx="6096000" cy="401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52041365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020850398"/>
                    </a:ext>
                  </a:extLst>
                </a:gridCol>
              </a:tblGrid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8749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9123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61996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Last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09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3624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5397" y="533400"/>
            <a:ext cx="341054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omic Sans MS"/>
              </a:rPr>
              <a:t>Week 1 Geography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Helping at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981200"/>
            <a:ext cx="8485654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You are all very helpful</a:t>
            </a:r>
            <a:r>
              <a:rPr kumimoji="0" lang="en-IE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children in school.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3000" baseline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At home what can you do to help?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3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3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3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3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Talk about what is happening in these pictures.</a:t>
            </a:r>
            <a:endParaRPr kumimoji="0" lang="en-IE" sz="3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3592070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t="28672" r="55653" b="18595"/>
          <a:stretch/>
        </p:blipFill>
        <p:spPr bwMode="auto">
          <a:xfrm>
            <a:off x="308869" y="381000"/>
            <a:ext cx="2880447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4" t="29957" r="18776" b="18596"/>
          <a:stretch/>
        </p:blipFill>
        <p:spPr bwMode="auto">
          <a:xfrm>
            <a:off x="5105400" y="381000"/>
            <a:ext cx="262128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4" t="35102" r="9400" b="13451"/>
          <a:stretch/>
        </p:blipFill>
        <p:spPr bwMode="auto">
          <a:xfrm>
            <a:off x="4592461" y="3962400"/>
            <a:ext cx="3751439" cy="23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previe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9" t="2947" r="42526" b="50750"/>
          <a:stretch/>
        </p:blipFill>
        <p:spPr bwMode="auto">
          <a:xfrm>
            <a:off x="716971" y="-2971800"/>
            <a:ext cx="1569029" cy="17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0" t="38960" r="15650" b="9593"/>
          <a:stretch/>
        </p:blipFill>
        <p:spPr bwMode="auto">
          <a:xfrm>
            <a:off x="308869" y="3505200"/>
            <a:ext cx="3733801" cy="27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6492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19668" r="64401" b="9592"/>
          <a:stretch/>
        </p:blipFill>
        <p:spPr bwMode="auto">
          <a:xfrm>
            <a:off x="838200" y="327098"/>
            <a:ext cx="2855632" cy="307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9" t="1662" r="18776" b="52037"/>
          <a:stretch/>
        </p:blipFill>
        <p:spPr bwMode="auto">
          <a:xfrm>
            <a:off x="4765961" y="304800"/>
            <a:ext cx="303741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661" r="41901" b="50751"/>
          <a:stretch/>
        </p:blipFill>
        <p:spPr bwMode="auto">
          <a:xfrm>
            <a:off x="994066" y="3740727"/>
            <a:ext cx="2699766" cy="28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51822" r="65278" b="1876"/>
          <a:stretch/>
        </p:blipFill>
        <p:spPr bwMode="auto">
          <a:xfrm>
            <a:off x="5223163" y="3657600"/>
            <a:ext cx="2930237" cy="29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7534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82628"/>
              </p:ext>
            </p:extLst>
          </p:nvPr>
        </p:nvGraphicFramePr>
        <p:xfrm>
          <a:off x="1295400" y="1085210"/>
          <a:ext cx="6096000" cy="43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195386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dirty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IE" baseline="0" dirty="0">
                          <a:latin typeface="Comic Sans MS" panose="030F0702030302020204" pitchFamily="66" charset="0"/>
                        </a:rPr>
                        <a:t> can help at home.</a:t>
                      </a:r>
                      <a:endParaRPr lang="en-I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4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16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665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32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97555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76400" y="533400"/>
            <a:ext cx="58455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Draw a picture and write about how you help</a:t>
            </a:r>
            <a:r>
              <a:rPr kumimoji="0" lang="en-IE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at home.</a:t>
            </a: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101014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8776" y="533400"/>
            <a:ext cx="43178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Can you help to write the shopping list?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827" t="22061" r="36185" b="5341"/>
          <a:stretch/>
        </p:blipFill>
        <p:spPr>
          <a:xfrm>
            <a:off x="2482887" y="902730"/>
            <a:ext cx="3949624" cy="57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58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355" t="42708" r="57247" b="26042"/>
          <a:stretch/>
        </p:blipFill>
        <p:spPr>
          <a:xfrm>
            <a:off x="1981200" y="228600"/>
            <a:ext cx="5410200" cy="57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52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" y="570683"/>
            <a:ext cx="785888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dirty="0"/>
              <a:t>We are having lots of sunny days.  It is nice to get outside!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709" y="1179138"/>
            <a:ext cx="365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200" dirty="0"/>
              <a:t>What is a shadow?</a:t>
            </a:r>
          </a:p>
          <a:p>
            <a:endParaRPr lang="en-IE" sz="2200" dirty="0"/>
          </a:p>
          <a:p>
            <a:r>
              <a:rPr lang="en-IE" sz="2200" dirty="0"/>
              <a:t>A shadow is made when </a:t>
            </a:r>
          </a:p>
          <a:p>
            <a:r>
              <a:rPr lang="en-IE" sz="2200" dirty="0"/>
              <a:t>an object blocks the light</a:t>
            </a:r>
            <a:r>
              <a:rPr lang="en-IE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17" t="15771" r="17612" b="5650"/>
          <a:stretch/>
        </p:blipFill>
        <p:spPr>
          <a:xfrm>
            <a:off x="5265283" y="4766239"/>
            <a:ext cx="2735718" cy="184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69" t="14128" r="18009" b="6705"/>
          <a:stretch/>
        </p:blipFill>
        <p:spPr>
          <a:xfrm>
            <a:off x="5209587" y="2779236"/>
            <a:ext cx="2562813" cy="177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249" t="19273" r="17732" b="7484"/>
          <a:stretch/>
        </p:blipFill>
        <p:spPr>
          <a:xfrm>
            <a:off x="5191476" y="991103"/>
            <a:ext cx="2580924" cy="1634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5200" y="153984"/>
            <a:ext cx="1917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dirty="0">
                <a:solidFill>
                  <a:srgbClr val="FF0000"/>
                </a:solidFill>
              </a:rPr>
              <a:t>Week 2 Science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5251" y="2926205"/>
            <a:ext cx="4572000" cy="1658088"/>
            <a:chOff x="53686" y="2672694"/>
            <a:chExt cx="4572000" cy="1658088"/>
          </a:xfrm>
        </p:grpSpPr>
        <p:sp>
          <p:nvSpPr>
            <p:cNvPr id="8" name="Rectangle 7"/>
            <p:cNvSpPr/>
            <p:nvPr/>
          </p:nvSpPr>
          <p:spPr>
            <a:xfrm>
              <a:off x="53686" y="267269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IE" dirty="0">
                  <a:hlinkClick r:id="rId5"/>
                </a:rPr>
                <a:t>https://www.oxfordowl.co.uk/api/interactives/29309.html</a:t>
              </a:r>
              <a:endParaRPr lang="en-IE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8630" t="24026" r="27594" b="16553"/>
            <a:stretch/>
          </p:blipFill>
          <p:spPr>
            <a:xfrm>
              <a:off x="2339686" y="3091073"/>
              <a:ext cx="1624445" cy="123970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15251" y="4989342"/>
            <a:ext cx="4572000" cy="553997"/>
            <a:chOff x="215251" y="4989342"/>
            <a:chExt cx="4572000" cy="553997"/>
          </a:xfrm>
        </p:grpSpPr>
        <p:sp>
          <p:nvSpPr>
            <p:cNvPr id="11" name="Rectangle 10"/>
            <p:cNvSpPr/>
            <p:nvPr/>
          </p:nvSpPr>
          <p:spPr>
            <a:xfrm>
              <a:off x="215251" y="5174007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I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709" y="4989342"/>
              <a:ext cx="257057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Light and shadow video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15251" y="54405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hlinkClick r:id="rId7"/>
              </a:rPr>
              <a:t>https://www.youtube.com/watch?v=YuUJCNzfoBw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312219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433" y="167650"/>
            <a:ext cx="619656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The sun is </a:t>
            </a:r>
            <a:r>
              <a:rPr lang="en-IE" sz="2400" dirty="0"/>
              <a:t>a source of light.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Can you name some other sources of light?</a:t>
            </a:r>
          </a:p>
        </p:txBody>
      </p:sp>
      <p:pic>
        <p:nvPicPr>
          <p:cNvPr id="1038" name="Picture 14" descr="Top 10 cool things about stars | Space | EarthS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85999"/>
            <a:ext cx="282137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azon.com: HAITRAL Table Lamp - Modern Bedside Desk Lamp wit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924951"/>
            <a:ext cx="4798312" cy="479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lip Art Sun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12024"/>
          <a:stretch/>
        </p:blipFill>
        <p:spPr bwMode="auto">
          <a:xfrm>
            <a:off x="6858000" y="50584"/>
            <a:ext cx="1839287" cy="16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9601" y="1130927"/>
            <a:ext cx="1352968" cy="2896003"/>
            <a:chOff x="609601" y="1130927"/>
            <a:chExt cx="1352968" cy="2896003"/>
          </a:xfrm>
        </p:grpSpPr>
        <p:pic>
          <p:nvPicPr>
            <p:cNvPr id="1026" name="Picture 2" descr="Lightbulb joke - Wikipe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1130927"/>
              <a:ext cx="1352968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14400" y="3657600"/>
              <a:ext cx="5475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bulb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86085" y="3874883"/>
            <a:ext cx="2032502" cy="2896102"/>
            <a:chOff x="1286085" y="3828410"/>
            <a:chExt cx="2032502" cy="2896102"/>
          </a:xfrm>
        </p:grpSpPr>
        <p:pic>
          <p:nvPicPr>
            <p:cNvPr id="1028" name="Picture 4" descr="Camp Fire | Rust Wiki | Fand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085" y="3828410"/>
              <a:ext cx="2032502" cy="2540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845136" y="6355182"/>
              <a:ext cx="9144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fire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3999" y="4408534"/>
            <a:ext cx="3048001" cy="2315978"/>
            <a:chOff x="5457022" y="4184323"/>
            <a:chExt cx="3048001" cy="2315978"/>
          </a:xfrm>
        </p:grpSpPr>
        <p:pic>
          <p:nvPicPr>
            <p:cNvPr id="1032" name="Picture 8" descr="Touch Screen Digitizer for HCL Me Connect 2G 3.0 Tablet - V3 ...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8" t="14625" r="11966" b="15174"/>
            <a:stretch/>
          </p:blipFill>
          <p:spPr bwMode="auto">
            <a:xfrm>
              <a:off x="5457022" y="4184323"/>
              <a:ext cx="3048001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77387" y="6130971"/>
              <a:ext cx="80727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screen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3972" y="1975515"/>
            <a:ext cx="2227246" cy="2055970"/>
            <a:chOff x="6133972" y="1975515"/>
            <a:chExt cx="2227246" cy="2055970"/>
          </a:xfrm>
        </p:grpSpPr>
        <p:pic>
          <p:nvPicPr>
            <p:cNvPr id="1030" name="Picture 6" descr="Rolson 61671 28 LED Aluminium Torch: Amazon.co.uk: DIY &amp; Tool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972" y="1975515"/>
              <a:ext cx="2227246" cy="1561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857999" y="3662155"/>
              <a:ext cx="68544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torch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76341" y="1855137"/>
            <a:ext cx="1677287" cy="2781393"/>
            <a:chOff x="3076341" y="1855137"/>
            <a:chExt cx="1677287" cy="2781393"/>
          </a:xfrm>
        </p:grpSpPr>
        <p:pic>
          <p:nvPicPr>
            <p:cNvPr id="1036" name="Picture 12" descr="Lit Candle On Black Background Stock Photo, Picture And Royalty ..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341" y="1855137"/>
              <a:ext cx="1677287" cy="215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90272" y="4267200"/>
              <a:ext cx="77521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candle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88940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8600"/>
            <a:ext cx="74565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Here are some fun shadow</a:t>
            </a:r>
            <a:r>
              <a:rPr kumimoji="0" lang="en-I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activities for you to try.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9387" y="864677"/>
            <a:ext cx="5413352" cy="2844024"/>
            <a:chOff x="329387" y="864677"/>
            <a:chExt cx="5413352" cy="2844024"/>
          </a:xfrm>
        </p:grpSpPr>
        <p:pic>
          <p:nvPicPr>
            <p:cNvPr id="1026" name="Picture 2" descr="Shadow Drawing * ages 4+ ⋆ Raising Dragon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6"/>
            <a:stretch/>
          </p:blipFill>
          <p:spPr bwMode="auto">
            <a:xfrm>
              <a:off x="2538646" y="930090"/>
              <a:ext cx="3204093" cy="235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nimal Shadow Drawing - Emma Ow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87" y="864677"/>
              <a:ext cx="1495747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57400" y="3339371"/>
              <a:ext cx="177227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E" dirty="0"/>
                <a:t>s</a:t>
              </a: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hadow drawing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72200" y="721432"/>
            <a:ext cx="1990823" cy="2867089"/>
            <a:chOff x="6172200" y="721432"/>
            <a:chExt cx="1990823" cy="2867089"/>
          </a:xfrm>
        </p:grpSpPr>
        <p:pic>
          <p:nvPicPr>
            <p:cNvPr id="1030" name="Picture 6" descr="Tina Berning Diary 03/29/16 Tuesday kids art session. Shadow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721432"/>
              <a:ext cx="1990823" cy="248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63037" y="3219191"/>
              <a:ext cx="180914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E" dirty="0"/>
                <a:t>s</a:t>
              </a: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hadow portrait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2117" y="4072722"/>
            <a:ext cx="2403525" cy="2636448"/>
            <a:chOff x="392117" y="4072722"/>
            <a:chExt cx="2403525" cy="2636448"/>
          </a:xfrm>
        </p:grpSpPr>
        <p:pic>
          <p:nvPicPr>
            <p:cNvPr id="1032" name="Picture 8" descr="Shadow Puppets ⋆ Design Mo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05"/>
            <a:stretch/>
          </p:blipFill>
          <p:spPr bwMode="auto">
            <a:xfrm>
              <a:off x="392117" y="4072722"/>
              <a:ext cx="2403525" cy="221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3160" y="6339840"/>
              <a:ext cx="166808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shadow puppet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09688" y="3848100"/>
            <a:ext cx="5705712" cy="3018799"/>
            <a:chOff x="3209688" y="3848100"/>
            <a:chExt cx="5705712" cy="3018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34804" t="20308" r="35746" b="5882"/>
            <a:stretch/>
          </p:blipFill>
          <p:spPr>
            <a:xfrm>
              <a:off x="7016016" y="3848100"/>
              <a:ext cx="1899384" cy="267640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35225" t="19493" r="36595" b="9500"/>
            <a:stretch/>
          </p:blipFill>
          <p:spPr>
            <a:xfrm>
              <a:off x="5144271" y="3886198"/>
              <a:ext cx="1871745" cy="26516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/>
            <a:srcRect l="34660" t="22830" r="36024" b="6257"/>
            <a:stretch/>
          </p:blipFill>
          <p:spPr>
            <a:xfrm>
              <a:off x="3209688" y="3848102"/>
              <a:ext cx="1967943" cy="26764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01923" y="6497569"/>
              <a:ext cx="23140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shadow hand puppet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1830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1263" y="1257231"/>
            <a:ext cx="380328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What </a:t>
            </a:r>
            <a:r>
              <a:rPr kumimoji="0" lang="en-IE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minibeast</a:t>
            </a: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am 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004561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hav</a:t>
            </a:r>
            <a:r>
              <a:rPr lang="en-IE" sz="2400" dirty="0"/>
              <a:t>e 6 legs.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</a:t>
            </a:r>
            <a:r>
              <a:rPr kumimoji="0" lang="en-I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can fly.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baseline="0" dirty="0"/>
              <a:t>I</a:t>
            </a:r>
            <a:r>
              <a:rPr lang="en-IE" sz="2400" dirty="0"/>
              <a:t> have spots.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1936473"/>
            <a:ext cx="289919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spin webs.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have 8 legs.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</a:t>
            </a:r>
            <a:r>
              <a:rPr kumimoji="0" lang="en-I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eat other insects.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3429000"/>
            <a:ext cx="3640527" cy="2844345"/>
            <a:chOff x="381000" y="2895600"/>
            <a:chExt cx="3640527" cy="2844345"/>
          </a:xfrm>
        </p:grpSpPr>
        <p:pic>
          <p:nvPicPr>
            <p:cNvPr id="7170" name="Picture 2" descr="entertainingathome: Irish Ladybirds want ladybird photos from your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3" t="6459" r="18272" b="20823"/>
            <a:stretch/>
          </p:blipFill>
          <p:spPr bwMode="auto">
            <a:xfrm>
              <a:off x="381000" y="2895600"/>
              <a:ext cx="3640527" cy="2442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524000" y="5401393"/>
              <a:ext cx="88100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ladybird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6800" y="3354709"/>
            <a:ext cx="3831789" cy="2939418"/>
            <a:chOff x="4873441" y="2771597"/>
            <a:chExt cx="3831789" cy="2939418"/>
          </a:xfrm>
        </p:grpSpPr>
        <p:pic>
          <p:nvPicPr>
            <p:cNvPr id="7172" name="Picture 4" descr="9 common spiders found in and around Ireland's homes - but are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441" y="2771597"/>
              <a:ext cx="3831789" cy="2566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06539" y="5372463"/>
              <a:ext cx="69025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spider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67361" y="-24081"/>
            <a:ext cx="567507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>
                <a:solidFill>
                  <a:srgbClr val="FF0000"/>
                </a:solidFill>
              </a:rPr>
              <a:t>Week 1 Science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 err="1">
                <a:solidFill>
                  <a:srgbClr val="FF0000"/>
                </a:solidFill>
              </a:rPr>
              <a:t>minibeasts</a:t>
            </a:r>
            <a:r>
              <a:rPr lang="en-IE" sz="3000" dirty="0">
                <a:solidFill>
                  <a:srgbClr val="FF0000"/>
                </a:solidFill>
              </a:rPr>
              <a:t> and the bee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4226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729" y="167265"/>
            <a:ext cx="1956624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Ice-cream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17095"/>
            <a:ext cx="7797967" cy="3570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In the lovely warm Summer weather,</a:t>
            </a:r>
            <a:r>
              <a:rPr kumimoji="0" lang="en-IE" sz="2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it’s nice to cool down with </a:t>
            </a:r>
            <a:r>
              <a:rPr lang="en-IE" sz="2600" dirty="0"/>
              <a:t>ice-cream!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6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600" dirty="0"/>
              <a:t>Ice-cream is made from milk.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6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600" dirty="0"/>
              <a:t>What is your favourite ice-cream flavour?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6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600" dirty="0"/>
              <a:t>On a hot day, what will happen to your ice-cream?</a:t>
            </a:r>
          </a:p>
        </p:txBody>
      </p:sp>
      <p:sp>
        <p:nvSpPr>
          <p:cNvPr id="4" name="AutoShape 2" descr="Ice Cream Clip Art | Ice cream cartoon, Ice cream sprinkl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4" name="Picture 6" descr="Ice cream free ice cream truck clip art free clipart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49" y="4876800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319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 b="18114"/>
          <a:stretch/>
        </p:blipFill>
        <p:spPr bwMode="auto">
          <a:xfrm>
            <a:off x="3200400" y="256309"/>
            <a:ext cx="5410200" cy="65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09800"/>
            <a:ext cx="258660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Can you make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y</a:t>
            </a: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our</a:t>
            </a:r>
            <a:r>
              <a:rPr lang="en-IE" sz="3000" dirty="0"/>
              <a:t> own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ice-cream?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625300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384656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>
                <a:solidFill>
                  <a:srgbClr val="FF0000"/>
                </a:solidFill>
              </a:rPr>
              <a:t>Week 2 History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“Gorilla loves</a:t>
            </a:r>
            <a:r>
              <a:rPr kumimoji="0" lang="en-IE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Vanilla”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baseline="0" dirty="0"/>
              <a:t>By </a:t>
            </a:r>
            <a:r>
              <a:rPr lang="en-IE" sz="3000" baseline="0" dirty="0" err="1"/>
              <a:t>Chae</a:t>
            </a:r>
            <a:r>
              <a:rPr lang="en-IE" sz="3000" baseline="0" dirty="0"/>
              <a:t> </a:t>
            </a:r>
            <a:r>
              <a:rPr lang="en-IE" sz="3000" baseline="0" dirty="0" err="1"/>
              <a:t>Strathie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510" y="1595967"/>
            <a:ext cx="8097982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History at this level concentrates on stories and story sequencing.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We want to you to follow the link below to read the given story. It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is important that your child can re-tell the story, and be able to sequence the events accurately.  They could also draw pictures that reflect their understanding of the sequence of the story. </a:t>
            </a: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en-GB" dirty="0">
              <a:latin typeface="Comic Sans MS" panose="030F0702030302020204" pitchFamily="66" charset="0"/>
            </a:endParaRPr>
          </a:p>
          <a:p>
            <a:pPr>
              <a:spcAft>
                <a:spcPts val="200"/>
              </a:spcAf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latin typeface="Comic Sans MS" panose="030F0702030302020204" pitchFamily="66" charset="0"/>
              </a:rPr>
              <a:t>Other ideas: design the front cover, come up with a new name/different ending,  ask the author a question, make a new character.</a:t>
            </a:r>
          </a:p>
        </p:txBody>
      </p:sp>
      <p:pic>
        <p:nvPicPr>
          <p:cNvPr id="3074" name="Picture 2" descr="Gorilla Loves Vanilla: Strathie, Chae, O'Byrne, Nicol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2842"/>
            <a:ext cx="2115092" cy="23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5657541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hlinkClick r:id="rId3"/>
              </a:rPr>
              <a:t>https://www.youtube.com/watch?v=9pIGdkME89M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344480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631" y="533400"/>
            <a:ext cx="45695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Sequence the story “Gorilla loves Vanilla”.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401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520413651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020850398"/>
                    </a:ext>
                  </a:extLst>
                </a:gridCol>
              </a:tblGrid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8749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Next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9123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619967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algn="l"/>
                      <a:endParaRPr lang="en-IE" sz="2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r>
                        <a:rPr lang="en-IE" sz="2000" dirty="0">
                          <a:latin typeface="Comic Sans MS" panose="030F0702030302020204" pitchFamily="66" charset="0"/>
                        </a:rPr>
                        <a:t>Last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509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92764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21487"/>
            <a:ext cx="426975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omic Sans MS"/>
              </a:rPr>
              <a:t>Week 2 </a:t>
            </a:r>
            <a:r>
              <a:rPr lang="en-IE" sz="3000" dirty="0">
                <a:solidFill>
                  <a:srgbClr val="FF0000"/>
                </a:solidFill>
              </a:rPr>
              <a:t>G</a:t>
            </a:r>
            <a:r>
              <a:rPr kumimoji="0" lang="en-IE" sz="3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omic Sans MS"/>
              </a:rPr>
              <a:t>eography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The season of Summer.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1258671"/>
            <a:ext cx="540308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Can you name the four seasons?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26" name="Picture 2" descr="All Seasons Clipart For K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63" y="1884218"/>
            <a:ext cx="4799229" cy="47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9483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68" t="14585" r="14351" b="10865"/>
          <a:stretch/>
        </p:blipFill>
        <p:spPr>
          <a:xfrm>
            <a:off x="838200" y="838200"/>
            <a:ext cx="7679635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304800"/>
            <a:ext cx="31027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It is the season of Summer.</a:t>
            </a:r>
          </a:p>
        </p:txBody>
      </p:sp>
    </p:spTree>
    <p:extLst>
      <p:ext uri="{BB962C8B-B14F-4D97-AF65-F5344CB8AC3E}">
        <p14:creationId xmlns:p14="http://schemas.microsoft.com/office/powerpoint/2010/main" val="352976795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70" t="30208" r="47292" b="16667"/>
          <a:stretch/>
        </p:blipFill>
        <p:spPr>
          <a:xfrm>
            <a:off x="228600" y="232864"/>
            <a:ext cx="3962400" cy="301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470" t="31250" r="47292" b="16667"/>
          <a:stretch/>
        </p:blipFill>
        <p:spPr>
          <a:xfrm>
            <a:off x="4724400" y="136941"/>
            <a:ext cx="4031120" cy="300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470" t="33333" r="47291" b="16667"/>
          <a:stretch/>
        </p:blipFill>
        <p:spPr>
          <a:xfrm>
            <a:off x="15297" y="3505200"/>
            <a:ext cx="4389006" cy="3144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5854" y="426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>
                <a:hlinkClick r:id="rId5"/>
              </a:rPr>
              <a:t>https://www.met.ie/cms/assets/uploads/2017/08/YP-Fun-Facts-Seasons.pdf</a:t>
            </a:r>
            <a:endParaRPr lang="en-IE" dirty="0"/>
          </a:p>
        </p:txBody>
      </p:sp>
      <p:grpSp>
        <p:nvGrpSpPr>
          <p:cNvPr id="8" name="Group 7"/>
          <p:cNvGrpSpPr/>
          <p:nvPr/>
        </p:nvGrpSpPr>
        <p:grpSpPr>
          <a:xfrm>
            <a:off x="4578927" y="5407996"/>
            <a:ext cx="4572000" cy="830996"/>
            <a:chOff x="4578927" y="5407996"/>
            <a:chExt cx="4572000" cy="830996"/>
          </a:xfrm>
        </p:grpSpPr>
        <p:sp>
          <p:nvSpPr>
            <p:cNvPr id="6" name="Rectangle 5"/>
            <p:cNvSpPr/>
            <p:nvPr/>
          </p:nvSpPr>
          <p:spPr>
            <a:xfrm>
              <a:off x="4578927" y="5592661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IE" dirty="0">
                  <a:hlinkClick r:id="rId6"/>
                </a:rPr>
                <a:t>https://www.youtube.com/watch?v=ZdsJBAqHlzA</a:t>
              </a:r>
              <a:endParaRPr lang="en-IE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76800" y="5407996"/>
              <a:ext cx="247118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A tree in all 4 seasons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2279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4413" y="121157"/>
            <a:ext cx="522514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The months of Summer are May, June and July.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Have you seen any signs of Summer yet?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26" y="941650"/>
            <a:ext cx="8782096" cy="3921372"/>
            <a:chOff x="143026" y="941650"/>
            <a:chExt cx="8782096" cy="3921372"/>
          </a:xfrm>
        </p:grpSpPr>
        <p:sp>
          <p:nvSpPr>
            <p:cNvPr id="3" name="TextBox 2"/>
            <p:cNvSpPr txBox="1"/>
            <p:nvPr/>
          </p:nvSpPr>
          <p:spPr>
            <a:xfrm>
              <a:off x="143026" y="941650"/>
              <a:ext cx="305307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There are Summer flowers.</a:t>
              </a:r>
            </a:p>
          </p:txBody>
        </p:sp>
        <p:pic>
          <p:nvPicPr>
            <p:cNvPr id="4098" name="Picture 2" descr="Daisy Care - How to Plant &amp; Grow Outdoor Daisy Flowers in a Garde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853" y="3288105"/>
              <a:ext cx="2800350" cy="157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reeping Buttercup: A Profile of a Perennial Flower | HowStuffWork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1405623"/>
              <a:ext cx="2148858" cy="161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unflowers - Giant Yellow Single - Green Vegetable See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800" y="1191173"/>
              <a:ext cx="3429001" cy="180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670613" y="1943668"/>
              <a:ext cx="12545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sunflowers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91783" y="2045208"/>
              <a:ext cx="127855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buttercups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92730" y="3804586"/>
              <a:ext cx="82650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daisies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4216693"/>
            <a:ext cx="8108535" cy="2527693"/>
            <a:chOff x="381000" y="4216693"/>
            <a:chExt cx="8108535" cy="2527693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4216693"/>
              <a:ext cx="217281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The leaves on the 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trees are green.</a:t>
              </a:r>
            </a:p>
          </p:txBody>
        </p:sp>
        <p:pic>
          <p:nvPicPr>
            <p:cNvPr id="5122" name="Picture 2" descr="343. A gift of cloth- cozy blankets to nap in on this rainy day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924070"/>
              <a:ext cx="2039090" cy="152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Lawnmower buying guide: How to choose the best lawn mow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246717"/>
              <a:ext cx="2393535" cy="14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31059" y="5856147"/>
              <a:ext cx="24368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dirty="0"/>
                <a:t>The grass is growing.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34783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5486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Minibeasts</a:t>
            </a: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are busy in the garden!</a:t>
            </a:r>
          </a:p>
        </p:txBody>
      </p:sp>
      <p:pic>
        <p:nvPicPr>
          <p:cNvPr id="5122" name="Picture 2" descr="Notice Nature - June Species of the Mon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080655"/>
            <a:ext cx="2667000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ore to Irish bees than honey, hives and danc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69513"/>
            <a:ext cx="2327130" cy="23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dybird Survey - Irish Wildlife Tr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4005" y="3338945"/>
            <a:ext cx="9771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ladybird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2971800"/>
            <a:ext cx="11038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butterfly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2918506"/>
            <a:ext cx="4818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bee</a:t>
            </a:r>
          </a:p>
        </p:txBody>
      </p:sp>
      <p:pic>
        <p:nvPicPr>
          <p:cNvPr id="3074" name="Picture 2" descr="Can a worm cut in half sense anything? - BBC Science Focus Magaz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4" y="3952768"/>
            <a:ext cx="3456709" cy="14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2505" y="5486400"/>
            <a:ext cx="663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worm</a:t>
            </a:r>
          </a:p>
        </p:txBody>
      </p:sp>
      <p:pic>
        <p:nvPicPr>
          <p:cNvPr id="3076" name="Picture 4" descr="wasp | Description, Types, &amp; Facts | Britan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42265"/>
            <a:ext cx="1870660" cy="16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5802870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wasp</a:t>
            </a:r>
          </a:p>
        </p:txBody>
      </p:sp>
      <p:pic>
        <p:nvPicPr>
          <p:cNvPr id="3078" name="Picture 6" descr="Dublin named most ant-infested county in Ireland - Irish Mirror Onlin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772" r="40150" b="19758"/>
          <a:stretch/>
        </p:blipFill>
        <p:spPr bwMode="auto">
          <a:xfrm>
            <a:off x="6920345" y="4058212"/>
            <a:ext cx="1574367" cy="17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23115" y="6172200"/>
            <a:ext cx="5523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ants</a:t>
            </a:r>
          </a:p>
        </p:txBody>
      </p:sp>
    </p:spTree>
    <p:extLst>
      <p:ext uri="{BB962C8B-B14F-4D97-AF65-F5344CB8AC3E}">
        <p14:creationId xmlns:p14="http://schemas.microsoft.com/office/powerpoint/2010/main" val="326520323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7451" t="20986" r="18401" b="11920"/>
          <a:stretch/>
        </p:blipFill>
        <p:spPr bwMode="auto">
          <a:xfrm>
            <a:off x="193964" y="879764"/>
            <a:ext cx="89154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57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dirty="0"/>
              <a:t>The weather is sunny and warm.  </a:t>
            </a:r>
          </a:p>
          <a:p>
            <a:pPr algn="ctr"/>
            <a:r>
              <a:rPr lang="en-IE" dirty="0"/>
              <a:t>There can be rain showers.</a:t>
            </a:r>
          </a:p>
        </p:txBody>
      </p:sp>
    </p:spTree>
    <p:extLst>
      <p:ext uri="{BB962C8B-B14F-4D97-AF65-F5344CB8AC3E}">
        <p14:creationId xmlns:p14="http://schemas.microsoft.com/office/powerpoint/2010/main" val="128234038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373756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carry my home with me.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have no legs.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leave a slimy trail.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1123950"/>
            <a:ext cx="228203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am very busy!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am striped.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make honey.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0" y="2590800"/>
            <a:ext cx="3803671" cy="3005552"/>
            <a:chOff x="381000" y="2590800"/>
            <a:chExt cx="3803671" cy="3005552"/>
          </a:xfrm>
        </p:grpSpPr>
        <p:pic>
          <p:nvPicPr>
            <p:cNvPr id="9218" name="Picture 2" descr="Irish snails show how descendents came from the Pyrenean region of 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590800"/>
              <a:ext cx="3803671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47800" y="5257800"/>
              <a:ext cx="51873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snail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27216" y="2576512"/>
            <a:ext cx="3352800" cy="3019840"/>
            <a:chOff x="5027216" y="2576512"/>
            <a:chExt cx="3352800" cy="3019840"/>
          </a:xfrm>
        </p:grpSpPr>
        <p:pic>
          <p:nvPicPr>
            <p:cNvPr id="9220" name="Picture 4" descr="More to Irish bees than honey, hives and danci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216" y="2576512"/>
              <a:ext cx="33528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72200" y="5257800"/>
              <a:ext cx="43858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bee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540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03" t="42708" r="56662" b="26042"/>
          <a:stretch/>
        </p:blipFill>
        <p:spPr>
          <a:xfrm>
            <a:off x="1447800" y="533400"/>
            <a:ext cx="5943600" cy="60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970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id the Word 'Picnic' Originate with Lynchings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9" y="1524000"/>
            <a:ext cx="291674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30 Best Beach Quotes - Sayings and Quotes About the Bea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221325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11" y="348734"/>
            <a:ext cx="5438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We could have a picnic or go to the beach.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11236" y="607268"/>
            <a:ext cx="5832764" cy="5929800"/>
            <a:chOff x="3311236" y="607268"/>
            <a:chExt cx="5832764" cy="5929800"/>
          </a:xfrm>
        </p:grpSpPr>
        <p:pic>
          <p:nvPicPr>
            <p:cNvPr id="5" name="Picture 2" descr="Pack for a Picnic Coloring Page | crayola.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129" y="1082932"/>
              <a:ext cx="4304871" cy="545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311236" y="607268"/>
              <a:ext cx="53710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What food would you bring in your picnic basket?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3058" y="16336"/>
            <a:ext cx="8530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The days are brighter much later in the evening.  It is nice to play outside!</a:t>
            </a:r>
          </a:p>
        </p:txBody>
      </p:sp>
    </p:spTree>
    <p:extLst>
      <p:ext uri="{BB962C8B-B14F-4D97-AF65-F5344CB8AC3E}">
        <p14:creationId xmlns:p14="http://schemas.microsoft.com/office/powerpoint/2010/main" val="24312550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560666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How can we stay safe in the sun?</a:t>
            </a:r>
          </a:p>
        </p:txBody>
      </p:sp>
      <p:pic>
        <p:nvPicPr>
          <p:cNvPr id="7170" name="Picture 2" descr="Free Sun Hat Clipart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30" y="1659392"/>
            <a:ext cx="3023375" cy="183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unscreen Clipart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65" y="3489952"/>
            <a:ext cx="1650325" cy="267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lipart Ice Cream Cone - Clip Art Ice Cream Cone Png , Transparen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830" y="-14096999"/>
            <a:ext cx="1678948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Library of summer image free download sunglasses png file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27241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815" y="1056618"/>
            <a:ext cx="925669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Wear a sun hat,</a:t>
            </a:r>
            <a:r>
              <a:rPr kumimoji="0" lang="en-IE" sz="2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sun </a:t>
            </a:r>
            <a:r>
              <a:rPr kumimoji="0" lang="en-IE" sz="26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slasses</a:t>
            </a:r>
            <a:r>
              <a:rPr kumimoji="0" lang="en-IE" sz="2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and sun crea</a:t>
            </a:r>
            <a:r>
              <a:rPr lang="en-IE" sz="2600" dirty="0"/>
              <a:t>m and drink water.</a:t>
            </a:r>
            <a:endParaRPr kumimoji="0" lang="en-IE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pic>
        <p:nvPicPr>
          <p:cNvPr id="7190" name="Picture 22" descr="Blue water glass without matting transparent background P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34" y="1659392"/>
            <a:ext cx="1708542" cy="25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8590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972" t="39374" r="58205" b="30417"/>
          <a:stretch/>
        </p:blipFill>
        <p:spPr>
          <a:xfrm>
            <a:off x="6553200" y="1981200"/>
            <a:ext cx="219456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475" t="47918" r="23646" b="9895"/>
          <a:stretch/>
        </p:blipFill>
        <p:spPr>
          <a:xfrm>
            <a:off x="457200" y="3048000"/>
            <a:ext cx="5638800" cy="2482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6900" y="308055"/>
            <a:ext cx="343940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Pack for sun safety!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783" y="1219200"/>
            <a:ext cx="6001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What will you pack for sun safety?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Draw</a:t>
            </a:r>
            <a:r>
              <a:rPr kumimoji="0" lang="en-I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a bag and some of these items in it.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baseline="0" dirty="0"/>
              <a:t>Which</a:t>
            </a:r>
            <a:r>
              <a:rPr lang="en-IE" sz="2400" dirty="0"/>
              <a:t> items will you need?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1747729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310" t="23958" r="37922" b="12689"/>
          <a:stretch/>
        </p:blipFill>
        <p:spPr>
          <a:xfrm>
            <a:off x="1828799" y="0"/>
            <a:ext cx="5486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673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533400"/>
            <a:ext cx="923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4572" y="1056618"/>
            <a:ext cx="7091042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IE" dirty="0"/>
              <a:t>In our last </a:t>
            </a:r>
            <a:r>
              <a:rPr lang="en-IE" dirty="0" err="1"/>
              <a:t>powerpoint</a:t>
            </a:r>
            <a:r>
              <a:rPr lang="en-IE" dirty="0"/>
              <a:t>, you learned about birds eye view of maps.</a:t>
            </a:r>
          </a:p>
          <a:p>
            <a:endParaRPr lang="en-IE" dirty="0"/>
          </a:p>
          <a:p>
            <a:r>
              <a:rPr lang="en-IE" dirty="0"/>
              <a:t>This week you can make your own map.  </a:t>
            </a:r>
          </a:p>
          <a:p>
            <a:r>
              <a:rPr lang="en-IE" dirty="0"/>
              <a:t>You have been learning about Summer.  </a:t>
            </a:r>
          </a:p>
          <a:p>
            <a:r>
              <a:rPr lang="en-IE" dirty="0"/>
              <a:t>You job is to make a map of a Summer garden.</a:t>
            </a:r>
          </a:p>
          <a:p>
            <a:endParaRPr lang="en-IE" dirty="0"/>
          </a:p>
          <a:p>
            <a:r>
              <a:rPr lang="en-IE" dirty="0"/>
              <a:t>It can be as creative as you like!</a:t>
            </a:r>
          </a:p>
          <a:p>
            <a:endParaRPr lang="en-IE" dirty="0"/>
          </a:p>
          <a:p>
            <a:r>
              <a:rPr lang="en-IE" dirty="0"/>
              <a:t>You can include Summer flowers and plants, outdoor toys, </a:t>
            </a:r>
          </a:p>
          <a:p>
            <a:r>
              <a:rPr lang="en-IE" dirty="0"/>
              <a:t>characters and furniture.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7286566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145" r="16875" b="4823"/>
          <a:stretch/>
        </p:blipFill>
        <p:spPr bwMode="auto">
          <a:xfrm>
            <a:off x="1298863" y="3661661"/>
            <a:ext cx="5250873" cy="31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2" b="47893"/>
          <a:stretch/>
        </p:blipFill>
        <p:spPr bwMode="auto">
          <a:xfrm>
            <a:off x="1676400" y="27709"/>
            <a:ext cx="4495800" cy="341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3290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0"/>
            <a:ext cx="424891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Aistear</a:t>
            </a:r>
            <a:r>
              <a:rPr kumimoji="0" lang="en-IE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– Summer theme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45" y="980418"/>
            <a:ext cx="8991600" cy="6032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Role play: </a:t>
            </a:r>
            <a:r>
              <a:rPr kumimoji="0" lang="en-IE" sz="2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set</a:t>
            </a:r>
            <a:r>
              <a:rPr kumimoji="0" lang="en-IE" sz="23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up a picnic or ice-cream parlour.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23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300" b="1" baseline="0" dirty="0"/>
              <a:t>Playdough: </a:t>
            </a:r>
            <a:r>
              <a:rPr lang="en-IE" sz="2300" baseline="0" dirty="0"/>
              <a:t>make ice-pops</a:t>
            </a:r>
            <a:r>
              <a:rPr lang="en-IE" sz="2300" dirty="0"/>
              <a:t> and ice-creams  Make Summer flowers and mini-beasts.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3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3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Small</a:t>
            </a:r>
            <a:r>
              <a:rPr kumimoji="0" lang="en-IE" sz="23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world:  </a:t>
            </a:r>
            <a:r>
              <a:rPr kumimoji="0" lang="en-IE" sz="23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use your figures/</a:t>
            </a:r>
            <a:r>
              <a:rPr kumimoji="0" lang="en-IE" sz="23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lego</a:t>
            </a:r>
            <a:r>
              <a:rPr kumimoji="0" lang="en-IE" sz="23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characters/ dolls/ cut out characters.  </a:t>
            </a:r>
            <a:r>
              <a:rPr lang="en-IE" sz="2300" dirty="0"/>
              <a:t>Scenes to play – the ice-cream parlour, a picnic, the beach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3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300" b="1" dirty="0"/>
              <a:t>Construction: </a:t>
            </a:r>
            <a:r>
              <a:rPr lang="en-IE" sz="2300" dirty="0"/>
              <a:t>use you blocks/</a:t>
            </a:r>
            <a:r>
              <a:rPr lang="en-IE" sz="2300" dirty="0" err="1"/>
              <a:t>lego</a:t>
            </a:r>
            <a:r>
              <a:rPr lang="en-IE" sz="2300" dirty="0"/>
              <a:t>/cardboard boxes to build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300" dirty="0"/>
              <a:t>a playground.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3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300" b="1" dirty="0"/>
              <a:t>Junk art: </a:t>
            </a:r>
            <a:r>
              <a:rPr lang="en-IE" sz="2300" dirty="0"/>
              <a:t>use toilet rolls, egg cartons, bottle tops </a:t>
            </a:r>
            <a:r>
              <a:rPr lang="en-IE" sz="2300" dirty="0" err="1"/>
              <a:t>etc</a:t>
            </a:r>
            <a:r>
              <a:rPr lang="en-IE" sz="2300" dirty="0"/>
              <a:t> to make your own </a:t>
            </a:r>
            <a:r>
              <a:rPr lang="en-IE" sz="2300" dirty="0" err="1"/>
              <a:t>minibeast</a:t>
            </a:r>
            <a:r>
              <a:rPr lang="en-IE" sz="2300" dirty="0"/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3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300" b="1" dirty="0"/>
              <a:t>Drawing:</a:t>
            </a:r>
            <a:r>
              <a:rPr lang="en-IE" sz="2300" dirty="0"/>
              <a:t>  draw a Summer picture.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1920326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hangingPunct="1"/>
            <a:r>
              <a:rPr lang="en-GB"/>
              <a:t>Well done you have finished this fortnights task!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2499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3000"/>
            <a:ext cx="260584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have no legs.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wriggle around.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like to burrow.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119187"/>
            <a:ext cx="35291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fly around.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400" dirty="0"/>
              <a:t>I have 4 wings.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I was</a:t>
            </a:r>
            <a:r>
              <a:rPr kumimoji="0" lang="en-IE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once a caterpillar.</a:t>
            </a:r>
            <a:endParaRPr kumimoji="0" lang="en-I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2895600"/>
            <a:ext cx="4038600" cy="2319752"/>
            <a:chOff x="228600" y="2895600"/>
            <a:chExt cx="4038600" cy="2319752"/>
          </a:xfrm>
        </p:grpSpPr>
        <p:pic>
          <p:nvPicPr>
            <p:cNvPr id="10242" name="Picture 2" descr="Can a worm cut in half sense anything? - BBC Science Focus Magaz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895600"/>
              <a:ext cx="4038600" cy="171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47800" y="4876800"/>
              <a:ext cx="59888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worm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01497" y="2689026"/>
            <a:ext cx="3532904" cy="2526326"/>
            <a:chOff x="5001497" y="2689026"/>
            <a:chExt cx="3532904" cy="2526326"/>
          </a:xfrm>
        </p:grpSpPr>
        <p:pic>
          <p:nvPicPr>
            <p:cNvPr id="10244" name="Picture 4" descr="Tasty butterflies turn sour without toxic wingmen | Science | AAA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97" y="2689026"/>
              <a:ext cx="3532904" cy="1987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96000" y="4876800"/>
              <a:ext cx="99321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butterfly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897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50" t="21434" r="33411" b="5909"/>
          <a:stretch/>
        </p:blipFill>
        <p:spPr>
          <a:xfrm>
            <a:off x="3707333" y="603294"/>
            <a:ext cx="5257800" cy="6254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52400"/>
            <a:ext cx="242309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`</a:t>
            </a:r>
            <a:r>
              <a:rPr kumimoji="0" lang="en-I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Minibeast</a:t>
            </a:r>
            <a:r>
              <a:rPr kumimoji="0" lang="en-I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 Hunt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3402533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Look out</a:t>
            </a:r>
            <a:r>
              <a:rPr kumimoji="0" lang="en-IE" sz="2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for these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dirty="0" err="1"/>
              <a:t>minibeasts</a:t>
            </a:r>
            <a:r>
              <a:rPr lang="en-IE" sz="2200" dirty="0"/>
              <a:t> in the garden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or when you are out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dirty="0"/>
              <a:t>for a walk.</a:t>
            </a:r>
            <a:endParaRPr kumimoji="0" lang="en-I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759078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10" t="13542" r="33237" b="5207"/>
          <a:stretch/>
        </p:blipFill>
        <p:spPr>
          <a:xfrm>
            <a:off x="3963465" y="0"/>
            <a:ext cx="5187462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2667000"/>
            <a:ext cx="3430065" cy="902732"/>
            <a:chOff x="609600" y="1447800"/>
            <a:chExt cx="5562600" cy="902732"/>
          </a:xfrm>
        </p:grpSpPr>
        <p:sp>
          <p:nvSpPr>
            <p:cNvPr id="4" name="Rectangle 3"/>
            <p:cNvSpPr/>
            <p:nvPr/>
          </p:nvSpPr>
          <p:spPr>
            <a:xfrm>
              <a:off x="609600" y="1981200"/>
              <a:ext cx="5562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E" dirty="0">
                  <a:hlinkClick r:id="rId3"/>
                </a:rPr>
                <a:t>https://www.youtube.com/watch?v=ki97nLa2rjk</a:t>
              </a:r>
              <a:endParaRPr lang="en-IE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" y="1447800"/>
              <a:ext cx="30739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Come Outside Video</a:t>
              </a:r>
              <a:r>
                <a:rPr kumimoji="0" lang="en-IE" sz="18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- snails</a:t>
              </a:r>
              <a:endPara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5771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164" y="152400"/>
            <a:ext cx="56750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3000" dirty="0"/>
              <a:t>Bees</a:t>
            </a:r>
            <a:endParaRPr kumimoji="0" lang="en-IE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295399"/>
            <a:ext cx="8641146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Bees are very important </a:t>
            </a:r>
            <a:r>
              <a:rPr kumimoji="0" lang="en-IE" sz="2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minibeasts</a:t>
            </a: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.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E" sz="2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dirty="0"/>
              <a:t>Bees love flowers.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dirty="0"/>
              <a:t>We see lots of bees flying around looking for flowers in Summer.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Bees</a:t>
            </a:r>
            <a:r>
              <a:rPr kumimoji="0" lang="en-IE" sz="2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collect nectar from the flowers and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make it into honey in the  hive.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sz="2200" baseline="0" dirty="0"/>
              <a:t>Bees</a:t>
            </a:r>
            <a:r>
              <a:rPr lang="en-IE" sz="2200" dirty="0"/>
              <a:t> store the honey in a honey comb.</a:t>
            </a:r>
            <a:endParaRPr kumimoji="0" lang="en-I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Bees help pollinate flowers</a:t>
            </a:r>
            <a:r>
              <a:rPr kumimoji="0" lang="en-IE" sz="2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 and vegetables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2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omic Sans MS"/>
              </a:rPr>
              <a:t>-  they help flowers and vegetables grow.</a:t>
            </a:r>
            <a:endParaRPr kumimoji="0" lang="en-I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omic Sans MS"/>
            </a:endParaRPr>
          </a:p>
        </p:txBody>
      </p:sp>
      <p:pic>
        <p:nvPicPr>
          <p:cNvPr id="6146" name="Picture 2" descr="One Bee Works On Honeycomb Stock Photo, Picture And Royalty Fre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192699"/>
            <a:ext cx="3314700" cy="22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1380" y="6386945"/>
            <a:ext cx="12705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honeycomb</a:t>
            </a:r>
          </a:p>
        </p:txBody>
      </p:sp>
    </p:spTree>
    <p:extLst>
      <p:ext uri="{BB962C8B-B14F-4D97-AF65-F5344CB8AC3E}">
        <p14:creationId xmlns:p14="http://schemas.microsoft.com/office/powerpoint/2010/main" val="13309883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ehive Tree Stock Photos - Download 3,973 Royalty Free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3808172" cy="2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ractical Guidance For New Beekeep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69" y="3925579"/>
            <a:ext cx="3771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6474815"/>
            <a:ext cx="44204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/>
                <a:ea typeface="Comic Sans MS"/>
                <a:cs typeface="Comic Sans MS"/>
                <a:sym typeface="Comic Sans MS"/>
              </a:rPr>
              <a:t>Beekeepers collect honey from the hive.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457200"/>
            <a:ext cx="226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E" dirty="0"/>
              <a:t>A bee hive in a tree.</a:t>
            </a:r>
            <a:endParaRPr kumimoji="0" lang="en-I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380787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1246</Words>
  <Application>Microsoft Office PowerPoint</Application>
  <PresentationFormat>On-screen Show (4:3)</PresentationFormat>
  <Paragraphs>247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Comic Sans MS</vt:lpstr>
      <vt:lpstr>Helvetica Neue</vt:lpstr>
      <vt:lpstr>Symbol</vt:lpstr>
      <vt:lpstr>Default Design</vt:lpstr>
      <vt:lpstr>Senior Infants SESE  remote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Infants SESE  remote learning</dc:title>
  <dc:creator>student</dc:creator>
  <cp:lastModifiedBy>Louise Gleeson</cp:lastModifiedBy>
  <cp:revision>93</cp:revision>
  <dcterms:modified xsi:type="dcterms:W3CDTF">2020-05-28T13:54:47Z</dcterms:modified>
</cp:coreProperties>
</file>