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405" r:id="rId4"/>
    <p:sldId id="344" r:id="rId5"/>
    <p:sldId id="346" r:id="rId6"/>
    <p:sldId id="366" r:id="rId7"/>
    <p:sldId id="347" r:id="rId8"/>
    <p:sldId id="377" r:id="rId9"/>
    <p:sldId id="361" r:id="rId10"/>
    <p:sldId id="353" r:id="rId11"/>
    <p:sldId id="348" r:id="rId12"/>
    <p:sldId id="351" r:id="rId13"/>
    <p:sldId id="354" r:id="rId14"/>
    <p:sldId id="365" r:id="rId15"/>
    <p:sldId id="357" r:id="rId16"/>
    <p:sldId id="360" r:id="rId17"/>
    <p:sldId id="378" r:id="rId18"/>
    <p:sldId id="379" r:id="rId19"/>
    <p:sldId id="319" r:id="rId20"/>
    <p:sldId id="380" r:id="rId21"/>
    <p:sldId id="381" r:id="rId22"/>
    <p:sldId id="382" r:id="rId23"/>
    <p:sldId id="383" r:id="rId24"/>
    <p:sldId id="384" r:id="rId25"/>
    <p:sldId id="385" r:id="rId26"/>
    <p:sldId id="406" r:id="rId27"/>
    <p:sldId id="407" r:id="rId28"/>
    <p:sldId id="386" r:id="rId29"/>
    <p:sldId id="409" r:id="rId30"/>
    <p:sldId id="408" r:id="rId31"/>
    <p:sldId id="387" r:id="rId32"/>
    <p:sldId id="388" r:id="rId33"/>
    <p:sldId id="389" r:id="rId34"/>
    <p:sldId id="390" r:id="rId35"/>
    <p:sldId id="404" r:id="rId36"/>
    <p:sldId id="373" r:id="rId37"/>
    <p:sldId id="374" r:id="rId38"/>
    <p:sldId id="375" r:id="rId39"/>
    <p:sldId id="401" r:id="rId40"/>
    <p:sldId id="402" r:id="rId41"/>
    <p:sldId id="399" r:id="rId42"/>
    <p:sldId id="400" r:id="rId43"/>
    <p:sldId id="403" r:id="rId44"/>
    <p:sldId id="376" r:id="rId45"/>
    <p:sldId id="336" r:id="rId46"/>
    <p:sldId id="392" r:id="rId47"/>
    <p:sldId id="393" r:id="rId48"/>
    <p:sldId id="362" r:id="rId49"/>
    <p:sldId id="391" r:id="rId50"/>
    <p:sldId id="394" r:id="rId51"/>
    <p:sldId id="395" r:id="rId52"/>
    <p:sldId id="396" r:id="rId53"/>
    <p:sldId id="397" r:id="rId54"/>
    <p:sldId id="398" r:id="rId55"/>
    <p:sldId id="305" r:id="rId5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Looney" initials="AL" lastIdx="2" clrIdx="0">
    <p:extLst>
      <p:ext uri="{19B8F6BF-5375-455C-9EA6-DF929625EA0E}">
        <p15:presenceInfo xmlns:p15="http://schemas.microsoft.com/office/powerpoint/2012/main" userId="S-1-5-21-1941827748-3719677512-4082634960-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mic Sans MS"/>
          <a:ea typeface="Comic Sans MS"/>
          <a:cs typeface="Comic Sans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omic Sans MS"/>
          <a:ea typeface="Comic Sans MS"/>
          <a:cs typeface="Comic Sans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omic Sans MS"/>
          <a:ea typeface="Comic Sans MS"/>
          <a:cs typeface="Comic Sans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omic Sans MS"/>
          <a:ea typeface="Comic Sans MS"/>
          <a:cs typeface="Comic Sans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omic Sans MS"/>
          <a:ea typeface="Comic Sans MS"/>
          <a:cs typeface="Comic Sans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mic Sans MS"/>
          <a:ea typeface="Comic Sans MS"/>
          <a:cs typeface="Comic Sans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omic Sans MS"/>
          <a:ea typeface="Comic Sans MS"/>
          <a:cs typeface="Comic Sans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mic Sans MS"/>
          <a:ea typeface="Comic Sans MS"/>
          <a:cs typeface="Comic Sans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omic Sans MS"/>
          <a:ea typeface="Comic Sans MS"/>
          <a:cs typeface="Comic Sans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omic Sans MS"/>
          <a:ea typeface="Comic Sans MS"/>
          <a:cs typeface="Comic Sans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omic Sans MS"/>
          <a:ea typeface="Comic Sans MS"/>
          <a:cs typeface="Comic Sans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omic Sans MS"/>
          <a:ea typeface="Comic Sans MS"/>
          <a:cs typeface="Comic Sans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omic Sans MS"/>
          <a:ea typeface="Comic Sans MS"/>
          <a:cs typeface="Comic Sans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p:cViewPr varScale="1">
        <p:scale>
          <a:sx n="68" d="100"/>
          <a:sy n="68" d="100"/>
        </p:scale>
        <p:origin x="145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3T09:35:03.663" idx="2">
    <p:pos x="5760" y="625"/>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76302035"/>
      </p:ext>
    </p:extLst>
  </p:cSld>
  <p:clrMap bg1="lt1" tx1="dk1" bg2="lt2" tx2="dk2" accent1="accent1" accent2="accent2" accent3="accent3" accent4="accent4" accent5="accent5" accent6="accent6" hlink="hlink" folHlink="folHlink"/>
  <p:notesStyle>
    <a:lvl1pPr latinLnBrk="0">
      <a:defRPr>
        <a:latin typeface="+mn-lt"/>
        <a:ea typeface="+mn-ea"/>
        <a:cs typeface="+mn-cs"/>
        <a:sym typeface="Helvetica Neue"/>
      </a:defRPr>
    </a:lvl1pPr>
    <a:lvl2pPr indent="228600" latinLnBrk="0">
      <a:defRPr>
        <a:latin typeface="+mn-lt"/>
        <a:ea typeface="+mn-ea"/>
        <a:cs typeface="+mn-cs"/>
        <a:sym typeface="Helvetica Neue"/>
      </a:defRPr>
    </a:lvl2pPr>
    <a:lvl3pPr indent="457200" latinLnBrk="0">
      <a:defRPr>
        <a:latin typeface="+mn-lt"/>
        <a:ea typeface="+mn-ea"/>
        <a:cs typeface="+mn-cs"/>
        <a:sym typeface="Helvetica Neue"/>
      </a:defRPr>
    </a:lvl3pPr>
    <a:lvl4pPr indent="685800" latinLnBrk="0">
      <a:defRPr>
        <a:latin typeface="+mn-lt"/>
        <a:ea typeface="+mn-ea"/>
        <a:cs typeface="+mn-cs"/>
        <a:sym typeface="Helvetica Neue"/>
      </a:defRPr>
    </a:lvl4pPr>
    <a:lvl5pPr indent="914400" latinLnBrk="0">
      <a:defRPr>
        <a:latin typeface="+mn-lt"/>
        <a:ea typeface="+mn-ea"/>
        <a:cs typeface="+mn-cs"/>
        <a:sym typeface="Helvetica Neue"/>
      </a:defRPr>
    </a:lvl5pPr>
    <a:lvl6pPr indent="1143000" latinLnBrk="0">
      <a:defRPr>
        <a:latin typeface="+mn-lt"/>
        <a:ea typeface="+mn-ea"/>
        <a:cs typeface="+mn-cs"/>
        <a:sym typeface="Helvetica Neue"/>
      </a:defRPr>
    </a:lvl6pPr>
    <a:lvl7pPr indent="1371600" latinLnBrk="0">
      <a:defRPr>
        <a:latin typeface="+mn-lt"/>
        <a:ea typeface="+mn-ea"/>
        <a:cs typeface="+mn-cs"/>
        <a:sym typeface="Helvetica Neue"/>
      </a:defRPr>
    </a:lvl7pPr>
    <a:lvl8pPr indent="1600200" latinLnBrk="0">
      <a:defRPr>
        <a:latin typeface="+mn-lt"/>
        <a:ea typeface="+mn-ea"/>
        <a:cs typeface="+mn-cs"/>
        <a:sym typeface="Helvetica Neue"/>
      </a:defRPr>
    </a:lvl8pPr>
    <a:lvl9pPr indent="1828800" latinLnBrk="0">
      <a:defRPr>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163319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06191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36334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66053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784157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9774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71145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538811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0946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26637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145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364703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26778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47594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8CAE6"/>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4" name="Shape 4"/>
          <p:cNvSpPr>
            <a:spLocks noGrp="1"/>
          </p:cNvSpPr>
          <p:nvPr>
            <p:ph type="sldNum" sz="quarter" idx="2"/>
          </p:nvPr>
        </p:nvSpPr>
        <p:spPr>
          <a:xfrm>
            <a:off x="8394094" y="6245225"/>
            <a:ext cx="292707" cy="332740"/>
          </a:xfrm>
          <a:prstGeom prst="rect">
            <a:avLst/>
          </a:prstGeom>
          <a:ln w="12700">
            <a:miter lim="400000"/>
          </a:ln>
        </p:spPr>
        <p:txBody>
          <a:bodyPr wrap="none" lIns="45719" rIns="45719">
            <a:spAutoFit/>
          </a:bodyPr>
          <a:lstStyle>
            <a:lvl1pPr algn="r" defTabSz="457200">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omic Sans MS"/>
          <a:ea typeface="Comic Sans MS"/>
          <a:cs typeface="Comic Sans MS"/>
          <a:sym typeface="Comic Sans MS"/>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chemeClr val="accent2"/>
          </a:solidFill>
          <a:uFillTx/>
          <a:latin typeface="Comic Sans MS"/>
          <a:ea typeface="Comic Sans MS"/>
          <a:cs typeface="Comic Sans MS"/>
          <a:sym typeface="Comic Sans MS"/>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omic Sans M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p:cNvSpPr>
          <p:nvPr>
            <p:ph type="title" idx="4294967295"/>
          </p:nvPr>
        </p:nvSpPr>
        <p:spPr>
          <a:xfrm>
            <a:off x="685800" y="1974613"/>
            <a:ext cx="7772400" cy="1470026"/>
          </a:xfrm>
          <a:prstGeom prst="rect">
            <a:avLst/>
          </a:prstGeom>
          <a:extLst>
            <a:ext uri="{C572A759-6A51-4108-AA02-DFA0A04FC94B}">
              <ma14:wrappingTextBoxFlag xmlns:ma14="http://schemas.microsoft.com/office/mac/drawingml/2011/main" xmlns="" val="1"/>
            </a:ext>
          </a:extLst>
        </p:spPr>
        <p:txBody>
          <a:bodyPr>
            <a:normAutofit fontScale="90000"/>
          </a:bodyPr>
          <a:lstStyle>
            <a:lvl1pPr defTabSz="603504">
              <a:defRPr sz="4752">
                <a:latin typeface="Arial"/>
                <a:ea typeface="Arial"/>
                <a:cs typeface="Arial"/>
                <a:sym typeface="Arial"/>
              </a:defRPr>
            </a:lvl1pPr>
          </a:lstStyle>
          <a:p>
            <a:r>
              <a:t>Senior Infants Mathematics Remote Learning</a:t>
            </a:r>
          </a:p>
        </p:txBody>
      </p:sp>
      <p:pic>
        <p:nvPicPr>
          <p:cNvPr id="21" name="MCj03326800000[1].pdf" descr="MCj03326800000[1]"/>
          <p:cNvPicPr>
            <a:picLocks noChangeAspect="1"/>
          </p:cNvPicPr>
          <p:nvPr/>
        </p:nvPicPr>
        <p:blipFill>
          <a:blip r:embed="rId2"/>
          <a:stretch>
            <a:fillRect/>
          </a:stretch>
        </p:blipFill>
        <p:spPr>
          <a:xfrm rot="1216417">
            <a:off x="7078543" y="140426"/>
            <a:ext cx="1825626" cy="1657351"/>
          </a:xfrm>
          <a:prstGeom prst="rect">
            <a:avLst/>
          </a:prstGeom>
          <a:ln w="12700">
            <a:miter lim="400000"/>
          </a:ln>
        </p:spPr>
      </p:pic>
      <p:pic>
        <p:nvPicPr>
          <p:cNvPr id="22" name="MCj03182260000[1].pdf" descr="MCj03182260000[1]"/>
          <p:cNvPicPr>
            <a:picLocks noChangeAspect="1"/>
          </p:cNvPicPr>
          <p:nvPr/>
        </p:nvPicPr>
        <p:blipFill>
          <a:blip r:embed="rId3"/>
          <a:stretch>
            <a:fillRect/>
          </a:stretch>
        </p:blipFill>
        <p:spPr>
          <a:xfrm rot="20183613">
            <a:off x="885825" y="4086225"/>
            <a:ext cx="1498600" cy="2159000"/>
          </a:xfrm>
          <a:prstGeom prst="rect">
            <a:avLst/>
          </a:prstGeom>
          <a:ln w="12700">
            <a:miter lim="400000"/>
          </a:ln>
        </p:spPr>
      </p:pic>
      <p:graphicFrame>
        <p:nvGraphicFramePr>
          <p:cNvPr id="23" name="Table 23"/>
          <p:cNvGraphicFramePr/>
          <p:nvPr>
            <p:extLst>
              <p:ext uri="{D42A27DB-BD31-4B8C-83A1-F6EECF244321}">
                <p14:modId xmlns:p14="http://schemas.microsoft.com/office/powerpoint/2010/main" val="3896385122"/>
              </p:ext>
            </p:extLst>
          </p:nvPr>
        </p:nvGraphicFramePr>
        <p:xfrm>
          <a:off x="2886005" y="5537200"/>
          <a:ext cx="6096000" cy="944822"/>
        </p:xfrm>
        <a:graphic>
          <a:graphicData uri="http://schemas.openxmlformats.org/drawingml/2006/table">
            <a:tbl>
              <a:tblPr>
                <a:tableStyleId>{4C3C2611-4C71-4FC5-86AE-919BDF0F9419}</a:tableStyleId>
              </a:tblPr>
              <a:tblGrid>
                <a:gridCol w="6096000">
                  <a:extLst>
                    <a:ext uri="{9D8B030D-6E8A-4147-A177-3AD203B41FA5}">
                      <a16:colId xmlns:a16="http://schemas.microsoft.com/office/drawing/2014/main" val="20000"/>
                    </a:ext>
                  </a:extLst>
                </a:gridCol>
              </a:tblGrid>
              <a:tr h="944562">
                <a:tc>
                  <a:txBody>
                    <a:bodyPr/>
                    <a:lstStyle/>
                    <a:p>
                      <a:pPr algn="l">
                        <a:defRPr sz="2800" b="1"/>
                      </a:pPr>
                      <a:r>
                        <a:rPr dirty="0"/>
                        <a:t>Assumption Junior School</a:t>
                      </a:r>
                    </a:p>
                    <a:p>
                      <a:pPr algn="l">
                        <a:defRPr sz="2800" b="1"/>
                      </a:pPr>
                      <a:r>
                        <a:rPr lang="en-IE" dirty="0"/>
                        <a:t>June</a:t>
                      </a:r>
                      <a:r>
                        <a:rPr lang="en-IE" baseline="0" dirty="0"/>
                        <a:t> 15</a:t>
                      </a:r>
                      <a:r>
                        <a:rPr lang="en-IE" baseline="30000" dirty="0"/>
                        <a:t>th</a:t>
                      </a:r>
                      <a:r>
                        <a:rPr lang="en-IE" baseline="0" dirty="0"/>
                        <a:t>-30</a:t>
                      </a:r>
                      <a:r>
                        <a:rPr lang="en-IE" baseline="30000" dirty="0"/>
                        <a:t>th</a:t>
                      </a:r>
                      <a:endParaRPr lang="en-IE" baseline="0" dirty="0"/>
                    </a:p>
                  </a:txBody>
                  <a:tcPr marL="45691" marR="45691" marT="45691" marB="45691" horzOverflow="overflow">
                    <a:lnB w="38100">
                      <a:solidFill>
                        <a:srgbClr val="FFFFFF"/>
                      </a:solidFill>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031D73-2CD0-4F90-B17B-8360E1C37C8C}"/>
              </a:ext>
            </a:extLst>
          </p:cNvPr>
          <p:cNvPicPr>
            <a:picLocks noChangeAspect="1"/>
          </p:cNvPicPr>
          <p:nvPr/>
        </p:nvPicPr>
        <p:blipFill rotWithShape="1">
          <a:blip r:embed="rId2"/>
          <a:srcRect l="51667" t="30731" r="11667" b="30732"/>
          <a:stretch/>
        </p:blipFill>
        <p:spPr>
          <a:xfrm>
            <a:off x="380999" y="3646410"/>
            <a:ext cx="4696445" cy="2775172"/>
          </a:xfrm>
          <a:prstGeom prst="rect">
            <a:avLst/>
          </a:prstGeom>
        </p:spPr>
      </p:pic>
      <p:pic>
        <p:nvPicPr>
          <p:cNvPr id="7" name="Picture 6">
            <a:extLst>
              <a:ext uri="{FF2B5EF4-FFF2-40B4-BE49-F238E27FC236}">
                <a16:creationId xmlns:a16="http://schemas.microsoft.com/office/drawing/2014/main" id="{E8343FB5-33FB-4B54-A044-C251485D58CA}"/>
              </a:ext>
            </a:extLst>
          </p:cNvPr>
          <p:cNvPicPr>
            <a:picLocks noChangeAspect="1"/>
          </p:cNvPicPr>
          <p:nvPr/>
        </p:nvPicPr>
        <p:blipFill rotWithShape="1">
          <a:blip r:embed="rId3"/>
          <a:srcRect l="10000" t="26803" r="53333" b="31236"/>
          <a:stretch/>
        </p:blipFill>
        <p:spPr>
          <a:xfrm>
            <a:off x="3678447" y="436418"/>
            <a:ext cx="4834179" cy="2948354"/>
          </a:xfrm>
          <a:prstGeom prst="rect">
            <a:avLst/>
          </a:prstGeom>
        </p:spPr>
      </p:pic>
      <p:sp>
        <p:nvSpPr>
          <p:cNvPr id="9" name="TextBox 8">
            <a:extLst>
              <a:ext uri="{FF2B5EF4-FFF2-40B4-BE49-F238E27FC236}">
                <a16:creationId xmlns:a16="http://schemas.microsoft.com/office/drawing/2014/main" id="{7BDD2843-9981-4C49-8B1D-26C3D7E8E524}"/>
              </a:ext>
            </a:extLst>
          </p:cNvPr>
          <p:cNvSpPr txBox="1"/>
          <p:nvPr/>
        </p:nvSpPr>
        <p:spPr>
          <a:xfrm flipH="1">
            <a:off x="631374" y="174780"/>
            <a:ext cx="323088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IE" sz="3000" u="sng" dirty="0">
                <a:solidFill>
                  <a:schemeClr val="tx1"/>
                </a:solidFill>
              </a:rPr>
              <a:t>Word Problems</a:t>
            </a:r>
            <a:endParaRPr kumimoji="0" lang="en-IE" sz="3000" b="0" i="0" u="sng" strike="noStrike" cap="none" spc="0" normalizeH="0" baseline="0" dirty="0">
              <a:ln>
                <a:noFill/>
              </a:ln>
              <a:solidFill>
                <a:schemeClr val="tx1"/>
              </a:solidFill>
              <a:effectLst/>
              <a:uFillTx/>
              <a:sym typeface="Comic Sans MS"/>
            </a:endParaRPr>
          </a:p>
        </p:txBody>
      </p:sp>
    </p:spTree>
    <p:extLst>
      <p:ext uri="{BB962C8B-B14F-4D97-AF65-F5344CB8AC3E}">
        <p14:creationId xmlns:p14="http://schemas.microsoft.com/office/powerpoint/2010/main" val="34770023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219200"/>
            <a:ext cx="8429550"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baseline="0" dirty="0">
                <a:ln>
                  <a:noFill/>
                </a:ln>
                <a:solidFill>
                  <a:srgbClr val="000000"/>
                </a:solidFill>
                <a:effectLst/>
                <a:uFillTx/>
                <a:sym typeface="Comic Sans MS"/>
              </a:rPr>
              <a:t>There were </a:t>
            </a:r>
            <a:r>
              <a:rPr lang="en-IE" sz="3000" dirty="0"/>
              <a:t>6</a:t>
            </a:r>
            <a:r>
              <a:rPr kumimoji="0" lang="en-IE" sz="3000" b="0" i="0" u="none" strike="noStrike" cap="none" spc="0" normalizeH="0" baseline="0" dirty="0">
                <a:ln>
                  <a:noFill/>
                </a:ln>
                <a:solidFill>
                  <a:srgbClr val="000000"/>
                </a:solidFill>
                <a:effectLst/>
                <a:uFillTx/>
                <a:sym typeface="Comic Sans MS"/>
              </a:rPr>
              <a:t> apples at home.</a:t>
            </a:r>
          </a:p>
          <a:p>
            <a:pPr marL="0" marR="0" indent="0" algn="l" defTabSz="914400" rtl="0" fontAlgn="auto" latinLnBrk="0" hangingPunct="0">
              <a:lnSpc>
                <a:spcPct val="100000"/>
              </a:lnSpc>
              <a:spcBef>
                <a:spcPts val="0"/>
              </a:spcBef>
              <a:spcAft>
                <a:spcPts val="0"/>
              </a:spcAft>
              <a:buClrTx/>
              <a:buSzTx/>
              <a:buFontTx/>
              <a:buNone/>
              <a:tabLst/>
            </a:pPr>
            <a:r>
              <a:rPr lang="en-IE" sz="3000" dirty="0"/>
              <a:t>I brought 3 more apples home from the shop</a:t>
            </a:r>
            <a:r>
              <a:rPr kumimoji="0" lang="en-IE" sz="3000" b="0" i="0" u="none" strike="noStrike" cap="none" spc="0" normalizeH="0" baseline="0" dirty="0">
                <a:ln>
                  <a:noFill/>
                </a:ln>
                <a:solidFill>
                  <a:srgbClr val="000000"/>
                </a:solidFill>
                <a:effectLst/>
                <a:uFillTx/>
                <a:sym typeface="Comic Sans MS"/>
              </a:rPr>
              <a:t>.</a:t>
            </a:r>
          </a:p>
          <a:p>
            <a:pPr marL="0" marR="0" indent="0" algn="l" defTabSz="914400" rtl="0" fontAlgn="auto" latinLnBrk="0" hangingPunct="0">
              <a:lnSpc>
                <a:spcPct val="100000"/>
              </a:lnSpc>
              <a:spcBef>
                <a:spcPts val="0"/>
              </a:spcBef>
              <a:spcAft>
                <a:spcPts val="0"/>
              </a:spcAft>
              <a:buClrTx/>
              <a:buSzTx/>
              <a:buFontTx/>
              <a:buNone/>
              <a:tabLst/>
            </a:pPr>
            <a:r>
              <a:rPr lang="en-IE" sz="3000" dirty="0"/>
              <a:t>How many apples are there altogether now?</a:t>
            </a:r>
            <a:r>
              <a:rPr kumimoji="0" lang="en-IE" sz="3000" b="0" i="0" u="none" strike="noStrike" cap="none" spc="0" normalizeH="0" baseline="0" dirty="0">
                <a:ln>
                  <a:noFill/>
                </a:ln>
                <a:solidFill>
                  <a:srgbClr val="000000"/>
                </a:solidFill>
                <a:effectLst/>
                <a:uFillTx/>
                <a:sym typeface="Comic Sans MS"/>
              </a:rPr>
              <a:t> </a:t>
            </a:r>
          </a:p>
        </p:txBody>
      </p:sp>
      <p:sp>
        <p:nvSpPr>
          <p:cNvPr id="4" name="TextBox 3"/>
          <p:cNvSpPr txBox="1"/>
          <p:nvPr/>
        </p:nvSpPr>
        <p:spPr>
          <a:xfrm>
            <a:off x="304800" y="5105400"/>
            <a:ext cx="5653149"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baseline="0" dirty="0">
                <a:ln>
                  <a:noFill/>
                </a:ln>
                <a:solidFill>
                  <a:srgbClr val="000000"/>
                </a:solidFill>
                <a:effectLst/>
                <a:uFillTx/>
                <a:sym typeface="Comic Sans MS"/>
              </a:rPr>
              <a:t>I ate 5 apples during the week.</a:t>
            </a:r>
            <a:endParaRPr kumimoji="0" lang="en-IE" sz="3000" b="0" i="0" u="none" strike="noStrike" cap="none" spc="0" normalizeH="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3000" baseline="0" dirty="0"/>
              <a:t>How many apples were left?</a:t>
            </a:r>
            <a:endParaRPr kumimoji="0" lang="en-IE" sz="3000" b="0" i="0" u="none" strike="noStrike" cap="none" spc="0" normalizeH="0" baseline="0" dirty="0">
              <a:ln>
                <a:noFill/>
              </a:ln>
              <a:solidFill>
                <a:srgbClr val="000000"/>
              </a:solidFill>
              <a:effectLst/>
              <a:uFillTx/>
              <a:sym typeface="Comic Sans MS"/>
            </a:endParaRPr>
          </a:p>
        </p:txBody>
      </p:sp>
      <p:pic>
        <p:nvPicPr>
          <p:cNvPr id="1026" name="Picture 2" descr="Cartoon Apples Images, Stock Photos &amp; Vectors | Shutterstock">
            <a:extLst>
              <a:ext uri="{FF2B5EF4-FFF2-40B4-BE49-F238E27FC236}">
                <a16:creationId xmlns:a16="http://schemas.microsoft.com/office/drawing/2014/main" id="{D3964A24-7301-49EF-B468-B1C46C609C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55"/>
          <a:stretch/>
        </p:blipFill>
        <p:spPr bwMode="auto">
          <a:xfrm>
            <a:off x="3619500" y="2735211"/>
            <a:ext cx="190500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3209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96470"/>
            <a:ext cx="507286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IE" sz="3000" dirty="0"/>
              <a:t>There are 4 sweets in a bag</a:t>
            </a:r>
            <a:endParaRPr kumimoji="0" lang="en-IE" sz="3000" b="0" i="0" u="none" strike="noStrike" cap="none" spc="0" normalizeH="0" baseline="0" dirty="0">
              <a:ln>
                <a:noFill/>
              </a:ln>
              <a:solidFill>
                <a:srgbClr val="000000"/>
              </a:solidFill>
              <a:effectLst/>
              <a:uFillTx/>
              <a:sym typeface="Comic Sans MS"/>
            </a:endParaRPr>
          </a:p>
        </p:txBody>
      </p:sp>
      <p:sp>
        <p:nvSpPr>
          <p:cNvPr id="3" name="TextBox 2"/>
          <p:cNvSpPr txBox="1"/>
          <p:nvPr/>
        </p:nvSpPr>
        <p:spPr>
          <a:xfrm>
            <a:off x="381000" y="1752600"/>
            <a:ext cx="640080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baseline="0" dirty="0">
                <a:ln>
                  <a:noFill/>
                </a:ln>
                <a:solidFill>
                  <a:srgbClr val="000000"/>
                </a:solidFill>
                <a:effectLst/>
                <a:uFillTx/>
                <a:latin typeface="Comic Sans MS"/>
                <a:ea typeface="Comic Sans MS"/>
                <a:cs typeface="Comic Sans MS"/>
                <a:sym typeface="Comic Sans MS"/>
              </a:rPr>
              <a:t>How many</a:t>
            </a:r>
            <a:r>
              <a:rPr kumimoji="0" lang="en-IE" sz="3000" b="0" i="0" u="none" strike="noStrike" cap="none" spc="0" normalizeH="0" dirty="0">
                <a:ln>
                  <a:noFill/>
                </a:ln>
                <a:solidFill>
                  <a:srgbClr val="000000"/>
                </a:solidFill>
                <a:effectLst/>
                <a:uFillTx/>
                <a:latin typeface="Comic Sans MS"/>
                <a:ea typeface="Comic Sans MS"/>
                <a:cs typeface="Comic Sans MS"/>
                <a:sym typeface="Comic Sans MS"/>
              </a:rPr>
              <a:t> sweets are there </a:t>
            </a:r>
          </a:p>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dirty="0">
                <a:ln>
                  <a:noFill/>
                </a:ln>
                <a:solidFill>
                  <a:srgbClr val="000000"/>
                </a:solidFill>
                <a:effectLst/>
                <a:uFillTx/>
                <a:latin typeface="Comic Sans MS"/>
                <a:ea typeface="Comic Sans MS"/>
                <a:cs typeface="Comic Sans MS"/>
                <a:sym typeface="Comic Sans MS"/>
              </a:rPr>
              <a:t>in 2 </a:t>
            </a:r>
            <a:r>
              <a:rPr lang="en-IE" sz="3000" dirty="0"/>
              <a:t>bags</a:t>
            </a:r>
            <a:r>
              <a:rPr kumimoji="0" lang="en-IE" sz="3000" b="0" i="0" u="none" strike="noStrike" cap="none" spc="0" normalizeH="0" dirty="0">
                <a:ln>
                  <a:noFill/>
                </a:ln>
                <a:solidFill>
                  <a:srgbClr val="000000"/>
                </a:solidFill>
                <a:effectLst/>
                <a:uFillTx/>
                <a:latin typeface="Comic Sans MS"/>
                <a:ea typeface="Comic Sans MS"/>
                <a:cs typeface="Comic Sans MS"/>
                <a:sym typeface="Comic Sans MS"/>
              </a:rPr>
              <a:t>?</a:t>
            </a:r>
          </a:p>
        </p:txBody>
      </p:sp>
      <p:sp>
        <p:nvSpPr>
          <p:cNvPr id="5" name="TextBox 4"/>
          <p:cNvSpPr txBox="1"/>
          <p:nvPr/>
        </p:nvSpPr>
        <p:spPr>
          <a:xfrm>
            <a:off x="419490" y="3372860"/>
            <a:ext cx="3541993"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IE" sz="2800" dirty="0"/>
              <a:t>3</a:t>
            </a: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 sweets were eaten</a:t>
            </a:r>
          </a:p>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How many are</a:t>
            </a:r>
            <a:r>
              <a:rPr kumimoji="0" lang="en-IE" sz="2800" b="0" i="0" u="none" strike="noStrike" cap="none" spc="0" normalizeH="0" dirty="0">
                <a:ln>
                  <a:noFill/>
                </a:ln>
                <a:solidFill>
                  <a:srgbClr val="000000"/>
                </a:solidFill>
                <a:effectLst/>
                <a:uFillTx/>
                <a:latin typeface="Comic Sans MS"/>
                <a:ea typeface="Comic Sans MS"/>
                <a:cs typeface="Comic Sans MS"/>
                <a:sym typeface="Comic Sans MS"/>
              </a:rPr>
              <a:t> left?</a:t>
            </a:r>
            <a:endPar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
        <p:nvSpPr>
          <p:cNvPr id="6" name="TextBox 5"/>
          <p:cNvSpPr txBox="1"/>
          <p:nvPr/>
        </p:nvSpPr>
        <p:spPr>
          <a:xfrm>
            <a:off x="762000" y="4953000"/>
            <a:ext cx="5010344" cy="1661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IE" sz="2800" dirty="0"/>
              <a:t>Extra challenge!</a:t>
            </a:r>
          </a:p>
          <a:p>
            <a:r>
              <a:rPr lang="en-IE" sz="2800" dirty="0"/>
              <a:t>Sam got 4 bags of sweets</a:t>
            </a:r>
          </a:p>
          <a:p>
            <a:r>
              <a:rPr lang="en-IE" sz="2800" dirty="0"/>
              <a:t>How many sweets did he get?</a:t>
            </a:r>
          </a:p>
          <a:p>
            <a:pPr marL="0" marR="0" indent="0" algn="l" defTabSz="914400" rtl="0" fontAlgn="auto" latinLnBrk="0" hangingPunct="0">
              <a:lnSpc>
                <a:spcPct val="100000"/>
              </a:lnSpc>
              <a:spcBef>
                <a:spcPts val="0"/>
              </a:spcBef>
              <a:spcAft>
                <a:spcPts val="0"/>
              </a:spcAft>
              <a:buClrTx/>
              <a:buSzTx/>
              <a:buFontTx/>
              <a:buNone/>
              <a:tabLst/>
            </a:pPr>
            <a:endPar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pic>
        <p:nvPicPr>
          <p:cNvPr id="2050" name="Picture 2" descr="Pick and mix sweets ranked in order of calories - and it's good ...">
            <a:extLst>
              <a:ext uri="{FF2B5EF4-FFF2-40B4-BE49-F238E27FC236}">
                <a16:creationId xmlns:a16="http://schemas.microsoft.com/office/drawing/2014/main" id="{9BC51D95-574A-4EA3-91BF-CF665DA5F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344" y="2402915"/>
            <a:ext cx="2381250"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647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400"/>
            <a:ext cx="5885584"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IE" sz="2800" dirty="0"/>
              <a:t>Billy has 8 comics</a:t>
            </a:r>
            <a:endParaRPr kumimoji="0" lang="en-IE" sz="2800" b="0" i="0" u="none" strike="noStrike" cap="none" spc="0" normalizeH="0" baseline="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Katie has 3 more comics than Billy</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sym typeface="Comic Sans MS"/>
              </a:rPr>
              <a:t>How many comics does Katie have?</a:t>
            </a:r>
          </a:p>
        </p:txBody>
      </p:sp>
      <p:sp>
        <p:nvSpPr>
          <p:cNvPr id="3" name="TextBox 2"/>
          <p:cNvSpPr txBox="1"/>
          <p:nvPr/>
        </p:nvSpPr>
        <p:spPr>
          <a:xfrm>
            <a:off x="152400" y="5791200"/>
            <a:ext cx="876300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How many comics do Billy and Katie have altogether?</a:t>
            </a:r>
          </a:p>
        </p:txBody>
      </p:sp>
      <p:pic>
        <p:nvPicPr>
          <p:cNvPr id="3074" name="Picture 2" descr="Comics book page bubbles composition print | Free Vector">
            <a:extLst>
              <a:ext uri="{FF2B5EF4-FFF2-40B4-BE49-F238E27FC236}">
                <a16:creationId xmlns:a16="http://schemas.microsoft.com/office/drawing/2014/main" id="{198C91E2-FC56-4821-8543-F3CD7B53F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5908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74547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CD23AC3-EA35-4B49-87A4-35DE82248D76}"/>
              </a:ext>
            </a:extLst>
          </p:cNvPr>
          <p:cNvPicPr/>
          <p:nvPr/>
        </p:nvPicPr>
        <p:blipFill rotWithShape="1">
          <a:blip r:embed="rId2"/>
          <a:srcRect l="15475" t="5161" r="15425" b="18005"/>
          <a:stretch/>
        </p:blipFill>
        <p:spPr bwMode="auto">
          <a:xfrm>
            <a:off x="838200" y="533400"/>
            <a:ext cx="7467600" cy="5562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58596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609599"/>
            <a:ext cx="1981200" cy="5970863"/>
          </a:xfrm>
          <a:prstGeom prst="rect">
            <a:avLst/>
          </a:prstGeom>
          <a:noFill/>
          <a:ln w="28575"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IE" sz="2800" dirty="0"/>
              <a:t>3 + _ = 8</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1 + _ = 7</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4 + _ = 9</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10 + _ = 10</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2 + _ = 9</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3 + _ = 7</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7 + _ = 8</a:t>
            </a:r>
          </a:p>
          <a:p>
            <a:pPr marL="0" marR="0" indent="0" algn="l" defTabSz="914400" rtl="0" fontAlgn="auto" latinLnBrk="0" hangingPunct="0">
              <a:lnSpc>
                <a:spcPct val="100000"/>
              </a:lnSpc>
              <a:spcBef>
                <a:spcPts val="0"/>
              </a:spcBef>
              <a:spcAft>
                <a:spcPts val="0"/>
              </a:spcAft>
              <a:buClrTx/>
              <a:buSzTx/>
              <a:buFontTx/>
              <a:buNone/>
              <a:tabLst/>
            </a:pPr>
            <a:endPar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
        <p:nvSpPr>
          <p:cNvPr id="3" name="TextBox 2"/>
          <p:cNvSpPr txBox="1"/>
          <p:nvPr/>
        </p:nvSpPr>
        <p:spPr>
          <a:xfrm>
            <a:off x="609600" y="609600"/>
            <a:ext cx="1676400" cy="5970863"/>
          </a:xfrm>
          <a:prstGeom prst="rect">
            <a:avLst/>
          </a:prstGeom>
          <a:no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IE" sz="2800" dirty="0"/>
              <a:t>5 + 2 = _ </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2 + 6 = _</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6 + 3 = _</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8 + 4 = _</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7 + 0 = _</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1 + 8 = _</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4 + 6 = _</a:t>
            </a:r>
          </a:p>
          <a:p>
            <a:pPr marL="0" marR="0" indent="0" algn="l" defTabSz="914400" rtl="0" fontAlgn="auto" latinLnBrk="0" hangingPunct="0">
              <a:lnSpc>
                <a:spcPct val="100000"/>
              </a:lnSpc>
              <a:spcBef>
                <a:spcPts val="0"/>
              </a:spcBef>
              <a:spcAft>
                <a:spcPts val="0"/>
              </a:spcAft>
              <a:buClrTx/>
              <a:buSzTx/>
              <a:buFontTx/>
              <a:buNone/>
              <a:tabLst/>
            </a:pPr>
            <a:endPar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
        <p:nvSpPr>
          <p:cNvPr id="4" name="TextBox 3"/>
          <p:cNvSpPr txBox="1"/>
          <p:nvPr/>
        </p:nvSpPr>
        <p:spPr>
          <a:xfrm>
            <a:off x="5396345" y="602672"/>
            <a:ext cx="2355273" cy="5693864"/>
          </a:xfrm>
          <a:prstGeom prst="rect">
            <a:avLst/>
          </a:prstGeom>
          <a:noFill/>
          <a:ln w="28575" cap="flat">
            <a:solidFill>
              <a:srgbClr val="00B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IE" sz="2800" dirty="0"/>
              <a:t>3 </a:t>
            </a: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 </a:t>
            </a:r>
            <a:r>
              <a:rPr lang="en-IE" sz="2800" dirty="0"/>
              <a:t>3</a:t>
            </a: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 + 0 = _</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4</a:t>
            </a: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 + 2 + 2 = _</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1</a:t>
            </a: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 + 4 + 2 = _</a:t>
            </a:r>
          </a:p>
          <a:p>
            <a:pPr marL="0" marR="0" indent="0" algn="l" defTabSz="914400" rtl="0" fontAlgn="auto" latinLnBrk="0" hangingPunct="0">
              <a:lnSpc>
                <a:spcPct val="100000"/>
              </a:lnSpc>
              <a:spcBef>
                <a:spcPts val="0"/>
              </a:spcBef>
              <a:spcAft>
                <a:spcPts val="0"/>
              </a:spcAft>
              <a:buClrTx/>
              <a:buSzTx/>
              <a:buFontTx/>
              <a:buNone/>
              <a:tabLst/>
            </a:pPr>
            <a:endParaRPr lang="en-IE" sz="2800" dirty="0"/>
          </a:p>
          <a:p>
            <a:pPr marL="0" marR="0" indent="0" algn="l" defTabSz="914400" rtl="0" fontAlgn="auto" latinLnBrk="0" hangingPunct="0">
              <a:lnSpc>
                <a:spcPct val="100000"/>
              </a:lnSpc>
              <a:spcBef>
                <a:spcPts val="0"/>
              </a:spcBef>
              <a:spcAft>
                <a:spcPts val="0"/>
              </a:spcAft>
              <a:buClrTx/>
              <a:buSzTx/>
              <a:buFontTx/>
              <a:buNone/>
              <a:tabLst/>
            </a:pPr>
            <a:r>
              <a:rPr lang="en-IE" sz="2800" dirty="0"/>
              <a:t>3 + 5 + 1 = _</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0 + 7 + 2 = _</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6 + 3 + 1 = _</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3 + 1 + 3 = _</a:t>
            </a:r>
            <a:endPar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Tree>
    <p:extLst>
      <p:ext uri="{BB962C8B-B14F-4D97-AF65-F5344CB8AC3E}">
        <p14:creationId xmlns:p14="http://schemas.microsoft.com/office/powerpoint/2010/main" val="7124733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531266" y="27709"/>
            <a:ext cx="6975626" cy="10156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3000" b="1"/>
            </a:lvl1pPr>
          </a:lstStyle>
          <a:p>
            <a:r>
              <a:rPr lang="en-IE" dirty="0"/>
              <a:t>Week 1: Days of the Week Practice</a:t>
            </a:r>
          </a:p>
          <a:p>
            <a:r>
              <a:rPr lang="en-IE" dirty="0"/>
              <a:t>         </a:t>
            </a:r>
            <a:r>
              <a:rPr dirty="0"/>
              <a:t> </a:t>
            </a:r>
          </a:p>
        </p:txBody>
      </p:sp>
      <p:pic>
        <p:nvPicPr>
          <p:cNvPr id="3" name="Picture 2">
            <a:extLst>
              <a:ext uri="{FF2B5EF4-FFF2-40B4-BE49-F238E27FC236}">
                <a16:creationId xmlns:a16="http://schemas.microsoft.com/office/drawing/2014/main" id="{37EF2414-E991-4D28-ABC7-31C481C767D3}"/>
              </a:ext>
            </a:extLst>
          </p:cNvPr>
          <p:cNvPicPr>
            <a:picLocks noChangeAspect="1"/>
          </p:cNvPicPr>
          <p:nvPr/>
        </p:nvPicPr>
        <p:blipFill rotWithShape="1">
          <a:blip r:embed="rId3"/>
          <a:srcRect l="22318" t="17534" r="29025" b="55708"/>
          <a:stretch/>
        </p:blipFill>
        <p:spPr>
          <a:xfrm>
            <a:off x="1371600" y="977826"/>
            <a:ext cx="7543800" cy="2210954"/>
          </a:xfrm>
          <a:prstGeom prst="rect">
            <a:avLst/>
          </a:prstGeom>
        </p:spPr>
      </p:pic>
      <p:pic>
        <p:nvPicPr>
          <p:cNvPr id="4" name="Picture 3">
            <a:extLst>
              <a:ext uri="{FF2B5EF4-FFF2-40B4-BE49-F238E27FC236}">
                <a16:creationId xmlns:a16="http://schemas.microsoft.com/office/drawing/2014/main" id="{CC42411D-5AE4-4D44-940D-636B8926C443}"/>
              </a:ext>
            </a:extLst>
          </p:cNvPr>
          <p:cNvPicPr>
            <a:picLocks noChangeAspect="1"/>
          </p:cNvPicPr>
          <p:nvPr/>
        </p:nvPicPr>
        <p:blipFill rotWithShape="1">
          <a:blip r:embed="rId4"/>
          <a:srcRect l="25000" t="56255" r="22500" b="20291"/>
          <a:stretch/>
        </p:blipFill>
        <p:spPr>
          <a:xfrm>
            <a:off x="838368" y="4595428"/>
            <a:ext cx="7933960" cy="2057400"/>
          </a:xfrm>
          <a:prstGeom prst="rect">
            <a:avLst/>
          </a:prstGeom>
        </p:spPr>
      </p:pic>
      <p:sp>
        <p:nvSpPr>
          <p:cNvPr id="6" name="TextBox 5">
            <a:extLst>
              <a:ext uri="{FF2B5EF4-FFF2-40B4-BE49-F238E27FC236}">
                <a16:creationId xmlns:a16="http://schemas.microsoft.com/office/drawing/2014/main" id="{DFFD1383-C0A4-41BB-8138-5C2D05F21C1C}"/>
              </a:ext>
            </a:extLst>
          </p:cNvPr>
          <p:cNvSpPr txBox="1"/>
          <p:nvPr/>
        </p:nvSpPr>
        <p:spPr>
          <a:xfrm>
            <a:off x="0" y="1451265"/>
            <a:ext cx="1752600" cy="2677654"/>
          </a:xfrm>
          <a:prstGeom prst="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Monday</a:t>
            </a:r>
          </a:p>
          <a:p>
            <a:pPr marL="0" marR="0" indent="0" algn="l" defTabSz="914400" rtl="0" fontAlgn="auto" latinLnBrk="0" hangingPunct="0">
              <a:lnSpc>
                <a:spcPct val="100000"/>
              </a:lnSpc>
              <a:spcBef>
                <a:spcPts val="0"/>
              </a:spcBef>
              <a:spcAft>
                <a:spcPts val="0"/>
              </a:spcAft>
              <a:buClrTx/>
              <a:buSzTx/>
              <a:buFontTx/>
              <a:buNone/>
              <a:tabLst/>
            </a:pPr>
            <a:r>
              <a:rPr lang="en-IE" sz="2400" dirty="0"/>
              <a:t>Tuesday</a:t>
            </a:r>
          </a:p>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Wednesday</a:t>
            </a:r>
          </a:p>
          <a:p>
            <a:pPr marL="0" marR="0" indent="0" algn="l" defTabSz="914400" rtl="0" fontAlgn="auto" latinLnBrk="0" hangingPunct="0">
              <a:lnSpc>
                <a:spcPct val="100000"/>
              </a:lnSpc>
              <a:spcBef>
                <a:spcPts val="0"/>
              </a:spcBef>
              <a:spcAft>
                <a:spcPts val="0"/>
              </a:spcAft>
              <a:buClrTx/>
              <a:buSzTx/>
              <a:buFontTx/>
              <a:buNone/>
              <a:tabLst/>
            </a:pPr>
            <a:r>
              <a:rPr lang="en-IE" sz="2400" dirty="0"/>
              <a:t>Thursday</a:t>
            </a:r>
          </a:p>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Friday</a:t>
            </a:r>
          </a:p>
          <a:p>
            <a:pPr marL="0" marR="0" indent="0" algn="l" defTabSz="914400" rtl="0" fontAlgn="auto" latinLnBrk="0" hangingPunct="0">
              <a:lnSpc>
                <a:spcPct val="100000"/>
              </a:lnSpc>
              <a:spcBef>
                <a:spcPts val="0"/>
              </a:spcBef>
              <a:spcAft>
                <a:spcPts val="0"/>
              </a:spcAft>
              <a:buClrTx/>
              <a:buSzTx/>
              <a:buFontTx/>
              <a:buNone/>
              <a:tabLst/>
            </a:pPr>
            <a:r>
              <a:rPr lang="en-IE" sz="2400" dirty="0"/>
              <a:t>Saturday</a:t>
            </a:r>
          </a:p>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Sunday</a:t>
            </a:r>
          </a:p>
        </p:txBody>
      </p:sp>
    </p:spTree>
    <p:extLst>
      <p:ext uri="{BB962C8B-B14F-4D97-AF65-F5344CB8AC3E}">
        <p14:creationId xmlns:p14="http://schemas.microsoft.com/office/powerpoint/2010/main" val="94075573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1514832" y="152400"/>
            <a:ext cx="7622134" cy="101566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3000" b="1"/>
            </a:lvl1pPr>
          </a:lstStyle>
          <a:p>
            <a:r>
              <a:rPr lang="en-IE" dirty="0"/>
              <a:t>Months of the Year Practice</a:t>
            </a:r>
          </a:p>
          <a:p>
            <a:r>
              <a:rPr lang="en-IE" dirty="0"/>
              <a:t>         </a:t>
            </a:r>
            <a:r>
              <a:rPr dirty="0"/>
              <a:t> </a:t>
            </a:r>
          </a:p>
        </p:txBody>
      </p:sp>
      <p:sp>
        <p:nvSpPr>
          <p:cNvPr id="2" name="TextBox 1">
            <a:extLst>
              <a:ext uri="{FF2B5EF4-FFF2-40B4-BE49-F238E27FC236}">
                <a16:creationId xmlns:a16="http://schemas.microsoft.com/office/drawing/2014/main" id="{3C5DEB94-FE3D-4128-BA3A-36FB712180BF}"/>
              </a:ext>
            </a:extLst>
          </p:cNvPr>
          <p:cNvSpPr txBox="1"/>
          <p:nvPr/>
        </p:nvSpPr>
        <p:spPr>
          <a:xfrm>
            <a:off x="304800" y="802570"/>
            <a:ext cx="5105400" cy="1569658"/>
          </a:xfrm>
          <a:prstGeom prst="rect">
            <a:avLst/>
          </a:prstGeom>
          <a:solidFill>
            <a:srgbClr val="7030A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chemeClr val="bg1"/>
                </a:solidFill>
                <a:effectLst/>
                <a:uFillTx/>
                <a:latin typeface="Comic Sans MS"/>
                <a:ea typeface="Comic Sans MS"/>
                <a:cs typeface="Comic Sans MS"/>
                <a:sym typeface="Comic Sans MS"/>
              </a:rPr>
              <a:t>What month is it now?</a:t>
            </a:r>
          </a:p>
          <a:p>
            <a:pPr marL="0" marR="0" indent="0" algn="l" defTabSz="914400" rtl="0" fontAlgn="auto" latinLnBrk="0" hangingPunct="0">
              <a:lnSpc>
                <a:spcPct val="100000"/>
              </a:lnSpc>
              <a:spcBef>
                <a:spcPts val="0"/>
              </a:spcBef>
              <a:spcAft>
                <a:spcPts val="0"/>
              </a:spcAft>
              <a:buClrTx/>
              <a:buSzTx/>
              <a:buFontTx/>
              <a:buNone/>
              <a:tabLst/>
            </a:pPr>
            <a:r>
              <a:rPr lang="en-IE" sz="2400" dirty="0">
                <a:solidFill>
                  <a:schemeClr val="bg1"/>
                </a:solidFill>
              </a:rPr>
              <a:t>What month comes next?</a:t>
            </a:r>
          </a:p>
          <a:p>
            <a:pPr marL="0" marR="0" indent="0" algn="l" defTabSz="914400" rtl="0" fontAlgn="auto" latinLnBrk="0" hangingPunct="0">
              <a:lnSpc>
                <a:spcPct val="100000"/>
              </a:lnSpc>
              <a:spcBef>
                <a:spcPts val="0"/>
              </a:spcBef>
              <a:spcAft>
                <a:spcPts val="0"/>
              </a:spcAft>
              <a:buClrTx/>
              <a:buSzTx/>
              <a:buFontTx/>
              <a:buNone/>
              <a:tabLst/>
            </a:pPr>
            <a:r>
              <a:rPr lang="en-IE" sz="2400" dirty="0">
                <a:solidFill>
                  <a:schemeClr val="bg1"/>
                </a:solidFill>
              </a:rPr>
              <a:t>What month is your birthday in?</a:t>
            </a:r>
          </a:p>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chemeClr val="bg1"/>
                </a:solidFill>
                <a:effectLst/>
                <a:uFillTx/>
                <a:latin typeface="Comic Sans MS"/>
                <a:ea typeface="Comic Sans MS"/>
                <a:cs typeface="Comic Sans MS"/>
                <a:sym typeface="Comic Sans MS"/>
              </a:rPr>
              <a:t>Christmas is in __________</a:t>
            </a:r>
            <a:r>
              <a:rPr lang="en-IE" sz="2400" dirty="0">
                <a:solidFill>
                  <a:schemeClr val="bg1"/>
                </a:solidFill>
              </a:rPr>
              <a:t>.</a:t>
            </a:r>
            <a:endParaRPr kumimoji="0" lang="en-IE" sz="2400" b="0" i="0" u="none" strike="noStrike" cap="none" spc="0" normalizeH="0" baseline="0" dirty="0">
              <a:ln>
                <a:noFill/>
              </a:ln>
              <a:solidFill>
                <a:schemeClr val="bg1"/>
              </a:solidFill>
              <a:effectLst/>
              <a:uFillTx/>
              <a:sym typeface="Comic Sans MS"/>
            </a:endParaRPr>
          </a:p>
        </p:txBody>
      </p:sp>
      <p:sp>
        <p:nvSpPr>
          <p:cNvPr id="5" name="TextBox 4">
            <a:extLst>
              <a:ext uri="{FF2B5EF4-FFF2-40B4-BE49-F238E27FC236}">
                <a16:creationId xmlns:a16="http://schemas.microsoft.com/office/drawing/2014/main" id="{BFF6AB85-7335-4824-AD61-D5A734003FF6}"/>
              </a:ext>
            </a:extLst>
          </p:cNvPr>
          <p:cNvSpPr txBox="1"/>
          <p:nvPr/>
        </p:nvSpPr>
        <p:spPr>
          <a:xfrm>
            <a:off x="304801" y="3147089"/>
            <a:ext cx="5105400" cy="2308322"/>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Which month </a:t>
            </a:r>
            <a:r>
              <a:rPr lang="en-IE" sz="2400" dirty="0"/>
              <a:t>comes next</a:t>
            </a: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a:t>
            </a:r>
          </a:p>
          <a:p>
            <a:pPr marL="0" marR="0" indent="0" algn="l" defTabSz="914400" rtl="0" fontAlgn="auto" latinLnBrk="0" hangingPunct="0">
              <a:lnSpc>
                <a:spcPct val="100000"/>
              </a:lnSpc>
              <a:spcBef>
                <a:spcPts val="0"/>
              </a:spcBef>
              <a:spcAft>
                <a:spcPts val="0"/>
              </a:spcAft>
              <a:buClrTx/>
              <a:buSzTx/>
              <a:buFontTx/>
              <a:buNone/>
              <a:tabLst/>
            </a:pPr>
            <a:r>
              <a:rPr lang="en-IE" sz="2400" dirty="0"/>
              <a:t>January, February, __________</a:t>
            </a:r>
          </a:p>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June, July, _________</a:t>
            </a:r>
          </a:p>
          <a:p>
            <a:pPr marL="0" marR="0" indent="0" algn="l" defTabSz="914400" rtl="0" fontAlgn="auto" latinLnBrk="0" hangingPunct="0">
              <a:lnSpc>
                <a:spcPct val="100000"/>
              </a:lnSpc>
              <a:spcBef>
                <a:spcPts val="0"/>
              </a:spcBef>
              <a:spcAft>
                <a:spcPts val="0"/>
              </a:spcAft>
              <a:buClrTx/>
              <a:buSzTx/>
              <a:buFontTx/>
              <a:buNone/>
              <a:tabLst/>
            </a:pPr>
            <a:endParaRPr lang="en-IE" sz="2400" dirty="0"/>
          </a:p>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What month comes </a:t>
            </a:r>
            <a:r>
              <a:rPr lang="en-IE" sz="2400" dirty="0"/>
              <a:t>after October? __________</a:t>
            </a:r>
            <a:endPar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pic>
        <p:nvPicPr>
          <p:cNvPr id="5124" name="Picture 4" descr="Months of the Year Chart - TCR7628 | Teacher Created Resources">
            <a:extLst>
              <a:ext uri="{FF2B5EF4-FFF2-40B4-BE49-F238E27FC236}">
                <a16:creationId xmlns:a16="http://schemas.microsoft.com/office/drawing/2014/main" id="{395F7603-99DB-4A92-A522-CA9DC4DD6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95400"/>
            <a:ext cx="3071038" cy="397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2898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 name="Shape 107"/>
          <p:cNvSpPr/>
          <p:nvPr/>
        </p:nvSpPr>
        <p:spPr>
          <a:xfrm>
            <a:off x="152400" y="629266"/>
            <a:ext cx="2963418" cy="1622321"/>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a:bodyPr>
          <a:lstStyle>
            <a:lvl1pPr>
              <a:defRPr sz="3000" b="1"/>
            </a:lvl1pPr>
          </a:lstStyle>
          <a:p>
            <a:pPr hangingPunct="1">
              <a:lnSpc>
                <a:spcPct val="90000"/>
              </a:lnSpc>
              <a:spcBef>
                <a:spcPct val="0"/>
              </a:spcBef>
              <a:spcAft>
                <a:spcPts val="600"/>
              </a:spcAft>
            </a:pPr>
            <a:r>
              <a:rPr lang="en-US" sz="2400" kern="1200" dirty="0">
                <a:solidFill>
                  <a:schemeClr val="tx1"/>
                </a:solidFill>
                <a:latin typeface="Comic Sans MS" panose="030F0702030302020204" pitchFamily="66" charset="0"/>
                <a:ea typeface="+mj-ea"/>
                <a:cs typeface="+mj-cs"/>
              </a:rPr>
              <a:t>The Seasons </a:t>
            </a:r>
          </a:p>
          <a:p>
            <a:pPr hangingPunct="1">
              <a:lnSpc>
                <a:spcPct val="90000"/>
              </a:lnSpc>
              <a:spcBef>
                <a:spcPct val="0"/>
              </a:spcBef>
              <a:spcAft>
                <a:spcPts val="600"/>
              </a:spcAft>
            </a:pPr>
            <a:r>
              <a:rPr lang="en-US" sz="2400" kern="1200" dirty="0">
                <a:solidFill>
                  <a:schemeClr val="tx1"/>
                </a:solidFill>
                <a:latin typeface="+mj-lt"/>
                <a:ea typeface="+mj-ea"/>
                <a:cs typeface="+mj-cs"/>
              </a:rPr>
              <a:t>          </a:t>
            </a:r>
          </a:p>
        </p:txBody>
      </p:sp>
      <p:sp>
        <p:nvSpPr>
          <p:cNvPr id="3" name="TextBox 2">
            <a:extLst>
              <a:ext uri="{FF2B5EF4-FFF2-40B4-BE49-F238E27FC236}">
                <a16:creationId xmlns:a16="http://schemas.microsoft.com/office/drawing/2014/main" id="{B7BF3B4D-490E-4398-8FD0-C13B2767BB28}"/>
              </a:ext>
            </a:extLst>
          </p:cNvPr>
          <p:cNvSpPr txBox="1"/>
          <p:nvPr/>
        </p:nvSpPr>
        <p:spPr>
          <a:xfrm>
            <a:off x="228600" y="2438400"/>
            <a:ext cx="2887218" cy="3785419"/>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ormAutofit/>
          </a:bodyPr>
          <a:lstStyle/>
          <a:p>
            <a:pPr marL="0" marR="0" indent="-228600" fontAlgn="auto" hangingPunct="1">
              <a:lnSpc>
                <a:spcPct val="90000"/>
              </a:lnSpc>
              <a:spcBef>
                <a:spcPts val="0"/>
              </a:spcBef>
              <a:spcAft>
                <a:spcPts val="600"/>
              </a:spcAft>
              <a:buClrTx/>
              <a:buSzTx/>
              <a:buFont typeface="Arial" panose="020B0604020202020204" pitchFamily="34" charset="0"/>
              <a:buChar char="•"/>
              <a:tabLst/>
            </a:pPr>
            <a:r>
              <a:rPr lang="en-US" sz="2800" kern="1200" dirty="0">
                <a:solidFill>
                  <a:schemeClr val="tx1"/>
                </a:solidFill>
                <a:latin typeface="Comic Sans MS" panose="030F0702030302020204" pitchFamily="66" charset="0"/>
                <a:ea typeface="+mn-ea"/>
                <a:cs typeface="+mn-cs"/>
              </a:rPr>
              <a:t>Can you name the 4 seasons?</a:t>
            </a:r>
          </a:p>
          <a:p>
            <a:pPr marL="0" marR="0" indent="-228600" fontAlgn="auto" hangingPunct="1">
              <a:lnSpc>
                <a:spcPct val="90000"/>
              </a:lnSpc>
              <a:spcBef>
                <a:spcPts val="0"/>
              </a:spcBef>
              <a:spcAft>
                <a:spcPts val="600"/>
              </a:spcAft>
              <a:buClrTx/>
              <a:buSzTx/>
              <a:buFont typeface="Arial" panose="020B0604020202020204" pitchFamily="34" charset="0"/>
              <a:buChar char="•"/>
              <a:tabLst/>
            </a:pPr>
            <a:r>
              <a:rPr kumimoji="0" lang="en-US" sz="2800" b="0" i="0" u="none" strike="noStrike" kern="1200" cap="none" spc="0" normalizeH="0" baseline="0" dirty="0">
                <a:ln>
                  <a:noFill/>
                </a:ln>
                <a:solidFill>
                  <a:schemeClr val="tx1"/>
                </a:solidFill>
                <a:effectLst/>
                <a:uFillTx/>
                <a:latin typeface="Comic Sans MS" panose="030F0702030302020204" pitchFamily="66" charset="0"/>
                <a:ea typeface="+mn-ea"/>
                <a:cs typeface="+mn-cs"/>
                <a:sym typeface="Comic Sans MS"/>
              </a:rPr>
              <a:t>Which picture do you think belongs to each season? Why?</a:t>
            </a:r>
          </a:p>
        </p:txBody>
      </p:sp>
      <p:sp>
        <p:nvSpPr>
          <p:cNvPr id="116" name="Rectangle 1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EA0FC8B-33C4-4D69-A672-24C02FE4A22D}"/>
              </a:ext>
            </a:extLst>
          </p:cNvPr>
          <p:cNvPicPr>
            <a:picLocks noChangeAspect="1"/>
          </p:cNvPicPr>
          <p:nvPr/>
        </p:nvPicPr>
        <p:blipFill rotWithShape="1">
          <a:blip r:embed="rId2"/>
          <a:srcRect l="23333" t="24981" r="25000" b="6050"/>
          <a:stretch/>
        </p:blipFill>
        <p:spPr>
          <a:xfrm>
            <a:off x="4054396" y="1822878"/>
            <a:ext cx="4514498" cy="3208998"/>
          </a:xfrm>
          <a:prstGeom prst="rect">
            <a:avLst/>
          </a:prstGeom>
          <a:effectLst/>
        </p:spPr>
      </p:pic>
    </p:spTree>
    <p:extLst>
      <p:ext uri="{BB962C8B-B14F-4D97-AF65-F5344CB8AC3E}">
        <p14:creationId xmlns:p14="http://schemas.microsoft.com/office/powerpoint/2010/main" val="226923213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0"/>
            <a:ext cx="480060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baseline="0" dirty="0">
                <a:ln>
                  <a:noFill/>
                </a:ln>
                <a:solidFill>
                  <a:srgbClr val="000000"/>
                </a:solidFill>
                <a:effectLst/>
                <a:uFillTx/>
                <a:sym typeface="Comic Sans MS"/>
              </a:rPr>
              <a:t>Week 1: </a:t>
            </a:r>
            <a:r>
              <a:rPr lang="en-IE" sz="3000" dirty="0"/>
              <a:t>Weight</a:t>
            </a:r>
            <a:endParaRPr kumimoji="0" lang="en-IE" sz="3000" b="0" i="0" u="none" strike="noStrike" cap="none" spc="0" normalizeH="0" baseline="0" dirty="0">
              <a:ln>
                <a:noFill/>
              </a:ln>
              <a:solidFill>
                <a:srgbClr val="000000"/>
              </a:solidFill>
              <a:effectLst/>
              <a:uFillTx/>
              <a:sym typeface="Comic Sans MS"/>
            </a:endParaRPr>
          </a:p>
        </p:txBody>
      </p:sp>
      <p:pic>
        <p:nvPicPr>
          <p:cNvPr id="4" name="Picture 3">
            <a:extLst>
              <a:ext uri="{FF2B5EF4-FFF2-40B4-BE49-F238E27FC236}">
                <a16:creationId xmlns:a16="http://schemas.microsoft.com/office/drawing/2014/main" id="{F0DAC6DE-297D-4E35-816B-54465672406C}"/>
              </a:ext>
            </a:extLst>
          </p:cNvPr>
          <p:cNvPicPr>
            <a:picLocks noChangeAspect="1"/>
          </p:cNvPicPr>
          <p:nvPr/>
        </p:nvPicPr>
        <p:blipFill rotWithShape="1">
          <a:blip r:embed="rId2"/>
          <a:srcRect l="34166" t="28348" r="19166" b="12880"/>
          <a:stretch/>
        </p:blipFill>
        <p:spPr>
          <a:xfrm>
            <a:off x="228600" y="762000"/>
            <a:ext cx="8422103" cy="5715000"/>
          </a:xfrm>
          <a:prstGeom prst="rect">
            <a:avLst/>
          </a:prstGeom>
        </p:spPr>
      </p:pic>
    </p:spTree>
    <p:extLst>
      <p:ext uri="{BB962C8B-B14F-4D97-AF65-F5344CB8AC3E}">
        <p14:creationId xmlns:p14="http://schemas.microsoft.com/office/powerpoint/2010/main" val="35551534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25"/>
          <p:cNvSpPr>
            <a:spLocks noGrp="1"/>
          </p:cNvSpPr>
          <p:nvPr>
            <p:ph type="title" idx="4294967295"/>
          </p:nvPr>
        </p:nvSpPr>
        <p:spPr>
          <a:xfrm>
            <a:off x="554788" y="-174268"/>
            <a:ext cx="8229601" cy="1143001"/>
          </a:xfrm>
          <a:prstGeom prst="rect">
            <a:avLst/>
          </a:prstGeom>
          <a:extLst>
            <a:ext uri="{C572A759-6A51-4108-AA02-DFA0A04FC94B}">
              <ma14:wrappingTextBoxFlag xmlns:ma14="http://schemas.microsoft.com/office/mac/drawingml/2011/main" xmlns="" val="1"/>
            </a:ext>
          </a:extLst>
        </p:spPr>
        <p:txBody>
          <a:bodyPr>
            <a:normAutofit/>
          </a:bodyPr>
          <a:lstStyle/>
          <a:p>
            <a:pPr defTabSz="365760">
              <a:defRPr sz="1760" b="1"/>
            </a:pPr>
            <a:br/>
            <a:r>
              <a:rPr sz="3200"/>
              <a:t>You will need:</a:t>
            </a:r>
            <a:br/>
            <a:endParaRPr/>
          </a:p>
        </p:txBody>
      </p:sp>
      <p:sp>
        <p:nvSpPr>
          <p:cNvPr id="26" name="Shape 26"/>
          <p:cNvSpPr>
            <a:spLocks noGrp="1"/>
          </p:cNvSpPr>
          <p:nvPr>
            <p:ph type="body" idx="4294967295"/>
          </p:nvPr>
        </p:nvSpPr>
        <p:spPr>
          <a:xfrm>
            <a:off x="457200" y="1429506"/>
            <a:ext cx="8229600" cy="4525963"/>
          </a:xfrm>
          <a:prstGeom prst="rect">
            <a:avLst/>
          </a:prstGeom>
          <a:extLst>
            <a:ext uri="{C572A759-6A51-4108-AA02-DFA0A04FC94B}">
              <ma14:wrappingTextBoxFlag xmlns:ma14="http://schemas.microsoft.com/office/mac/drawingml/2011/main" xmlns="" val="1"/>
            </a:ext>
          </a:extLst>
        </p:spPr>
        <p:txBody>
          <a:bodyPr>
            <a:normAutofit/>
          </a:bodyPr>
          <a:lstStyle/>
          <a:p>
            <a:pPr marL="312039" indent="-312039" defTabSz="832104">
              <a:spcBef>
                <a:spcPts val="600"/>
              </a:spcBef>
              <a:buChar char="•"/>
              <a:defRPr sz="2912"/>
            </a:pPr>
            <a:r>
              <a:rPr dirty="0"/>
              <a:t>A number line from 0-20 </a:t>
            </a:r>
          </a:p>
          <a:p>
            <a:pPr marL="312039" indent="-312039" defTabSz="832104">
              <a:spcBef>
                <a:spcPts val="600"/>
              </a:spcBef>
              <a:buChar char="•"/>
              <a:defRPr sz="2912"/>
            </a:pPr>
            <a:r>
              <a:rPr dirty="0"/>
              <a:t>A copy book that you can keep all your answers, drawings and work that you do in.</a:t>
            </a:r>
          </a:p>
          <a:p>
            <a:pPr marL="312039" indent="-312039" defTabSz="832104">
              <a:spcBef>
                <a:spcPts val="600"/>
              </a:spcBef>
              <a:buChar char="•"/>
              <a:defRPr sz="2912"/>
            </a:pPr>
            <a:r>
              <a:rPr lang="en-IE" dirty="0"/>
              <a:t>Some coins (1c, 2c, 5c, 10c, 20c)</a:t>
            </a:r>
          </a:p>
          <a:p>
            <a:pPr marL="312039" indent="-312039" defTabSz="832104">
              <a:spcBef>
                <a:spcPts val="600"/>
              </a:spcBef>
              <a:buChar char="•"/>
              <a:defRPr sz="2912"/>
            </a:pPr>
            <a:r>
              <a:rPr dirty="0" err="1"/>
              <a:t>Colours</a:t>
            </a:r>
            <a:r>
              <a:rPr dirty="0"/>
              <a:t>, paper, any art supplies you have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0"/>
            <a:ext cx="480060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baseline="0" dirty="0">
                <a:ln>
                  <a:noFill/>
                </a:ln>
                <a:solidFill>
                  <a:srgbClr val="000000"/>
                </a:solidFill>
                <a:effectLst/>
                <a:uFillTx/>
                <a:sym typeface="Comic Sans MS"/>
              </a:rPr>
              <a:t>Which is heavier?</a:t>
            </a:r>
          </a:p>
        </p:txBody>
      </p:sp>
      <p:pic>
        <p:nvPicPr>
          <p:cNvPr id="3" name="Picture 2">
            <a:extLst>
              <a:ext uri="{FF2B5EF4-FFF2-40B4-BE49-F238E27FC236}">
                <a16:creationId xmlns:a16="http://schemas.microsoft.com/office/drawing/2014/main" id="{54A7619E-D8ED-4232-BF95-AD44366ED60C}"/>
              </a:ext>
            </a:extLst>
          </p:cNvPr>
          <p:cNvPicPr>
            <a:picLocks noChangeAspect="1"/>
          </p:cNvPicPr>
          <p:nvPr/>
        </p:nvPicPr>
        <p:blipFill rotWithShape="1">
          <a:blip r:embed="rId2"/>
          <a:srcRect l="36309" t="29010" r="20832" b="15311"/>
          <a:stretch/>
        </p:blipFill>
        <p:spPr>
          <a:xfrm>
            <a:off x="0" y="685800"/>
            <a:ext cx="4572000" cy="3200400"/>
          </a:xfrm>
          <a:prstGeom prst="rect">
            <a:avLst/>
          </a:prstGeom>
        </p:spPr>
      </p:pic>
      <p:pic>
        <p:nvPicPr>
          <p:cNvPr id="5" name="Picture 4">
            <a:extLst>
              <a:ext uri="{FF2B5EF4-FFF2-40B4-BE49-F238E27FC236}">
                <a16:creationId xmlns:a16="http://schemas.microsoft.com/office/drawing/2014/main" id="{519CC41E-0DF9-40C9-81F2-1C77920F9B37}"/>
              </a:ext>
            </a:extLst>
          </p:cNvPr>
          <p:cNvPicPr>
            <a:picLocks noChangeAspect="1"/>
          </p:cNvPicPr>
          <p:nvPr/>
        </p:nvPicPr>
        <p:blipFill rotWithShape="1">
          <a:blip r:embed="rId3"/>
          <a:srcRect l="36347" t="27905" r="21761" b="15383"/>
          <a:stretch/>
        </p:blipFill>
        <p:spPr>
          <a:xfrm>
            <a:off x="4191000" y="3276600"/>
            <a:ext cx="4596583" cy="3352800"/>
          </a:xfrm>
          <a:prstGeom prst="rect">
            <a:avLst/>
          </a:prstGeom>
        </p:spPr>
      </p:pic>
    </p:spTree>
    <p:extLst>
      <p:ext uri="{BB962C8B-B14F-4D97-AF65-F5344CB8AC3E}">
        <p14:creationId xmlns:p14="http://schemas.microsoft.com/office/powerpoint/2010/main" val="144655756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0"/>
            <a:ext cx="480060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baseline="0" dirty="0">
                <a:ln>
                  <a:noFill/>
                </a:ln>
                <a:solidFill>
                  <a:srgbClr val="000000"/>
                </a:solidFill>
                <a:effectLst/>
                <a:uFillTx/>
                <a:sym typeface="Comic Sans MS"/>
              </a:rPr>
              <a:t>Which is heavier?</a:t>
            </a:r>
          </a:p>
        </p:txBody>
      </p:sp>
      <p:pic>
        <p:nvPicPr>
          <p:cNvPr id="4" name="Picture 3">
            <a:extLst>
              <a:ext uri="{FF2B5EF4-FFF2-40B4-BE49-F238E27FC236}">
                <a16:creationId xmlns:a16="http://schemas.microsoft.com/office/drawing/2014/main" id="{F5E3ED77-C1DF-4E05-97FD-0DEA460630E9}"/>
              </a:ext>
            </a:extLst>
          </p:cNvPr>
          <p:cNvPicPr>
            <a:picLocks noChangeAspect="1"/>
          </p:cNvPicPr>
          <p:nvPr/>
        </p:nvPicPr>
        <p:blipFill rotWithShape="1">
          <a:blip r:embed="rId2"/>
          <a:srcRect l="36666" t="29893" r="20833" b="14427"/>
          <a:stretch/>
        </p:blipFill>
        <p:spPr>
          <a:xfrm>
            <a:off x="-36342" y="553996"/>
            <a:ext cx="4749800" cy="3352801"/>
          </a:xfrm>
          <a:prstGeom prst="rect">
            <a:avLst/>
          </a:prstGeom>
        </p:spPr>
      </p:pic>
      <p:pic>
        <p:nvPicPr>
          <p:cNvPr id="6" name="Picture 5">
            <a:extLst>
              <a:ext uri="{FF2B5EF4-FFF2-40B4-BE49-F238E27FC236}">
                <a16:creationId xmlns:a16="http://schemas.microsoft.com/office/drawing/2014/main" id="{6E359B49-B941-4A46-92EF-95A26C1E6A54}"/>
              </a:ext>
            </a:extLst>
          </p:cNvPr>
          <p:cNvPicPr>
            <a:picLocks noChangeAspect="1"/>
          </p:cNvPicPr>
          <p:nvPr/>
        </p:nvPicPr>
        <p:blipFill rotWithShape="1">
          <a:blip r:embed="rId3"/>
          <a:srcRect l="35833" t="28347" r="20833" b="14426"/>
          <a:stretch/>
        </p:blipFill>
        <p:spPr>
          <a:xfrm>
            <a:off x="3973934" y="3200400"/>
            <a:ext cx="5170066" cy="3678702"/>
          </a:xfrm>
          <a:prstGeom prst="rect">
            <a:avLst/>
          </a:prstGeom>
        </p:spPr>
      </p:pic>
    </p:spTree>
    <p:extLst>
      <p:ext uri="{BB962C8B-B14F-4D97-AF65-F5344CB8AC3E}">
        <p14:creationId xmlns:p14="http://schemas.microsoft.com/office/powerpoint/2010/main" val="361219443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0"/>
            <a:ext cx="480060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baseline="0" dirty="0">
                <a:ln>
                  <a:noFill/>
                </a:ln>
                <a:solidFill>
                  <a:srgbClr val="000000"/>
                </a:solidFill>
                <a:effectLst/>
                <a:uFillTx/>
                <a:sym typeface="Comic Sans MS"/>
              </a:rPr>
              <a:t>Which is lighter?</a:t>
            </a:r>
          </a:p>
        </p:txBody>
      </p:sp>
      <p:pic>
        <p:nvPicPr>
          <p:cNvPr id="3" name="Picture 2">
            <a:extLst>
              <a:ext uri="{FF2B5EF4-FFF2-40B4-BE49-F238E27FC236}">
                <a16:creationId xmlns:a16="http://schemas.microsoft.com/office/drawing/2014/main" id="{65F6C11F-F491-446E-98EE-7ADB651C5566}"/>
              </a:ext>
            </a:extLst>
          </p:cNvPr>
          <p:cNvPicPr>
            <a:picLocks noChangeAspect="1"/>
          </p:cNvPicPr>
          <p:nvPr/>
        </p:nvPicPr>
        <p:blipFill rotWithShape="1">
          <a:blip r:embed="rId2"/>
          <a:srcRect l="35833" t="28347" r="20833" b="14426"/>
          <a:stretch/>
        </p:blipFill>
        <p:spPr>
          <a:xfrm>
            <a:off x="82870" y="564547"/>
            <a:ext cx="4819135" cy="3429001"/>
          </a:xfrm>
          <a:prstGeom prst="rect">
            <a:avLst/>
          </a:prstGeom>
        </p:spPr>
      </p:pic>
      <p:pic>
        <p:nvPicPr>
          <p:cNvPr id="5" name="Picture 4">
            <a:extLst>
              <a:ext uri="{FF2B5EF4-FFF2-40B4-BE49-F238E27FC236}">
                <a16:creationId xmlns:a16="http://schemas.microsoft.com/office/drawing/2014/main" id="{8533B9B4-5381-42FF-976C-6371688893AA}"/>
              </a:ext>
            </a:extLst>
          </p:cNvPr>
          <p:cNvPicPr>
            <a:picLocks noChangeAspect="1"/>
          </p:cNvPicPr>
          <p:nvPr/>
        </p:nvPicPr>
        <p:blipFill rotWithShape="1">
          <a:blip r:embed="rId3"/>
          <a:srcRect l="35833" t="30401" r="21666" b="14427"/>
          <a:stretch/>
        </p:blipFill>
        <p:spPr>
          <a:xfrm>
            <a:off x="3914764" y="3200400"/>
            <a:ext cx="5229236" cy="3657600"/>
          </a:xfrm>
          <a:prstGeom prst="rect">
            <a:avLst/>
          </a:prstGeom>
        </p:spPr>
      </p:pic>
    </p:spTree>
    <p:extLst>
      <p:ext uri="{BB962C8B-B14F-4D97-AF65-F5344CB8AC3E}">
        <p14:creationId xmlns:p14="http://schemas.microsoft.com/office/powerpoint/2010/main" val="10966955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0"/>
            <a:ext cx="480060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000" b="0" i="0" u="none" strike="noStrike" cap="none" spc="0" normalizeH="0" baseline="0" dirty="0">
                <a:ln>
                  <a:noFill/>
                </a:ln>
                <a:solidFill>
                  <a:srgbClr val="000000"/>
                </a:solidFill>
                <a:effectLst/>
                <a:uFillTx/>
                <a:sym typeface="Comic Sans MS"/>
              </a:rPr>
              <a:t>Which is lighter?</a:t>
            </a:r>
          </a:p>
        </p:txBody>
      </p:sp>
      <p:pic>
        <p:nvPicPr>
          <p:cNvPr id="4" name="Picture 3">
            <a:extLst>
              <a:ext uri="{FF2B5EF4-FFF2-40B4-BE49-F238E27FC236}">
                <a16:creationId xmlns:a16="http://schemas.microsoft.com/office/drawing/2014/main" id="{5D2056F6-12F3-4A58-BFCA-DBE1480845F2}"/>
              </a:ext>
            </a:extLst>
          </p:cNvPr>
          <p:cNvPicPr>
            <a:picLocks noChangeAspect="1"/>
          </p:cNvPicPr>
          <p:nvPr/>
        </p:nvPicPr>
        <p:blipFill rotWithShape="1">
          <a:blip r:embed="rId2"/>
          <a:srcRect l="35833" t="28347" r="20833" b="15973"/>
          <a:stretch/>
        </p:blipFill>
        <p:spPr>
          <a:xfrm>
            <a:off x="152399" y="685799"/>
            <a:ext cx="4842933" cy="3352801"/>
          </a:xfrm>
          <a:prstGeom prst="rect">
            <a:avLst/>
          </a:prstGeom>
        </p:spPr>
      </p:pic>
      <p:pic>
        <p:nvPicPr>
          <p:cNvPr id="6" name="Picture 5">
            <a:extLst>
              <a:ext uri="{FF2B5EF4-FFF2-40B4-BE49-F238E27FC236}">
                <a16:creationId xmlns:a16="http://schemas.microsoft.com/office/drawing/2014/main" id="{B0042486-4587-4EAC-841A-3F0C3A0B87EC}"/>
              </a:ext>
            </a:extLst>
          </p:cNvPr>
          <p:cNvPicPr>
            <a:picLocks noChangeAspect="1"/>
          </p:cNvPicPr>
          <p:nvPr/>
        </p:nvPicPr>
        <p:blipFill rotWithShape="1">
          <a:blip r:embed="rId3"/>
          <a:srcRect l="36666" t="28347" r="20833" b="14426"/>
          <a:stretch/>
        </p:blipFill>
        <p:spPr>
          <a:xfrm>
            <a:off x="4038600" y="3069100"/>
            <a:ext cx="5251623" cy="3810002"/>
          </a:xfrm>
          <a:prstGeom prst="rect">
            <a:avLst/>
          </a:prstGeom>
        </p:spPr>
      </p:pic>
    </p:spTree>
    <p:extLst>
      <p:ext uri="{BB962C8B-B14F-4D97-AF65-F5344CB8AC3E}">
        <p14:creationId xmlns:p14="http://schemas.microsoft.com/office/powerpoint/2010/main" val="41339160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424314-0585-49BE-8F7E-6AE4348EA716}"/>
              </a:ext>
            </a:extLst>
          </p:cNvPr>
          <p:cNvSpPr txBox="1"/>
          <p:nvPr/>
        </p:nvSpPr>
        <p:spPr>
          <a:xfrm>
            <a:off x="800099" y="3886200"/>
            <a:ext cx="7543800" cy="230832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eaLnBrk="1" hangingPunct="1"/>
            <a:r>
              <a:rPr lang="en-GB" altLang="en-US" sz="2400" dirty="0"/>
              <a:t>We put the two items we are measuring on the balance, one on each side.</a:t>
            </a:r>
          </a:p>
          <a:p>
            <a:pPr eaLnBrk="1" hangingPunct="1"/>
            <a:r>
              <a:rPr lang="en-GB" altLang="en-US" sz="2400" dirty="0"/>
              <a:t>The item that is heavier will be lower than the lighter one.</a:t>
            </a:r>
          </a:p>
          <a:p>
            <a:pPr eaLnBrk="1" hangingPunct="1"/>
            <a:r>
              <a:rPr lang="en-GB" altLang="en-US" sz="2400" dirty="0"/>
              <a:t>The item that is lighter will be higher than the heavier one.</a:t>
            </a:r>
          </a:p>
        </p:txBody>
      </p:sp>
      <p:pic>
        <p:nvPicPr>
          <p:cNvPr id="7" name="Picture 4">
            <a:extLst>
              <a:ext uri="{FF2B5EF4-FFF2-40B4-BE49-F238E27FC236}">
                <a16:creationId xmlns:a16="http://schemas.microsoft.com/office/drawing/2014/main" id="{DD6F1D6B-9200-4B53-B528-35FAA5AE59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6737" y="1297084"/>
            <a:ext cx="54705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075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424314-0585-49BE-8F7E-6AE4348EA716}"/>
              </a:ext>
            </a:extLst>
          </p:cNvPr>
          <p:cNvSpPr txBox="1"/>
          <p:nvPr/>
        </p:nvSpPr>
        <p:spPr>
          <a:xfrm>
            <a:off x="800100" y="5029200"/>
            <a:ext cx="7543800" cy="1200327"/>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eaLnBrk="1" hangingPunct="1"/>
            <a:r>
              <a:rPr lang="en-GB" altLang="en-US" sz="2400" dirty="0"/>
              <a:t>Look at this balance. </a:t>
            </a:r>
          </a:p>
          <a:p>
            <a:pPr eaLnBrk="1" hangingPunct="1"/>
            <a:r>
              <a:rPr lang="en-GB" altLang="en-US" sz="2400" dirty="0"/>
              <a:t>The elephant is </a:t>
            </a:r>
            <a:r>
              <a:rPr lang="en-GB" altLang="en-US" sz="2400" b="1" dirty="0"/>
              <a:t>heavier than </a:t>
            </a:r>
            <a:r>
              <a:rPr lang="en-GB" altLang="en-US" sz="2400" dirty="0"/>
              <a:t>the butterfly.</a:t>
            </a:r>
          </a:p>
          <a:p>
            <a:pPr eaLnBrk="1" hangingPunct="1"/>
            <a:r>
              <a:rPr lang="en-GB" altLang="en-US" sz="2400" dirty="0"/>
              <a:t>The butterfly is </a:t>
            </a:r>
            <a:r>
              <a:rPr lang="en-GB" altLang="en-US" sz="2400" b="1" dirty="0"/>
              <a:t>lighter than </a:t>
            </a:r>
            <a:r>
              <a:rPr lang="en-GB" altLang="en-US" sz="2400" dirty="0"/>
              <a:t>the elephant.</a:t>
            </a:r>
          </a:p>
        </p:txBody>
      </p:sp>
      <p:grpSp>
        <p:nvGrpSpPr>
          <p:cNvPr id="4" name="Group 1">
            <a:extLst>
              <a:ext uri="{FF2B5EF4-FFF2-40B4-BE49-F238E27FC236}">
                <a16:creationId xmlns:a16="http://schemas.microsoft.com/office/drawing/2014/main" id="{7D4C078C-20AB-46FC-B50F-C9D68AEBD68E}"/>
              </a:ext>
            </a:extLst>
          </p:cNvPr>
          <p:cNvGrpSpPr>
            <a:grpSpLocks/>
          </p:cNvGrpSpPr>
          <p:nvPr/>
        </p:nvGrpSpPr>
        <p:grpSpPr bwMode="auto">
          <a:xfrm>
            <a:off x="1295400" y="381000"/>
            <a:ext cx="6388100" cy="4214812"/>
            <a:chOff x="4572000" y="3429000"/>
            <a:chExt cx="3867150" cy="2551113"/>
          </a:xfrm>
        </p:grpSpPr>
        <p:pic>
          <p:nvPicPr>
            <p:cNvPr id="6" name="Picture 5">
              <a:extLst>
                <a:ext uri="{FF2B5EF4-FFF2-40B4-BE49-F238E27FC236}">
                  <a16:creationId xmlns:a16="http://schemas.microsoft.com/office/drawing/2014/main" id="{4835038E-6039-4818-A25A-C2641566A1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419600"/>
              <a:ext cx="38671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FFB4D447-8CC9-4D22-8508-EC9896C4867E}"/>
                </a:ext>
              </a:extLst>
            </p:cNvPr>
            <p:cNvPicPr>
              <a:picLocks noChangeAspect="1"/>
            </p:cNvPicPr>
            <p:nvPr/>
          </p:nvPicPr>
          <p:blipFill>
            <a:blip r:embed="rId3">
              <a:extLst>
                <a:ext uri="{28A0092B-C50C-407E-A947-70E740481C1C}">
                  <a14:useLocalDpi xmlns:a14="http://schemas.microsoft.com/office/drawing/2010/main" val="0"/>
                </a:ext>
              </a:extLst>
            </a:blip>
            <a:srcRect b="14603"/>
            <a:stretch>
              <a:fillRect/>
            </a:stretch>
          </p:blipFill>
          <p:spPr bwMode="auto">
            <a:xfrm>
              <a:off x="4786313" y="3941763"/>
              <a:ext cx="11572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AAB52CF1-CD25-4DE2-B010-85449F1E4C21}"/>
                </a:ext>
              </a:extLst>
            </p:cNvPr>
            <p:cNvPicPr>
              <a:picLocks noChangeAspect="1"/>
            </p:cNvPicPr>
            <p:nvPr/>
          </p:nvPicPr>
          <p:blipFill>
            <a:blip r:embed="rId4">
              <a:extLst>
                <a:ext uri="{28A0092B-C50C-407E-A947-70E740481C1C}">
                  <a14:useLocalDpi xmlns:a14="http://schemas.microsoft.com/office/drawing/2010/main" val="0"/>
                </a:ext>
              </a:extLst>
            </a:blip>
            <a:srcRect b="10019"/>
            <a:stretch>
              <a:fillRect/>
            </a:stretch>
          </p:blipFill>
          <p:spPr bwMode="auto">
            <a:xfrm>
              <a:off x="6386513" y="3429000"/>
              <a:ext cx="199390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667043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C9CF8E-95C5-4FF7-A8B8-98313413B13D}"/>
              </a:ext>
            </a:extLst>
          </p:cNvPr>
          <p:cNvPicPr>
            <a:picLocks noChangeAspect="1"/>
          </p:cNvPicPr>
          <p:nvPr/>
        </p:nvPicPr>
        <p:blipFill rotWithShape="1">
          <a:blip r:embed="rId2"/>
          <a:srcRect l="25727" t="28181" r="25727" b="8788"/>
          <a:stretch/>
        </p:blipFill>
        <p:spPr>
          <a:xfrm>
            <a:off x="1981200" y="762001"/>
            <a:ext cx="5486401" cy="5943599"/>
          </a:xfrm>
          <a:prstGeom prst="rect">
            <a:avLst/>
          </a:prstGeom>
        </p:spPr>
      </p:pic>
      <p:sp>
        <p:nvSpPr>
          <p:cNvPr id="3" name="TextBox 2">
            <a:extLst>
              <a:ext uri="{FF2B5EF4-FFF2-40B4-BE49-F238E27FC236}">
                <a16:creationId xmlns:a16="http://schemas.microsoft.com/office/drawing/2014/main" id="{E87ECA5C-82E5-4572-B7B4-6F14C59BBF15}"/>
              </a:ext>
            </a:extLst>
          </p:cNvPr>
          <p:cNvSpPr txBox="1"/>
          <p:nvPr/>
        </p:nvSpPr>
        <p:spPr>
          <a:xfrm>
            <a:off x="2286000" y="152400"/>
            <a:ext cx="5029200" cy="584773"/>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200" b="0" i="0" u="none" strike="noStrike" cap="none" spc="0" normalizeH="0" baseline="0" dirty="0">
                <a:ln>
                  <a:noFill/>
                </a:ln>
                <a:solidFill>
                  <a:srgbClr val="000000"/>
                </a:solidFill>
                <a:effectLst/>
                <a:uFillTx/>
                <a:latin typeface="Comic Sans MS"/>
                <a:ea typeface="Comic Sans MS"/>
                <a:cs typeface="Comic Sans MS"/>
                <a:sym typeface="Comic Sans MS"/>
              </a:rPr>
              <a:t>Which items are heavier?</a:t>
            </a:r>
          </a:p>
        </p:txBody>
      </p:sp>
    </p:spTree>
    <p:extLst>
      <p:ext uri="{BB962C8B-B14F-4D97-AF65-F5344CB8AC3E}">
        <p14:creationId xmlns:p14="http://schemas.microsoft.com/office/powerpoint/2010/main" val="128114783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7ECA5C-82E5-4572-B7B4-6F14C59BBF15}"/>
              </a:ext>
            </a:extLst>
          </p:cNvPr>
          <p:cNvSpPr txBox="1"/>
          <p:nvPr/>
        </p:nvSpPr>
        <p:spPr>
          <a:xfrm>
            <a:off x="2286000" y="0"/>
            <a:ext cx="5029200" cy="584773"/>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200" b="0" i="0" u="none" strike="noStrike" cap="none" spc="0" normalizeH="0" baseline="0" dirty="0">
                <a:ln>
                  <a:noFill/>
                </a:ln>
                <a:solidFill>
                  <a:srgbClr val="000000"/>
                </a:solidFill>
                <a:effectLst/>
                <a:uFillTx/>
                <a:latin typeface="Comic Sans MS"/>
                <a:ea typeface="Comic Sans MS"/>
                <a:cs typeface="Comic Sans MS"/>
                <a:sym typeface="Comic Sans MS"/>
              </a:rPr>
              <a:t>Which items are lighter?</a:t>
            </a:r>
          </a:p>
        </p:txBody>
      </p:sp>
      <p:pic>
        <p:nvPicPr>
          <p:cNvPr id="4" name="Picture 3">
            <a:extLst>
              <a:ext uri="{FF2B5EF4-FFF2-40B4-BE49-F238E27FC236}">
                <a16:creationId xmlns:a16="http://schemas.microsoft.com/office/drawing/2014/main" id="{5BAB9E7D-69DB-4FDB-9EEB-EB965A389369}"/>
              </a:ext>
            </a:extLst>
          </p:cNvPr>
          <p:cNvPicPr>
            <a:picLocks noChangeAspect="1"/>
          </p:cNvPicPr>
          <p:nvPr/>
        </p:nvPicPr>
        <p:blipFill rotWithShape="1">
          <a:blip r:embed="rId2"/>
          <a:srcRect l="24716" t="29395" r="24716" b="5151"/>
          <a:stretch/>
        </p:blipFill>
        <p:spPr>
          <a:xfrm>
            <a:off x="1828800" y="584773"/>
            <a:ext cx="5867399" cy="6336791"/>
          </a:xfrm>
          <a:prstGeom prst="rect">
            <a:avLst/>
          </a:prstGeom>
        </p:spPr>
      </p:pic>
    </p:spTree>
    <p:extLst>
      <p:ext uri="{BB962C8B-B14F-4D97-AF65-F5344CB8AC3E}">
        <p14:creationId xmlns:p14="http://schemas.microsoft.com/office/powerpoint/2010/main" val="33090098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424314-0585-49BE-8F7E-6AE4348EA716}"/>
              </a:ext>
            </a:extLst>
          </p:cNvPr>
          <p:cNvSpPr txBox="1"/>
          <p:nvPr/>
        </p:nvSpPr>
        <p:spPr>
          <a:xfrm>
            <a:off x="800099" y="4663447"/>
            <a:ext cx="7543800" cy="1569658"/>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eaLnBrk="1" hangingPunct="1"/>
            <a:r>
              <a:rPr lang="en-GB" altLang="en-US" sz="2400" dirty="0"/>
              <a:t>Look at this balance. It is balanced because the water and the cubes weigh the same.</a:t>
            </a:r>
          </a:p>
          <a:p>
            <a:pPr eaLnBrk="1" hangingPunct="1"/>
            <a:r>
              <a:rPr lang="en-GB" altLang="en-US" sz="2400" dirty="0"/>
              <a:t>The water is </a:t>
            </a:r>
            <a:r>
              <a:rPr lang="en-GB" altLang="en-US" sz="2400" b="1" dirty="0"/>
              <a:t>equal to </a:t>
            </a:r>
            <a:r>
              <a:rPr lang="en-GB" altLang="en-US" sz="2400" dirty="0"/>
              <a:t>the cubes.</a:t>
            </a:r>
          </a:p>
          <a:p>
            <a:pPr eaLnBrk="1" hangingPunct="1"/>
            <a:r>
              <a:rPr lang="en-GB" altLang="en-US" sz="2400" dirty="0"/>
              <a:t>The water weighs </a:t>
            </a:r>
            <a:r>
              <a:rPr lang="en-GB" altLang="en-US" sz="2400" b="1" dirty="0"/>
              <a:t>the same as </a:t>
            </a:r>
            <a:r>
              <a:rPr lang="en-GB" altLang="en-US" sz="2400" dirty="0"/>
              <a:t>3 cubes.</a:t>
            </a:r>
          </a:p>
        </p:txBody>
      </p:sp>
      <p:grpSp>
        <p:nvGrpSpPr>
          <p:cNvPr id="9" name="Group 1">
            <a:extLst>
              <a:ext uri="{FF2B5EF4-FFF2-40B4-BE49-F238E27FC236}">
                <a16:creationId xmlns:a16="http://schemas.microsoft.com/office/drawing/2014/main" id="{B819EB84-4AB5-4F9E-9F3B-CC471E96E8FF}"/>
              </a:ext>
            </a:extLst>
          </p:cNvPr>
          <p:cNvGrpSpPr>
            <a:grpSpLocks/>
          </p:cNvGrpSpPr>
          <p:nvPr/>
        </p:nvGrpSpPr>
        <p:grpSpPr bwMode="auto">
          <a:xfrm>
            <a:off x="1798637" y="228600"/>
            <a:ext cx="5546725" cy="4071938"/>
            <a:chOff x="4572000" y="3295650"/>
            <a:chExt cx="3811588" cy="2797175"/>
          </a:xfrm>
        </p:grpSpPr>
        <p:pic>
          <p:nvPicPr>
            <p:cNvPr id="10" name="Picture 8">
              <a:extLst>
                <a:ext uri="{FF2B5EF4-FFF2-40B4-BE49-F238E27FC236}">
                  <a16:creationId xmlns:a16="http://schemas.microsoft.com/office/drawing/2014/main" id="{F81F6B2F-FDED-46F3-BAB1-1A98BD9CBB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684713"/>
              <a:ext cx="3811588"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596B63B-53BB-42FC-8FE1-89A4B389CBF8}"/>
                </a:ext>
              </a:extLst>
            </p:cNvPr>
            <p:cNvPicPr>
              <a:picLocks noChangeAspect="1"/>
            </p:cNvPicPr>
            <p:nvPr/>
          </p:nvPicPr>
          <p:blipFill>
            <a:blip r:embed="rId3">
              <a:extLst>
                <a:ext uri="{28A0092B-C50C-407E-A947-70E740481C1C}">
                  <a14:useLocalDpi xmlns:a14="http://schemas.microsoft.com/office/drawing/2010/main" val="0"/>
                </a:ext>
              </a:extLst>
            </a:blip>
            <a:srcRect b="14696"/>
            <a:stretch>
              <a:fillRect/>
            </a:stretch>
          </p:blipFill>
          <p:spPr bwMode="auto">
            <a:xfrm>
              <a:off x="5075238" y="3295650"/>
              <a:ext cx="5810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a:extLst>
                <a:ext uri="{FF2B5EF4-FFF2-40B4-BE49-F238E27FC236}">
                  <a16:creationId xmlns:a16="http://schemas.microsoft.com/office/drawing/2014/main" id="{34274175-7DE5-48B8-BF3C-32FC00A2F02C}"/>
                </a:ext>
              </a:extLst>
            </p:cNvPr>
            <p:cNvPicPr>
              <a:picLocks noChangeAspect="1"/>
            </p:cNvPicPr>
            <p:nvPr/>
          </p:nvPicPr>
          <p:blipFill>
            <a:blip r:embed="rId4">
              <a:extLst>
                <a:ext uri="{28A0092B-C50C-407E-A947-70E740481C1C}">
                  <a14:useLocalDpi xmlns:a14="http://schemas.microsoft.com/office/drawing/2010/main" val="0"/>
                </a:ext>
              </a:extLst>
            </a:blip>
            <a:srcRect b="17522"/>
            <a:stretch>
              <a:fillRect/>
            </a:stretch>
          </p:blipFill>
          <p:spPr bwMode="auto">
            <a:xfrm>
              <a:off x="6991350" y="4360863"/>
              <a:ext cx="5143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a:extLst>
                <a:ext uri="{FF2B5EF4-FFF2-40B4-BE49-F238E27FC236}">
                  <a16:creationId xmlns:a16="http://schemas.microsoft.com/office/drawing/2014/main" id="{D2B5175A-E43B-4C55-8E83-E52385A99192}"/>
                </a:ext>
              </a:extLst>
            </p:cNvPr>
            <p:cNvPicPr>
              <a:picLocks noChangeAspect="1"/>
            </p:cNvPicPr>
            <p:nvPr/>
          </p:nvPicPr>
          <p:blipFill>
            <a:blip r:embed="rId4">
              <a:extLst>
                <a:ext uri="{28A0092B-C50C-407E-A947-70E740481C1C}">
                  <a14:useLocalDpi xmlns:a14="http://schemas.microsoft.com/office/drawing/2010/main" val="0"/>
                </a:ext>
              </a:extLst>
            </a:blip>
            <a:srcRect b="17522"/>
            <a:stretch>
              <a:fillRect/>
            </a:stretch>
          </p:blipFill>
          <p:spPr bwMode="auto">
            <a:xfrm>
              <a:off x="7702550" y="4360863"/>
              <a:ext cx="5127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a:extLst>
                <a:ext uri="{FF2B5EF4-FFF2-40B4-BE49-F238E27FC236}">
                  <a16:creationId xmlns:a16="http://schemas.microsoft.com/office/drawing/2014/main" id="{CCC6D8D8-2EB8-4719-93E1-219C95E75953}"/>
                </a:ext>
              </a:extLst>
            </p:cNvPr>
            <p:cNvPicPr>
              <a:picLocks noChangeAspect="1"/>
            </p:cNvPicPr>
            <p:nvPr/>
          </p:nvPicPr>
          <p:blipFill>
            <a:blip r:embed="rId5">
              <a:extLst>
                <a:ext uri="{28A0092B-C50C-407E-A947-70E740481C1C}">
                  <a14:useLocalDpi xmlns:a14="http://schemas.microsoft.com/office/drawing/2010/main" val="0"/>
                </a:ext>
              </a:extLst>
            </a:blip>
            <a:srcRect b="24666"/>
            <a:stretch>
              <a:fillRect/>
            </a:stretch>
          </p:blipFill>
          <p:spPr bwMode="auto">
            <a:xfrm>
              <a:off x="7316788" y="4360863"/>
              <a:ext cx="56197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862629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1C171C-5F16-4FCA-9911-6F2F10B013D0}"/>
              </a:ext>
            </a:extLst>
          </p:cNvPr>
          <p:cNvPicPr>
            <a:picLocks noChangeAspect="1"/>
          </p:cNvPicPr>
          <p:nvPr/>
        </p:nvPicPr>
        <p:blipFill rotWithShape="1">
          <a:blip r:embed="rId2"/>
          <a:srcRect l="29052" t="26970" r="28055" b="19697"/>
          <a:stretch/>
        </p:blipFill>
        <p:spPr>
          <a:xfrm>
            <a:off x="1676400" y="457200"/>
            <a:ext cx="5994009" cy="6133405"/>
          </a:xfrm>
          <a:prstGeom prst="rect">
            <a:avLst/>
          </a:prstGeom>
        </p:spPr>
      </p:pic>
      <p:sp>
        <p:nvSpPr>
          <p:cNvPr id="3" name="TextBox 2">
            <a:extLst>
              <a:ext uri="{FF2B5EF4-FFF2-40B4-BE49-F238E27FC236}">
                <a16:creationId xmlns:a16="http://schemas.microsoft.com/office/drawing/2014/main" id="{B5481976-2EC8-4797-A48E-E1421A635F35}"/>
              </a:ext>
            </a:extLst>
          </p:cNvPr>
          <p:cNvSpPr txBox="1"/>
          <p:nvPr/>
        </p:nvSpPr>
        <p:spPr>
          <a:xfrm>
            <a:off x="1371600" y="41702"/>
            <a:ext cx="6781800" cy="830995"/>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Count the number of conkers on each balance. Write the answer</a:t>
            </a:r>
          </a:p>
        </p:txBody>
      </p:sp>
    </p:spTree>
    <p:extLst>
      <p:ext uri="{BB962C8B-B14F-4D97-AF65-F5344CB8AC3E}">
        <p14:creationId xmlns:p14="http://schemas.microsoft.com/office/powerpoint/2010/main" val="40370065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FA50B-766F-447A-B328-AEA31108E705}"/>
              </a:ext>
            </a:extLst>
          </p:cNvPr>
          <p:cNvSpPr txBox="1"/>
          <p:nvPr/>
        </p:nvSpPr>
        <p:spPr>
          <a:xfrm>
            <a:off x="3048000" y="2362200"/>
            <a:ext cx="5334000"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6600" b="0" i="0" u="none" strike="noStrike" cap="none" spc="0" normalizeH="0" baseline="0" dirty="0">
                <a:ln>
                  <a:noFill/>
                </a:ln>
                <a:solidFill>
                  <a:srgbClr val="000000"/>
                </a:solidFill>
                <a:effectLst/>
                <a:uFillTx/>
                <a:latin typeface="Comic Sans MS"/>
                <a:ea typeface="Comic Sans MS"/>
                <a:cs typeface="Comic Sans MS"/>
                <a:sym typeface="Comic Sans MS"/>
              </a:rPr>
              <a:t>Week 1</a:t>
            </a:r>
          </a:p>
          <a:p>
            <a:pPr marL="0" marR="0" indent="0" algn="l" defTabSz="914400" rtl="0" fontAlgn="auto" latinLnBrk="0" hangingPunct="0">
              <a:lnSpc>
                <a:spcPct val="100000"/>
              </a:lnSpc>
              <a:spcBef>
                <a:spcPts val="0"/>
              </a:spcBef>
              <a:spcAft>
                <a:spcPts val="0"/>
              </a:spcAft>
              <a:buClrTx/>
              <a:buSzTx/>
              <a:buFontTx/>
              <a:buNone/>
              <a:tabLst/>
            </a:pPr>
            <a:endPar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Tree>
    <p:extLst>
      <p:ext uri="{BB962C8B-B14F-4D97-AF65-F5344CB8AC3E}">
        <p14:creationId xmlns:p14="http://schemas.microsoft.com/office/powerpoint/2010/main" val="278918769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20F14D-490A-48C8-9648-BF85520ECF5F}"/>
              </a:ext>
            </a:extLst>
          </p:cNvPr>
          <p:cNvPicPr>
            <a:picLocks noChangeAspect="1"/>
          </p:cNvPicPr>
          <p:nvPr/>
        </p:nvPicPr>
        <p:blipFill rotWithShape="1">
          <a:blip r:embed="rId2"/>
          <a:srcRect l="29052" t="20909" r="28055" b="20910"/>
          <a:stretch/>
        </p:blipFill>
        <p:spPr>
          <a:xfrm>
            <a:off x="1676400" y="154172"/>
            <a:ext cx="5943600" cy="6634716"/>
          </a:xfrm>
          <a:prstGeom prst="rect">
            <a:avLst/>
          </a:prstGeom>
        </p:spPr>
      </p:pic>
      <p:sp>
        <p:nvSpPr>
          <p:cNvPr id="3" name="TextBox 2">
            <a:extLst>
              <a:ext uri="{FF2B5EF4-FFF2-40B4-BE49-F238E27FC236}">
                <a16:creationId xmlns:a16="http://schemas.microsoft.com/office/drawing/2014/main" id="{E473850B-C7C5-4DA5-8146-DA991BF6D28B}"/>
              </a:ext>
            </a:extLst>
          </p:cNvPr>
          <p:cNvSpPr txBox="1"/>
          <p:nvPr/>
        </p:nvSpPr>
        <p:spPr>
          <a:xfrm>
            <a:off x="1524000" y="0"/>
            <a:ext cx="6469966" cy="1200327"/>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Count the number of cubes on each balance.</a:t>
            </a:r>
          </a:p>
          <a:p>
            <a:pPr marL="0" marR="0" indent="0" algn="l" defTabSz="914400" rtl="0" fontAlgn="auto" latinLnBrk="0" hangingPunct="0">
              <a:lnSpc>
                <a:spcPct val="100000"/>
              </a:lnSpc>
              <a:spcBef>
                <a:spcPts val="0"/>
              </a:spcBef>
              <a:spcAft>
                <a:spcPts val="0"/>
              </a:spcAft>
              <a:buClrTx/>
              <a:buSzTx/>
              <a:buFontTx/>
              <a:buNone/>
              <a:tabLst/>
            </a:pPr>
            <a:r>
              <a:rPr lang="en-IE" sz="2400" dirty="0"/>
              <a:t>Then write which object is heavier and which object is lighter.</a:t>
            </a:r>
            <a:endPar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Tree>
    <p:extLst>
      <p:ext uri="{BB962C8B-B14F-4D97-AF65-F5344CB8AC3E}">
        <p14:creationId xmlns:p14="http://schemas.microsoft.com/office/powerpoint/2010/main" val="321959152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424314-0585-49BE-8F7E-6AE4348EA716}"/>
              </a:ext>
            </a:extLst>
          </p:cNvPr>
          <p:cNvSpPr txBox="1"/>
          <p:nvPr/>
        </p:nvSpPr>
        <p:spPr>
          <a:xfrm>
            <a:off x="800100" y="5744308"/>
            <a:ext cx="7543800" cy="830995"/>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eaLnBrk="1" hangingPunct="1"/>
            <a:r>
              <a:rPr lang="en-GB" altLang="en-US" sz="2400" dirty="0"/>
              <a:t>Look at these balances and finish the sentences with heavier, lighter or equal.</a:t>
            </a:r>
          </a:p>
        </p:txBody>
      </p:sp>
      <p:pic>
        <p:nvPicPr>
          <p:cNvPr id="2" name="Picture 1">
            <a:extLst>
              <a:ext uri="{FF2B5EF4-FFF2-40B4-BE49-F238E27FC236}">
                <a16:creationId xmlns:a16="http://schemas.microsoft.com/office/drawing/2014/main" id="{9FA8578F-4FC2-41EF-8E56-7891D10CC682}"/>
              </a:ext>
            </a:extLst>
          </p:cNvPr>
          <p:cNvPicPr>
            <a:picLocks noChangeAspect="1"/>
          </p:cNvPicPr>
          <p:nvPr/>
        </p:nvPicPr>
        <p:blipFill rotWithShape="1">
          <a:blip r:embed="rId3"/>
          <a:srcRect l="27500" t="57564" r="41667" b="16558"/>
          <a:stretch/>
        </p:blipFill>
        <p:spPr>
          <a:xfrm>
            <a:off x="533400" y="914400"/>
            <a:ext cx="7653130" cy="3610708"/>
          </a:xfrm>
          <a:prstGeom prst="rect">
            <a:avLst/>
          </a:prstGeom>
        </p:spPr>
      </p:pic>
    </p:spTree>
    <p:extLst>
      <p:ext uri="{BB962C8B-B14F-4D97-AF65-F5344CB8AC3E}">
        <p14:creationId xmlns:p14="http://schemas.microsoft.com/office/powerpoint/2010/main" val="178183748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424314-0585-49BE-8F7E-6AE4348EA716}"/>
              </a:ext>
            </a:extLst>
          </p:cNvPr>
          <p:cNvSpPr txBox="1"/>
          <p:nvPr/>
        </p:nvSpPr>
        <p:spPr>
          <a:xfrm>
            <a:off x="800100" y="5744308"/>
            <a:ext cx="7543800" cy="830995"/>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eaLnBrk="1" hangingPunct="1"/>
            <a:r>
              <a:rPr lang="en-GB" altLang="en-US" sz="2400" dirty="0"/>
              <a:t>Look at these balances and finish the sentences with heavier, lighter or equal.</a:t>
            </a:r>
          </a:p>
        </p:txBody>
      </p:sp>
      <p:pic>
        <p:nvPicPr>
          <p:cNvPr id="2" name="Picture 1">
            <a:extLst>
              <a:ext uri="{FF2B5EF4-FFF2-40B4-BE49-F238E27FC236}">
                <a16:creationId xmlns:a16="http://schemas.microsoft.com/office/drawing/2014/main" id="{9FA8578F-4FC2-41EF-8E56-7891D10CC682}"/>
              </a:ext>
            </a:extLst>
          </p:cNvPr>
          <p:cNvPicPr>
            <a:picLocks noChangeAspect="1"/>
          </p:cNvPicPr>
          <p:nvPr/>
        </p:nvPicPr>
        <p:blipFill rotWithShape="1">
          <a:blip r:embed="rId3"/>
          <a:srcRect l="27500" t="28593" r="41667" b="40242"/>
          <a:stretch/>
        </p:blipFill>
        <p:spPr>
          <a:xfrm>
            <a:off x="768994" y="860303"/>
            <a:ext cx="7592491" cy="4314092"/>
          </a:xfrm>
          <a:prstGeom prst="rect">
            <a:avLst/>
          </a:prstGeom>
        </p:spPr>
      </p:pic>
    </p:spTree>
    <p:extLst>
      <p:ext uri="{BB962C8B-B14F-4D97-AF65-F5344CB8AC3E}">
        <p14:creationId xmlns:p14="http://schemas.microsoft.com/office/powerpoint/2010/main" val="18643529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424314-0585-49BE-8F7E-6AE4348EA716}"/>
              </a:ext>
            </a:extLst>
          </p:cNvPr>
          <p:cNvSpPr txBox="1"/>
          <p:nvPr/>
        </p:nvSpPr>
        <p:spPr>
          <a:xfrm>
            <a:off x="533400" y="304800"/>
            <a:ext cx="5257800" cy="461663"/>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eaLnBrk="1" hangingPunct="1"/>
            <a:r>
              <a:rPr lang="en-GB" altLang="en-US" sz="2400" dirty="0"/>
              <a:t>Make your own balance at home!</a:t>
            </a:r>
          </a:p>
        </p:txBody>
      </p:sp>
      <p:pic>
        <p:nvPicPr>
          <p:cNvPr id="3" name="Picture 2">
            <a:extLst>
              <a:ext uri="{FF2B5EF4-FFF2-40B4-BE49-F238E27FC236}">
                <a16:creationId xmlns:a16="http://schemas.microsoft.com/office/drawing/2014/main" id="{927BCB89-C629-4690-9576-58F943D7708C}"/>
              </a:ext>
            </a:extLst>
          </p:cNvPr>
          <p:cNvPicPr>
            <a:picLocks noChangeAspect="1"/>
          </p:cNvPicPr>
          <p:nvPr/>
        </p:nvPicPr>
        <p:blipFill rotWithShape="1">
          <a:blip r:embed="rId3"/>
          <a:srcRect l="15833" t="9345" r="41668" b="12472"/>
          <a:stretch/>
        </p:blipFill>
        <p:spPr>
          <a:xfrm>
            <a:off x="553329" y="914400"/>
            <a:ext cx="3886200" cy="3810001"/>
          </a:xfrm>
          <a:prstGeom prst="rect">
            <a:avLst/>
          </a:prstGeom>
        </p:spPr>
      </p:pic>
      <p:sp>
        <p:nvSpPr>
          <p:cNvPr id="4" name="TextBox 3">
            <a:extLst>
              <a:ext uri="{FF2B5EF4-FFF2-40B4-BE49-F238E27FC236}">
                <a16:creationId xmlns:a16="http://schemas.microsoft.com/office/drawing/2014/main" id="{F2247ABE-9239-4E64-9484-D2AE765FA98B}"/>
              </a:ext>
            </a:extLst>
          </p:cNvPr>
          <p:cNvSpPr txBox="1"/>
          <p:nvPr/>
        </p:nvSpPr>
        <p:spPr>
          <a:xfrm>
            <a:off x="4876800" y="1295400"/>
            <a:ext cx="3962400" cy="258532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You will need: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E" dirty="0"/>
              <a:t>A children’s clothes hanger with notches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Two paper cups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E" dirty="0"/>
              <a:t>Some twine or string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A hole punch (or something sharp will be fine)-An adult must help you with this!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E" dirty="0"/>
              <a:t>Scissors</a:t>
            </a:r>
            <a:endPar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
        <p:nvSpPr>
          <p:cNvPr id="6" name="TextBox 5">
            <a:extLst>
              <a:ext uri="{FF2B5EF4-FFF2-40B4-BE49-F238E27FC236}">
                <a16:creationId xmlns:a16="http://schemas.microsoft.com/office/drawing/2014/main" id="{F5FB2936-E490-46E3-AE61-F417D74262C9}"/>
              </a:ext>
            </a:extLst>
          </p:cNvPr>
          <p:cNvSpPr txBox="1"/>
          <p:nvPr/>
        </p:nvSpPr>
        <p:spPr>
          <a:xfrm>
            <a:off x="568569" y="4540300"/>
            <a:ext cx="7828671" cy="230832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1. Hang your clothes hanger somewhere where it can swing easily and it easy to reach.</a:t>
            </a:r>
          </a:p>
          <a:p>
            <a:pPr marL="0" marR="0" indent="0" algn="l" defTabSz="914400" rtl="0" fontAlgn="auto" latinLnBrk="0" hangingPunct="0">
              <a:lnSpc>
                <a:spcPct val="100000"/>
              </a:lnSpc>
              <a:spcBef>
                <a:spcPts val="0"/>
              </a:spcBef>
              <a:spcAft>
                <a:spcPts val="0"/>
              </a:spcAft>
              <a:buClrTx/>
              <a:buSzTx/>
              <a:buFontTx/>
              <a:buNone/>
              <a:tabLst/>
            </a:pPr>
            <a:r>
              <a:rPr lang="en-IE" dirty="0"/>
              <a:t>2. Use the hole punch to create holes on either side of the paper cups. Cut two equal lengths of twine, and tie onto the paper cup to turn them into two buckets.</a:t>
            </a:r>
          </a:p>
          <a:p>
            <a:pPr marL="0" marR="0" indent="0" algn="l" defTabSz="914400" rtl="0" fontAlgn="auto" latinLnBrk="0" hangingPunct="0">
              <a:lnSpc>
                <a:spcPct val="100000"/>
              </a:lnSpc>
              <a:spcBef>
                <a:spcPts val="0"/>
              </a:spcBef>
              <a:spcAft>
                <a:spcPts val="0"/>
              </a:spcAft>
              <a:buClrTx/>
              <a:buSzTx/>
              <a:buFontTx/>
              <a:buNone/>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3. Find different things to fill each bucket.</a:t>
            </a:r>
          </a:p>
          <a:p>
            <a:pPr marL="0" marR="0" indent="0" algn="l" defTabSz="914400" rtl="0" fontAlgn="auto" latinLnBrk="0" hangingPunct="0">
              <a:lnSpc>
                <a:spcPct val="100000"/>
              </a:lnSpc>
              <a:spcBef>
                <a:spcPts val="0"/>
              </a:spcBef>
              <a:spcAft>
                <a:spcPts val="0"/>
              </a:spcAft>
              <a:buClrTx/>
              <a:buSzTx/>
              <a:buFontTx/>
              <a:buNone/>
              <a:tabLst/>
            </a:pPr>
            <a:r>
              <a:rPr lang="en-IE" dirty="0"/>
              <a:t>4. Add your buckets to the hanger and see which one is heaviest (which one hangs the lowest)</a:t>
            </a:r>
            <a:endPar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Tree>
    <p:extLst>
      <p:ext uri="{BB962C8B-B14F-4D97-AF65-F5344CB8AC3E}">
        <p14:creationId xmlns:p14="http://schemas.microsoft.com/office/powerpoint/2010/main" val="304980537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424314-0585-49BE-8F7E-6AE4348EA716}"/>
              </a:ext>
            </a:extLst>
          </p:cNvPr>
          <p:cNvSpPr txBox="1"/>
          <p:nvPr/>
        </p:nvSpPr>
        <p:spPr>
          <a:xfrm>
            <a:off x="533400" y="304800"/>
            <a:ext cx="5257800" cy="461663"/>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eaLnBrk="1" hangingPunct="1"/>
            <a:r>
              <a:rPr lang="en-GB" altLang="en-US" sz="2400" dirty="0"/>
              <a:t>Make your own balance at home!</a:t>
            </a:r>
          </a:p>
        </p:txBody>
      </p:sp>
      <p:pic>
        <p:nvPicPr>
          <p:cNvPr id="3" name="Picture 2">
            <a:extLst>
              <a:ext uri="{FF2B5EF4-FFF2-40B4-BE49-F238E27FC236}">
                <a16:creationId xmlns:a16="http://schemas.microsoft.com/office/drawing/2014/main" id="{927BCB89-C629-4690-9576-58F943D7708C}"/>
              </a:ext>
            </a:extLst>
          </p:cNvPr>
          <p:cNvPicPr>
            <a:picLocks noChangeAspect="1"/>
          </p:cNvPicPr>
          <p:nvPr/>
        </p:nvPicPr>
        <p:blipFill rotWithShape="1">
          <a:blip r:embed="rId3"/>
          <a:srcRect l="15833" t="9345" r="41668" b="12472"/>
          <a:stretch/>
        </p:blipFill>
        <p:spPr>
          <a:xfrm>
            <a:off x="553329" y="914400"/>
            <a:ext cx="3886200" cy="3810001"/>
          </a:xfrm>
          <a:prstGeom prst="rect">
            <a:avLst/>
          </a:prstGeom>
        </p:spPr>
      </p:pic>
      <p:sp>
        <p:nvSpPr>
          <p:cNvPr id="4" name="TextBox 3">
            <a:extLst>
              <a:ext uri="{FF2B5EF4-FFF2-40B4-BE49-F238E27FC236}">
                <a16:creationId xmlns:a16="http://schemas.microsoft.com/office/drawing/2014/main" id="{F2247ABE-9239-4E64-9484-D2AE765FA98B}"/>
              </a:ext>
            </a:extLst>
          </p:cNvPr>
          <p:cNvSpPr txBox="1"/>
          <p:nvPr/>
        </p:nvSpPr>
        <p:spPr>
          <a:xfrm>
            <a:off x="4876800" y="1295400"/>
            <a:ext cx="3962400" cy="2585321"/>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You will need:</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E" dirty="0"/>
              <a:t>A children’s clothes hanger with notches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Two paper cups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E" dirty="0"/>
              <a:t>Some twine or string</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A hole punch (or something sharp will be fine)-An adult must help you with this!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E" dirty="0"/>
              <a:t>Scissors</a:t>
            </a:r>
            <a:endPar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
        <p:nvSpPr>
          <p:cNvPr id="6" name="TextBox 5">
            <a:extLst>
              <a:ext uri="{FF2B5EF4-FFF2-40B4-BE49-F238E27FC236}">
                <a16:creationId xmlns:a16="http://schemas.microsoft.com/office/drawing/2014/main" id="{F5FB2936-E490-46E3-AE61-F417D74262C9}"/>
              </a:ext>
            </a:extLst>
          </p:cNvPr>
          <p:cNvSpPr txBox="1"/>
          <p:nvPr/>
        </p:nvSpPr>
        <p:spPr>
          <a:xfrm>
            <a:off x="568569" y="4540300"/>
            <a:ext cx="7828671" cy="2308322"/>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1. Hang your clothes hanger somewhere where it can swing easily and it easy to reach.</a:t>
            </a:r>
          </a:p>
          <a:p>
            <a:pPr marL="0" marR="0" indent="0" algn="l" defTabSz="914400" rtl="0" fontAlgn="auto" latinLnBrk="0" hangingPunct="0">
              <a:lnSpc>
                <a:spcPct val="100000"/>
              </a:lnSpc>
              <a:spcBef>
                <a:spcPts val="0"/>
              </a:spcBef>
              <a:spcAft>
                <a:spcPts val="0"/>
              </a:spcAft>
              <a:buClrTx/>
              <a:buSzTx/>
              <a:buFontTx/>
              <a:buNone/>
              <a:tabLst/>
            </a:pPr>
            <a:r>
              <a:rPr lang="en-IE" dirty="0"/>
              <a:t>2. Use the hole punch to create holes on either side of the paper cups. Cut two equal lengths of twine, and tie onto the paper cup to turn them into two buckets.</a:t>
            </a:r>
          </a:p>
          <a:p>
            <a:pPr marL="0" marR="0" indent="0" algn="l" defTabSz="914400" rtl="0" fontAlgn="auto" latinLnBrk="0" hangingPunct="0">
              <a:lnSpc>
                <a:spcPct val="100000"/>
              </a:lnSpc>
              <a:spcBef>
                <a:spcPts val="0"/>
              </a:spcBef>
              <a:spcAft>
                <a:spcPts val="0"/>
              </a:spcAft>
              <a:buClrTx/>
              <a:buSzTx/>
              <a:buFontTx/>
              <a:buNone/>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3. Find different things to fill each bucket.</a:t>
            </a:r>
          </a:p>
          <a:p>
            <a:pPr marL="0" marR="0" indent="0" algn="l" defTabSz="914400" rtl="0" fontAlgn="auto" latinLnBrk="0" hangingPunct="0">
              <a:lnSpc>
                <a:spcPct val="100000"/>
              </a:lnSpc>
              <a:spcBef>
                <a:spcPts val="0"/>
              </a:spcBef>
              <a:spcAft>
                <a:spcPts val="0"/>
              </a:spcAft>
              <a:buClrTx/>
              <a:buSzTx/>
              <a:buFontTx/>
              <a:buNone/>
              <a:tabLst/>
            </a:pPr>
            <a:r>
              <a:rPr lang="en-IE" dirty="0"/>
              <a:t>4. Add your buckets to the hanger and see which one is heaviest (which one hangs the lowest)</a:t>
            </a:r>
            <a:endPar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Tree>
    <p:extLst>
      <p:ext uri="{BB962C8B-B14F-4D97-AF65-F5344CB8AC3E}">
        <p14:creationId xmlns:p14="http://schemas.microsoft.com/office/powerpoint/2010/main" val="320409855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97007-68D2-4DE7-9169-C05E744C16A0}"/>
              </a:ext>
            </a:extLst>
          </p:cNvPr>
          <p:cNvSpPr txBox="1"/>
          <p:nvPr/>
        </p:nvSpPr>
        <p:spPr>
          <a:xfrm>
            <a:off x="2819400" y="2347969"/>
            <a:ext cx="4267200"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6600" b="0" i="0" u="none" strike="noStrike" cap="none" spc="0" normalizeH="0" baseline="0" dirty="0">
                <a:ln>
                  <a:noFill/>
                </a:ln>
                <a:solidFill>
                  <a:srgbClr val="000000"/>
                </a:solidFill>
                <a:effectLst/>
                <a:uFillTx/>
                <a:latin typeface="Comic Sans MS"/>
                <a:ea typeface="Comic Sans MS"/>
                <a:cs typeface="Comic Sans MS"/>
                <a:sym typeface="Comic Sans MS"/>
              </a:rPr>
              <a:t>Week 2</a:t>
            </a:r>
          </a:p>
        </p:txBody>
      </p:sp>
    </p:spTree>
    <p:extLst>
      <p:ext uri="{BB962C8B-B14F-4D97-AF65-F5344CB8AC3E}">
        <p14:creationId xmlns:p14="http://schemas.microsoft.com/office/powerpoint/2010/main" val="368244339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6EE6F4-EBD8-4C16-AEFB-BB0B7DD0B066}"/>
              </a:ext>
            </a:extLst>
          </p:cNvPr>
          <p:cNvSpPr txBox="1"/>
          <p:nvPr/>
        </p:nvSpPr>
        <p:spPr>
          <a:xfrm>
            <a:off x="2209800" y="228600"/>
            <a:ext cx="4343400" cy="584773"/>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200" b="0" i="0" u="none" strike="noStrike" cap="none" spc="0" normalizeH="0" baseline="0" dirty="0">
                <a:ln>
                  <a:noFill/>
                </a:ln>
                <a:solidFill>
                  <a:srgbClr val="000000"/>
                </a:solidFill>
                <a:effectLst/>
                <a:uFillTx/>
                <a:latin typeface="Comic Sans MS"/>
                <a:ea typeface="Comic Sans MS"/>
                <a:cs typeface="Comic Sans MS"/>
                <a:sym typeface="Comic Sans MS"/>
              </a:rPr>
              <a:t>Week 2 Mental Maths</a:t>
            </a:r>
          </a:p>
        </p:txBody>
      </p:sp>
      <p:pic>
        <p:nvPicPr>
          <p:cNvPr id="2" name="Picture 1">
            <a:extLst>
              <a:ext uri="{FF2B5EF4-FFF2-40B4-BE49-F238E27FC236}">
                <a16:creationId xmlns:a16="http://schemas.microsoft.com/office/drawing/2014/main" id="{9426AC0B-A2A8-4301-8745-4094AFAB42E0}"/>
              </a:ext>
            </a:extLst>
          </p:cNvPr>
          <p:cNvPicPr>
            <a:picLocks noChangeAspect="1"/>
          </p:cNvPicPr>
          <p:nvPr/>
        </p:nvPicPr>
        <p:blipFill rotWithShape="1">
          <a:blip r:embed="rId2"/>
          <a:srcRect l="29053" t="25758" r="30050" b="33030"/>
          <a:stretch/>
        </p:blipFill>
        <p:spPr>
          <a:xfrm>
            <a:off x="1219200" y="1143000"/>
            <a:ext cx="6172200" cy="5118410"/>
          </a:xfrm>
          <a:prstGeom prst="rect">
            <a:avLst/>
          </a:prstGeom>
        </p:spPr>
      </p:pic>
    </p:spTree>
    <p:extLst>
      <p:ext uri="{BB962C8B-B14F-4D97-AF65-F5344CB8AC3E}">
        <p14:creationId xmlns:p14="http://schemas.microsoft.com/office/powerpoint/2010/main" val="287390488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eAAAAKmCAYAAACVPU15AAAgAElEQVR4XuxdB1RURxf+KNIEK6AodsWGgr333nvXJMYSY4rmt8XYYywxatTYYjQaS4y9xt41dkAFwUpRpKNIFWSX/8xbHg7P93bfLtvQmXM86z7evvLdufe7987MHYusrKwssMYQYAgwBBgCDAGGgFERsGAEbFS82c0YAgwBhgBDgCHAIcAImHUEhgBDgCHAEGAImAABRsAmAJ3dkiHAEGAIMAQYAoyAWR9gCDAEGAIMAYaACRBgBGwC0NktGQIMAYYAQ4AhwAiY9QGGAEOAIcAQyDcIkIU7mQoFomLjkZiSCsAYC3ks4Ohgj5LOxWFrU0BvWDEC1huU7EIMAYYAQ4AhYEgECPm+fJ2IrQePwzfwIch3Yy2ktbKyhFfVKhjRuzNcihaBhYVFnl+VEXCeIWQXYAgwBBgCDAFjIPA2MxO/bduL63cDOPI1drO0tETD2jUwYcRAWFtb5fn2jIDzDCG7AEOAIcAQYAgYA4HwqBhMX74Ob9IzjHE70XvY29nij/nT9ZKKZgRsMjGyGzMEGAIMAYaANgg8DHmG+Wv/RHrGW+5nGxf8ADsbG20uodO5D0PCsHjDNpAInLTtv8yBrR7uywhYJ3GwHzEEGAIMAYaAsREgRDh/7eYcAv7r59lwsLNFVmYmMmNi8DY2FnaVK8PCzg5kcFjOMQsrKpWsVEKRnIz0kBAUcHWFtasrLCwtEfg0FAvW/4WMtyriZwRsbMmz+zEEGAIMAYaASREQEvCWxbNgb22FpHPnEPnLL1CmpHCk6f7TT3gbHo7IpUuhTE3ljpVZsADpz58jij9WogTKLF4M2yoegKVqQhX5Tfj06UgPDoZFgQIo+d13KNy9O4JCnmHh71sZAZtU+uzmDAGGAEOAIWAyBIQEPG3sJ7BPSoLF9ClQvnqV81wFatWCMjQUiqQk6lhtKENDch2zatMOii++BLKjYOuf5iEzwB9QKAALC1g6O0O5YjVC4+Lx9+GTLAVtMsmzGzMEGAIMAYaASREQEvCg7p3gGPECpdf8CouMdxOzlDY2sCTpYmqmtNixtMoeiBz7FbIKqNb2lp8xBVapKTnvmGVpidBFyxGZmIxz125CQYiZpaBN2gfYzRkCDAGGAEPABAgICXjzopmwy1IiZORIpD9+zBEuGdMtNngwkq9f51LJOceGDEHytWu5jjmPGgXnMWMAS9U4cMyqlXi5cyeyCJlbWsLe0xPlNmzAg+cRWPQ7GQNmk7BMIHZ2S4YAQ4AhwBAwNQJik7DsbQog49kzxG3fzo3hFqxXD0V694YyORlxO3bkPpaUpDr24gV3XtF+/WBdtCiXbiaNjCHH796N5Bs3YFOqFIoPGgS7KlUQGBzGJmGZWvjs/gwBhgBDgCFgOgSkZkGTKDdLoeD+WVhbczOXSZN1TFDRivyGHwMmE7FIC3wSwgjYdGJnd2YIMAQYAgwBUyMgScAGfjBGwAYGmF2eIcAQYAgwBMwbAUbA5i0f9nQMAYYAQ4Ah8IEiIEbAdra2CH+diWknXuN+9Fv0rG6P/zV3QlK6Et+feI3AmLfokX0skTuWgKDYTPSsZo/vWjgh8c27Y72q22NSCycUtlOlsPnGIuAPtEOx12IIMAQYAgwBeQgICfjXHyZCYWGLr4+l437sWyiVgLWVBQZ62sIvUoGH5FiW6tggT1v4Co4NrmUHn4jMXOeNrmuLkd5WsKI2O3oc9hy/bdvD1gHLExM7iyHAEGAIMAQ+NASEBDy0ZxdEphfEqqASSFOtEOKarWUWFLBAplLDMassKLJyn1e1cDq+qh6LApbvdluKjInHmas3kMlqQX9oXYq9D0OAIcAQYAjIQUBIwHO/HYO0LDuMOpqF1xmqvYFJVcmGpa0REKNAylv1xxq5W8M/Ovd5XSpZYkJ9JaypLHTw8whs3neERcByhMTOYQgwBBgCDIEPD4H3x4BnwdbGDscfpWHxhUREJilQu6QN5rQvhOcJCvx88d2xue0L4VmCAosvJiIqWQGvkjaY264QQrPPI8e8S9rgxw6FUbOEavkR39gY8IfXl9gbMQQYAgwBhoAWCIgW4rCz5cZ+M5VZIEljEgFbZa/t1eWYtaUFvzcDI2AtZMNOZQgwBBgCDIEPGAGpZUgKpQJxqXGITY1DxaIVYGttC8LG5Ds5XrFoRdha22Qfi0VcajwqFa0IG2sbLm0dl/ruGPmtpQWbBf0BdyP2agwBhgBDgCGgLQJi2xHa2Fjj8rPLWHdrA9LepqK4Q3FMaz4FkUmRWH/7j+xjzvi++RS8SHyB38mxzDQ4Ozhz54UnhmPD7Y2qYwVdMKPF9xxhW+DdNOigpyFsO0JthcXOZwgwBBgCDIEPBwEhAU8dMwJvLFLx673FSMxIzHnRKkU9EJH8Ailv3+1s5FHUAy+Ex4pVxYuk8FznNSrRBAMqDIWlhWqDBtKeRUTh7yNsO8IPpyexN2EIMAQYAgwBrRAQ247wpSIGB2L+wtustznXsrYoAEVWJlSjwqpWwKIAMmUcc7ctjx6uQ2FtYZ3z2+i4eJy7dottR6iVtNjJDAGGAEOAIfDBICAk4E0LfoBlAWDyqal4+jKYI1wyftu3em/4Rvoh5FVozrF+NfrgdoQvQrOPWVlYgRy7FeGT69iw2kMwqOZAWFDjwA+Dw7B4w1a2HeEH05PYizAEGAIMAYaAVgiILUOys7VBRFIk9gcdRERiBLxK1kanyh2Q8jYVBwIPcn/zdvNCx0rtkZKRgv1Bh7jxYdWxDkjJSOZ+G5kUxR3rXLkTCtsVyjUGzJYhaSUmdjJDgCHAEGAIfGgICAn4z4UzYG9ry0W5iiwFFEpSQMMqZxazrsfoCVgEw6DgUBYBf2idib0PQ4AhwBBgCMhH4FHoM/y4ZjPSMzK4H7VtXA8FrN+N1cq/knZnvnydCN/AR9wYsIWFBbYtmQNbm9zFOrS7oupsi6wssgqKNYYAQ4AhwBBgCJg3AoQIpy1di4TEJJM8KCFf56KFseKHibApwAjYJEJgN2UIMAQYAgwB4yNAUsznrvtgy/6jOROijPkUNgWs0bdjG/Ru3xJWlrmLdejyHCwC1gU19huGAEOAIcAQMDoCJF2bkZGBO0GPcdXPHwlJyUZ7hiJOjmjs7Yk61T249DOJhvPaGAHnFUH2e4YAQ4AhwBAwKgJk5DRToYAxR1DJ8iYrK0u9EC8PFiNgo3YbdjOGAEOAIcAQYAioEGAEzHoCQ4AhwBBgCDAETICALAKOjY01waOxWzIEGAIMAYYAQyB/IuDi4qLxwRkBa4SIncAQYAgwBBgCDAHtENAbAWt3W3Y2Q4AhwBBgCDAEGAKaEJAVAWu6CPs7Q4AhwBBgCDAEGALaIcAIWDu82NkMAYYAQ4AhwBDQCwKMgPUCI7sIQ4AhwBBgCDAEtEOAEbB2eLGzGQIMAYYAQ4AhoBcEGAHrBUZ2EYYAQ4AhwBBgCGiHACNg7fBiZzMEGAIMAYYAQ0AvCDAC1guM7CIMAYYAQ4AhwBDQDgFGwNrhxc5mCDAEGAIMAYaAXhBgBKwXGNlFGAIMAYYAQ4AhoB0CjIC1w4udzRBgCDAEGAIMAb0gwAhYLzCyizAEGAIMAYYAQ0A7BBgBa4cXO5shwBBgCDAEGAJ6QYARsF5gZBdhCDAEGAIMAYaAdggwAtYOL3Y2Q4AhwBBgCDAE9IIAI2C9wMguwhBgCDAEGAIMAe0QYASsHV7sbIYAQ4AhwBBgCOgFAUbAeoGRXYQhwBBgCDAEGALaIcAIWDu82NkMAYYAQ4AhwBDQCwJmTcCKjAwkPX2K5PBwvImNRUZiIpTp6dyLW9nZwaZwYdi7uqJgmTIoXLkyYGGhF1DYRXIjkBYVhaSwMKRGRiL95UtkpqZCmZkJS2trWBcsCLtixeBQqhScypeHnYsLg88ACGQpFEgKDeVk8CY+Hm+TkqDMyODuZGljgwJOTrArXhwObm6cHCysrAzwFOyS6fHxnD1Ki45GRkKCShcUClhaWcHK3h62RYrAztUVju7uTBcM1V2yst7pQlwcpwuKbF7gdMHREbZEF0qWhFO5cpx+mGszKwJ+/egRIi5cQPSVK4jz8cHLwEAUrlABjm5unHGxKVgQVtlgEsDTk5KQRhQiIgIpUVEoVrMmXBo0QMnmzeHWpg0cy5QxV9zN9rmysrIQceYMIi9fRsy1a4i/d48z9IXKloWDqyvsChWCtYMDZ3AICb9NTcWb16+RGhODxGfPuL85e3nBtWlTlGzZEqVatzbbdzXnB0t+9gzR164h7tYtvLxzBwmPHqFgyZJwKFEC9kWKoICDwztdyMjg5JD26hUnB6ILRTw8UMzbG84NGqBEkyZwLFvWnF/XbJ+NyCDm5k3E376NV/fvc4RL7JGDszNsnJxQwM4OFtbWIA5SZloa0pOTc2wSMfxFa9RA8fr14dqwIWeXWJCgvahTIyI4XYi9eTNHF+ydnVGQ2KOiRXPzwtu3KpuUkMDpQlJ4OAp7eKB47dpwbtiQ0wWnChW0fwgD/cLkBJwQFISne/YgdN8+zqss3bQp3OrWhUvt2iherdq7Dkui26ws1XfySRr1qXz7FvGBgYi5dw+Rvr4I/+8/FKtRA+X790elgQO5KJk1aQRCDhxAyO7dCDt6FMWqVkUpYrjr1IGzpycc6KhWnRyUSqRERyMuIABRfn6IuH2bI+VyPXqg4oABKNu9OxOBGgSSw8I4/MP//ReEgEvWrQtXT08Ur1EDRatUgYWl5bv+r0YOWZmZePXkiUof7t9HlK8vHMuVg3u3bijXvTv3f9akEXhx9iyeEzmcOgWnUqVQghhvT08U8/DgnFCuSeFPjiuV3CkkOHj18CFi799HtL8/EkJD4d6+Pcr06IEynTszEahBgGR6wo4c4XQh4eFDuNWrBxdPTzjXrImilSvDskAB9XKg+OHV48eIf/AAsdl2iWQoeF0oRDKnJmwmI+CwQ4cQ9PvvnHdZpXt3VOjShTM44I0Mn05Wl1bmCTi7w/Mdn/vMykL4lSsIPnkSj48eRfmePVF93DiUatPGhHCb162JwxO4fj0ebtyIQu7uqNSlC8p36gT74sVVBob/xxsc2vDwHZw3REQWtDzI/7MJOeTUKTw9eZKL0KqNGYMa48bBpkgR8wLDhE8TeeECnmzbhqgrV1C+XTuUbdUKJerVUz0R0Qch/sJnFXFIOVlQehHt54dnFy8i9Px5LhKrPGIE3Fh2IgdJMrz1ePt2PN2+ncvylGvdmpODPXE+aT3g5cH/UiIg4P5M26WsLLx5+RLPL19G2MWLSI6JQaVhw1Bl+HDYOTubsPeZ162jr17Fk+3bEX7iBMq3b4+yrVvDrUGDd3og1AexxxfyAm+bsuURe++eShcuXEDxOnU4XXDv2NEkQBidgEmkde/nn7mx3JqDB8OjXz9VB+eBlSJgDZGXWIfniVjx5g2Cdu9G4K5dcKpUCV7TpqFU27YmAdwcbkrGce/+/DPu/forqvXvj+pDhnBRVo7Bp+UhdIRog8O/DN/BhZ/ZjhAvh9i7dxG4ezfnFNWePBleU6dyKeuPtUWcP4+gtWuRHhsLjx49ULlnz3cOKK0PYgSszvALDA6PPxQKzkl6cuQIHv37L2xdXFD9q68+aqeUpI0D163Dg/XrUbZlS1Tp1QvFq1d/Xw5Ch1QTAYvpBKUPJCp7cvQonpw8iepjx6LG+PEftVNKiDdwzRokh4TAo2dPTg7c2K1QD8QcUp5waXtEO0C0PvCOafYnH6BZ2NtzumDszITRCDj+zh3cnjkTyaGhqDN2LCp26/aOeHmDLzT8tOdJW2kZHn9OBMADTjq/UokHe/bAb+NGuLVqhfoLFnx0Y2MBv/0GnzlzULlbN3iPHYuCpUuLy4EnXrrD80MAwo4ulokQdPQceSiVeB0aijsbN3LDBPXmz0e10aM/Kg5OfPoU95YsQUJAAGoOHYoKnTqpDA3/jzb26iJg4ZAMH3GJEXB2/6flQDIT93ftQpFatVB76lQUqlTpo5LDk5074f/LL3CrX5+TgxMZpuIDAOGnmCNK6wHtEElk5HIcIV4WSiU3Tnl/504uKq41ZQqqjhz5Uckg5cULThdirl5FzSFDULlXL2l7JOYE0RlSKV5QQ8CcPigUeHbhAqcLDuXKofa0adzYvTGaUQjYb+FC+Mybh0aTJqHWqFEqgMksTSHxCiNh2vPXhYCzPX6u49MGSKHA7VWr4L99OxovW4bqX3xhDKxNeg8ymer6xImwUCjQ8Lvv4FyrlsrYSMlBKgUtJQeJFDRt8HNFYkolonx8cGvVKti4uKDxihUoXKWKSTEyxs0fbNwIvx9/RO3PPkPNTz7Jjb+2BKyDx88bHPrz/vbtuLdtG+rMnv1ROENJISHwnTsXGXFx8B41Ci5eXu87QFIETI4LHVGxTBAfgdHGX5AR4jMS5PPlw4e4u2ULsmxsUHfePBQhUfgH3p7s2AHfefNQrW9f1CZOOO2EijlCBA9tAgJ1GTkBH/D6QAK0O5s3o9bkyaj59dcGl4BBCZhMKrk8dixn9JvNnAknMhOTN/jCTzr1LBxzoT19YepNXapHjIApMiZjAf8tXozC1aujxYYN3JKaD7EFbdiAK+PHo8n338OTeNg08dIEzCsA3dHFOrxU5CUY8xLz+HM5Q9nyubNhA5eVaL5uHTcm9iE2kva/OW0aMqKjUf+bb1CYRJtScqAdUzFHSIi/0PMXGnoxw087pQoFXoeE4Pa6dbApUQINlyyBbbFiH6IYQIbAbhE9GDIENUhfI/1fkxyEhp8PDNTJQTAGn8vxEQkIOL1QKPBw3z74/vEHGixejMpDh36QMiBp/1vTpiHp4UNOF8hk2RzyFbNHtA5IDYlJ8QLtCNF6ICRgSibJL17AZ906ZNnaosGSJaosoYGawQj4xZkzuPDJJ6gxaBDqEE+CN+7W1rkjYLEIjO/gPPByCVjK8PBETD4Fhod8v7poESLv3kXrbdtQnHjDH1C7NmECIs6eRauffoJz7drvDA4vD0MTsISnyRsc3jBF3b6Ni3PmoOKQIWiwYMEHJAFwS+quffstyjZtCq9x494ZfE2GX91YPEFIm5SbJjlkE8DdTZvw7MYNNFm1Cs78RLAPRBp3lyzBswMH0HjyZLjUqSNfDtoSsDpHNDvl+V4mIht/ohcvHzzA9RUrUKJ1a9SbN+8DQV/1Gq8CA3F9wgS4Vq+Oet9+m9sBEmbkxDJCwmFJqRS0WGBGB2RCOYjwQsC2bXh88iSarFyJki1aGEQOBiFgMpvw4siRaPfrr6jQteu7jk6MPR350gDLGXMRMzhSHo5g7Fdo8HO+Z3f8wJ07cWv1arTbvRvuHToYBGxjXjRLqcTZAQOQlZaGdsuXw9LWVoW9mMcvJgepFLTU5B+5Hj9vaHgFoAwPKWxwdto02Jcrh9ZbtxoTLoPd6/nJk/hv3Dhu+IXM9AdxQHlDI0bAtEOkLhNBPzFtbDR5/EJDIyKHkBMncGPVKjRfvx7uZHz6A2jXJk7Em+fP0WzWLK6ATy49kOMIyZmEJTYGLzYXQiIQoFPSZJIqyc5ZODmh2fr1qiVo+byR2gL/ffEFvEaORBUy+VaoB5rkoM4REnNIhY6QJgLm5UJ9Pr94EVcWL0aTFStQvk8fvUtA7wT84I8/cOuHH9BxzRqUqF//ndGnDb8moGkvh0455MXjV2P4uY6vUCD09Gmc/u47dDx0iFu7ml8bKVJyqkcPODk7o/n8+aqOLmb4NcmB7vA8GJoIWMrgiBj6nGxENv6cHJRKnP/hB2RaWaHD/v35VQTcc4ceOoQbkyah1fz5KNmo0fsOkDoi5g0uPTRDLsrjL3coRk7ky+sGZXiibt3CxR9/RKPly1GeTIzJx+3ymDGwysxE0xkzcusB7ZCKZYSkJodKyUETAdOZODF9ECGAWytXIjk5Ga22bDHrik6augfJiJKgrMW8eShDlr/xfKDJIaUDM20ImHZK1Yy952QiqECAt0P8Z5y/P6cLXjNmoPKQIZpeVau/65WAH/31F25MnYquf/yB4mSSD9/BhZEXbXjogXc65abNa4ilnmlPn/+/SAfPiYSzSeD5pUs4Pn48uh4/nm+9/xOdO6NQyZJoOmvWO4NDd3S+8wvlQE+Oo1M7cmRBR8BinqZIikfY0ZGZqRoiUChwcfZsvLWwQPu9e+Xc3ezOeXbsGJdqa/Pzz3Dx9paWAy0LqUyE3LfjHVSxsS45+kDhT+QQe+cOzs+ahcarVqEsyWTlw3bliy9grVSi8fffq+yRUA/kZoS0eXexWbdiY47CoTGCP/mtQA4+q1cjKTERrbdv1+YpzObcyIsXcX7YMLRevBilmjXLHRBIBQY88QozQtq8ldwhSXW8kG2PXj16hPMzZ8J79myuqJC+mt4I+NnRozgzaBB6bNv2zuBo6vBC8s3rW/EdX8OYby7Dz0dfBOjsjh925gwHdvfz5/PdONi5IUM4g9Ny4cLcBofv6Jo6vLbEKyYzvuPLlYPA4PByODtlCmzc3bkJcvmpxVy/jjMDBqDd0qUo0bDh+46olENKO0B5fWE6E6FJDkL8qYxEtI8Pzv7wA9rv2QPXxo3z+lRG/T2Z9PY2IgLN5sxRES9tj9RlhOjJiHl9Yhljvu85ooKMENGHG7/+CoWdHZquWZPXJzLq71/6+3NDYU2mTYN7q1a5HVGhHgiHKHUNyIRvKMYLcjIQtF4oFFxluTPff4/mv/+O0u3a6QVHvRAwGVg/3KwZ2ixZgrLt27/f0WmghR1fHwZfDHAtIy4u8uIBz8zk1gv779qFnteucQXW80Mjqf/4GzfQmRAWjzlveOjvYmMvhnhBYdQl5WkKOjo/JEA+j4wahTK9e8N7+nRDPKHer0nq1p7q1Qt1Ro9GOTKXQMrwS6Xe9P5E4DIKmuZA5GAu0APyu7CzZ+H311/oePgwt+lGfmj316xB5LFjaL9qlbQ9knKEDPGCmjIQdCAgQsBEDhdmz0bRhg25QkL5oWW8fo3TvXqhas+eqNy79zs5SDlCtDwMxQtC4uW/C/Gn9YCSR8S1a7i6dCk6HD6sl2WTeiHgw02bomKbNvD8/HOA1OikU89CAqBTPobuRepSzyKRL03ApMPfWLoUSUlJ+SIN+vSff3Br+nT03b9fVVGHNvzqOrwhOjotV3oyHE0EmgxO9t/JkoADQ4dyY2BlSfEWM28k1eZSoYJKF3jchfiLOaSGfi/hHAiZBocn5oCtWxH7/Dna/P23oZ80z9d/ce4cl/7vsn49HMgSEnX2iHaEjKULMobChAEB+f729Wsc//ZbeM2ciXKkapqZN5L+L+joiDrjx6u3R0JHyNDvpWlIUk1AwC0V27sXz3x8OBLOa8szAV+fPBlpT5+izdKlKpDVGX46xZDXJ5f7e6lUA+1linmc2ceOkkhm8GDUmjhR7h2Nfl7y8+fY7+2N9itXqsZYaMNPHCJ+EpZwSMCYTyqc5CBFwLQsqCGBq8uWod/du2Zdri9g5UrEX7uGVmQZlZgeiDlCxpzdyjtDPAGIGRqRCJhzTMm4/Lx5KN68OTwnTDBmz9HqXqSm8/GOHVHviy9UKU8+IBDKQzg/Rau75PFkIQFoMPh0Rija1xeXFy1C19OnzTob8WDTJoQfPIj2K1a874hKOaaGdoCEYhPTA6n+Lzh+dckS2Ht4oM7MmXnqDHki4PDTp7m1voOOH0cBEnXxwNKdnR575AfU8/TIOvyYNzzqDI4YIZNdZR4/xt5+/TAgIMBsq9OcHTgQRVxdUe+776QNjjAVqgOMef4Jb3ioVL9wEhxtbOiMxLUlS5BpY4MWGzfm+TEMcYE4Pz+cGzgQ3bdu5fYhzXFGpYjYVLpAXl5izF2YAcr1XaFAalQUjo4di7Z79sCZrKM1w3Zz6lRYpaejHnEShIaefBc6pOSYKZqUQyoVGJDj2XK7t3kzkpKTueVJ5theP3mCf9u0Qbc//1Tt0y4VmNEOqTEdUR40TQ6p0E5R38kexEQXmqxenac1wnki4AP166PW0KGq/L7Q0xTzPE3dWzR5mjTglCLc+eMPxIaFocOBA6Z+g/fuH7x7N1fasN+hQ7kdIHWG35RvQRseNR2cI2L675mZ2NmjBzcBwtgF0+XAdW7QIJSpXx9V+vd/PwMhRgTG9vbpl6ANjwyDz0fARCaPDx3C8zt30Hb3bjmwGPUcsqvUralT0XPHDpU9EjP8tF0yhdGnEZFySMX0QqAPx7/+GjWmTOG2lzS3dnn0aBR3d0cNUmqVt0NSmQi+MJMpX0JNBlQqIOCWrZ45g4cnTqDT8eM6P73OBHx/9Wo8P3Dg3YQfHmAxoM0BZAKRcMCdB16CeGkC2DtwIOovXmx2ayL31KiBRhMnoiyZ8MN7+HQmQkjEOncVPf5QmPrJTnHm6uy8waGUg+zic//gQfS6fl2PD5P3S4Xs24cnmzahA5nwQ/d/IQHw301JvrT3r458RfDnifj0lCmoPGYMKpBiCmbUTvXsCY/sLTVzZSCkIjBzeHbeIRU6nHzKUzgkk/39xbVruLN9O7pduGAOb5HzDGQP5XsLFqDrpk25s0BSRGxqJ4jnBWHqWSIjKiTkC3PmoBTpd599ppMcdCLgLIUCf5ctiw4rV8KVlKvjO7jwkycEczA4tOGRQbjCCCz4+HH4791rVsafzPQMP3QIndatE5eBkJB16iIG+pFUB6cNj1BOmZk4Mno0qn3zjVnVjP63dWvUHTsWbk2avJ96FhKyORgcXqRiEZjIGHxOBJztKEXevAnfv/4yK+Mfsn8/nv75JzcPIlfkKxYYEDtlTk3KERLp/zQBXJw7F249esDj00/N5m2IE1Ste/f3AwIxOZiTLogFZ8LAQEQe8ffv4/LPP6PXzZuw0GE4QycC9l+xAjGnT6Md8filyJf2Os2me2Q/iLDDa+jovAE6+Mkn8Jo1CxX69jWLN9pVqRI34YersqRODvzMc7N46svDEg4AACAASURBVOyHoDu8TPyJHMi2YT5//ok+vr5m8TZkCCDsn3/Q5pdf3mUg1DmkZvHU1ENoiLRyHFFBhEYKdJQbOhQVBw40izcixWdqDRmC0i1b5s4ECVPR5Ls5BQRimTkxwy8SCZP9ta+vXo0eV6+ahQyenziBwF9/RSeyVllIuGIEbBZPTT0EnZmTyDyI6cOVBQvg3L49qpGd/rRsOhHwbg8PtCTl9UiRAd7YSAFubp1dmHJQk2oTTkJ5cvgwHp09i65nzmgJs/5Pf0wKhW/ciK5//pmbfMXkYE6eJg0Fn36TMjgSxHxwxAjUmT/fLMqFnuzWDZ4DB6oMvxjx0hGwOeoCkYdMg0+fR1KgAfv3o9OxY/rv3FpekZQ5DFiyBJ3Wrs099ismDx2iFC0fR7fThaloMQIQ0YdzM2eiwqefmkVQcH7IEFRo0QLlO3fOTcBicjBXXdCCD3h9II7QjXXr0P3yZa1lrzUBk/q29376CT137lQZHNrD5L/Tsw21fiQj/UAs588bIvpTkBLd0bkzOh87huKkvKAJG5llWKNvX1QgkzDoVLOYPEz4nGpvTc9Opzu+OkJWKLgiKc/v3kWHgwdN+mbR16/j9pQp6LZ5c25HND8ZfoKgHEdIOEapUODfL79EfVLty8QVsi6PGoVSnp6oRGpWiwUEtDzM1fDzjpBwCEaoF4K/P7t4EY8vXEC7PXtMqguv7t/HheHD0Yc8B423VGBm0qdVc3O+FKgG3IWRMJkXUX3SJLh37KjVm2lNwGTJS6latVB92DDNBKzVo5jgZA2GXjj2Rb7fJOvanJ3R8OefTfDAqluSymOEgIf/95+0waELopjsSWXcWKrDq/FEyU4xm5s0weDgYBQ0YWWmm99/D0d7e9QYMUKagHk5mLPhJ2ISc4Ckhgay9YbsIJacmWlSXUiLjsbhJk0w8PhxWJAdv9QRsLlGv7ya0FGwlDxEiGH/sGFot2+fXiozydBY0VPuLFoExMfDmy+6QctB6JDmB13QUh/IBNHosDCtl4ZpRcBvU1LwV5Ei+OTmTdgULZp7zIv2dPgZb7pK01i/E+b8xSJggSC4eqDTp2PQ06fGesr37uO3YAHSHj5EU1LjVoi78Lu5d3be89fC4BBHiNTqdu3UCTWJwpuo7atVC53XrkVBd3f1cjB3w89HwTIyQDRRp0RE4MR336FfQICJJAA82roV8efPowkpiCDMwAm/m7suaMoISdin26tXw97TEzW/+cZkcjjSrBmaz5iBotWrq5eDuU2AE0NMmBES4i4MDjIz8TYxEXsHD8aAoCBYOzjIloNWBBy8dy8erl6NLqQYAp/qFEt5msuyI00w8BOBZBAvbXh29+mDNrt2wYVst2iCdqhxY9T/8kuUJptE03LgU9G04THB82l9S368i85IkP+ricBCTp7Ew9On0fnECa1vp48fRF25grvz56vGHYW4C1Nw5m74CSDCSXEyHaKTkybBa84clGzeXB+wan2NCyNGoGLLlihLiuPTQ2JCRzQ/GH51jpCaiCzq9m3c27sXHY8c0Ro/ffzg5b17uDpuHFeERjQgoPXBXOej0EDQvKBpSICSC5mYWGnsWK12DtOKgK+MG4fCxYqhFpntpYmA9SFZY1xDpqGhCfjq4sUo6OUFr6lTjfGEue6RFhODnRUq4PM7d9QbHL7ij9GfUIcbavI4RRykt8nJ2NqqFUYmJ8OSvKuR253Fi2GZkIDaY8a8LwchARv52XS+nYaUs9iQzL0tW6B0cYE32e7PyE359i3IhND+hw7B2slJvT7khywE7whpGRAQuezq25dbCmNXvLiRpQAErluH1MBA1CfVx4S8IAzQ8oMzShCUyws8QZMNfPbuRVJ6OhosXixbBloR8N6aNdFm0SIU9/QUB5qeDCT7EUx8ohYeDm+ASPT16Nw5dPr3X6M/fOjBgwhasUKVhRB6/MJJcXru7JlpaSB7PgeuXYuk0FCuIhUxvFxZwrzcS5tMBNXhybKwRitWwI1s8G3kdrp3b9QeMkS13aCQcGk56NnwJzx4gNTISJRq0ybnjUndXbI0zpYMC+Wl6eAIkdrE9/btQwdSic3IjUyCuzN79rvZz2KZCJ4A8tI/jfxeYo6OJkI4P3s2Kn/5Jcp06mTsp8XFTz9FxRYtUKZtW/FJuUbIyJF6+AErVqBM16762SpQOElXmJETydC9evgQV1et0mp9vGwCTn/5Ejvc3fH53buaPf78kGbguyk/CUgTwNTfiQHcN2wYRkRHG72z35oxA5aJiahHNodQl3LTc1SoSE8HifoKVaqECn36cOMcZAyQkDGZ+edGCt/npcn1OKnzSCbCsW5d1J40KS931vq3WVlZ2FWxIgYcPgwrR0f1+qBnAo6+dg0WFha59uZ98McfKN+3b96jHx0IWJGWhj0DB2JQcDD3XMZsQRs2INXfX1X3WSryyi+T4GjghEMyMiJi/7/+gtLV1SRZuf1eXtzOU/YlSqiPgPWsCzxkZAY22QGr2ujRsLa3108XlDM5VEQuJBPRx8dH9qYxsgk48tIl3PjuO/TetUuz4TeyIuYJcR2B3tquHers2wdbN7c83V7bHweOGwfv/v1Va+2kloHxEZm2F1dzfpyPD1JevHhvGzSy+8yDjRtR44svYF2woO531CET8XDfPjy+cwceRp6RnhocjNA5c9B7+3bNKTc9O6Nhhw+jaI0aKESK3Gc3vRGwNpkIyhE6OGoUys+fD4eKFXWXvw6/DFm0CFW8vFCxRw/1Gbn8Mv7LY6ADAYdfuYJ7Z86gMpmNbMSWERODoLFjMYBkQDRl5PSsC+Q1SSaOlL+s+vnnsNS3nGU4PsLMxKlJk+D9009wJcWRZDTZBEzSXFHHjqE1MXZSQJtj6UkZIHApH6kIWCIy2zlkCA4WKIDookVBIiLi/Rvjc3BAAIbu2IHCHh7qO7yevU3iZVrZ26OQiJHVCwHoQMAk/blr6lTsq1rVaPgTObvFx2OYuzu687Wf1RkePTujDzdv5pwgeqxPL/gTPdGRgI9Onoy/o6LwomhRo8qhV1gYRixfDmcvr/eXgQknJ8qxA+ZyDjXMkrMvsIYMXWJoKLZ++SX2VqpkFDvE2zvXxEQMdHDAgL/+Uk1GtLERn5RogApkJCv38M8/UWnw4LwPv4jJXgcCvr58OVw6d+aeSU6TTcC3Z8+GxatXRk99ynmJPJ+jA9BnfvgBSdWrw6lTJ6N2+LDu3fG5ry8syVR3dRGwnglYCmMSAT/euhVVR43KW/pHBwJOjY7G7kGDUHrnTqMa/sRjx1CGTLbgt38UI2A+C6FHAlZmZODprl2o0L9/Lqz1RsBEyDoMBdxavRrhjo5w7NzZqHKI+eYb9N28GXaurh/OnBQiAx2GAsja+B29esFtyxaj2qPUS5dQLCwMLWbP1hwB61EXCEwkK0e2yCzbrVueKUD0AvSkRJlDlP7btiGrZEnZw2KyCfjy2LFwdnd/vwCH2DpUw8BhuKvqQMA3fv0VMQ4OKPHpp1yH5xvvGRrie2ZCAh4NGICRt29rnoVuaALOyuLGgElEVrFfv7zvlawDAZOsxQYyBvzff7DITm8ZEn8iU3L9mC1bUNHFRVWAQ2zskZ4MpEejk/H6NUgKugq5L9VMTcCkIEdwQgJcPv00h4AN0f95/Dl9UyrxqG9fjLh4UXNGztC6oG/LpAMBE8dpZ9++KP/777AkM8Kzm6H1IX7fPpTKzHxXgEPdLGg96gLJ1jz5+28Uq12bmxhK7JA90ckvv1SNBedlOIwHT926eAlCfvLvv3j56hUaLlkiq1fIJuAzAwagYrNmqvEWdR6/nif/yHqLvJ6kAwHf2bgRkWlpqDBpktE8ztSwMASNHo1hZ89qHns0oNFJf/UKF0eORFpsLJqtXq2fzdnFZh3KGAvb3Lw56p86hQJGHAoIW74clTw83u2DbaQIODUiAvH37r23H7KpCZhUAXoaGoqy331ntAhYkZSEgKFDMZjsxapuFnp+Wo7H2zEdCXg/mY28bBlsS5UymhzCN25EaUdH1d6/6mah67k2BHFG7y1dCrIcserIkSjq6YmszEw8P3kSZL5S/blz807CMuyPMGNENot5FhDA7Vsup8kmYFJ0vnqPHqptpqQqzvDH5dzZnM7RgYADtm9HZHw8avz4o9HeJOnBA9wdNw6DyPInTeuwDUjA3AtnR8BBv/+O0u3bw41sRpCXpmMEvK1DBzQ9cQJ2JUvm5e5a/TZozhxU8vJChS5d1BdC0bPRSXj4EGcHDUI8WYkg0tpu347KpESsrk1YjEPmumCyLC/4wQNUmzdP1ztr/bv02Fj4Dh+O/vv3aw4IDK0LWj+9hh/oSMCHv/gCVZcsgWOlSvp+IsnrPV62DG7OzqhKdsXSFJjpMQJOfPIEvvPnc2VQHQS6H3HuHEfMZK5EnpocXqDH6zMz8eL6dTz57z+0ImPiMppsAj7RtStq9OqFsu3bMwLOzMT9HTsQl5CAesuWGS0FnRAQgOuffYYBpOKNqQk4u3MpyQL0jRu5daj2ZCxO1yaXgAXnbe/YER0uXoRD6dLcnQ2dciPX950yBWVr1ny364u6sXg9Gh0paPUWAYtVw5IxJhx6+jSePXqEOr/8YhT8SQo6LSoKV/r1Q999+zRXIvtICPjo+PGou2oVnMgEzexmaH0IWLAAxQoXRtUBA4xKwMQZjbt9W9ThfJuUhKf//MPtk2xJJoXp2jSloEUi5Ijr1/Ho0iW03rZN1l1lEzApPFClfXuUJ16/WMlDmhCMYHRkvZ2ckzQtQ5IgBlIBKNXCAo2WLpVzF72cQ4ownOrWDYNI+UVNNaD1PCVf8eYNrEixexHZRl2+zFWjcs3Lrjgiu+3IKUiwtW1b9A8MVK1BNFK7MWkSXMqUQSV++Ys6fTDA0gvha+qdgOV4/pS8nh47htjoaDRatsxIEgDexMXh39at0f/AAekUNC0Xoz2ZHm6kLvWpxlE9MnYsWm7fnmuJmh6eRu0l/ObPB1l5W33oUM21uPWoC4SAiRMmWn8gKwukYJF75866TwzleUFuYJCtD+GXLyPE1xctNm2SBb1sAiY1V0vVrAmP/v2NCrSst8jLSfQOJJoMD6UYPmvWIL14cdScNi0vd9fqt2kRETjdqhVGXLmiefcdPY/Fk/2HSUrHpnDh955ZrwSs5TZgGxs2RN+wMFhpUQBdK9BFTr6/aBGKOTmhGkm7aarFbYToS28ErM22hBQBkxJ8L9PTUXP69LxCK/v3xCE82bAhhpw+/T4BizlE+Sko0DT2KLIZABmLJMWBmu/fDzsjOqOP1q6FLV+SVZ0jSgICPepCclgYSCW0SoMGvddnSARMJmaRyVhWdnay+1SuE3XclpAMx0SFh6PJypWy7iubgK9PmgQHKyvUHjs2dwTMT4AQ7vso6/ZmcBLf2bXcfuryggWwqF0b5T791GgvQZYanKpWDWPu35dHwHo0OmT2bQFHR5Qi5eaoRlLQpBpWxQED4KBrURKp9acaDBHZgWR7585oHxhoNBmQG4Vt3gzHxER4f/FFbjnQBoieGGTgp9MbAdO6oC71LJDLnU2bkFy8OMqNHGngN819+f9I9mPPnnd1oMXmpvBy0GP0ZdCX1LQphpqIbEf37mh+8WLe0q5avtyLvXth8eABGk2erN4R0nNxILIGmNSgJuttDTIGLIazJscoMxNBe/YgzcYGdcmyLBlNNgH7r1iBJF9fNJ01Sxro/JbyEdv+S13KgRLAsW++gdOAASjerp3RxoCJPH3atOEmnnBkJ5z9Sdfi1vPsz8yUFNyeOxclmjRBmS5dYG1nxy1Duk9mQdetyxGwzo2OvLTo+K8ePcLxadPgRdUhNvSYF7l+7IkTsLpzB83JFnhiu4EJ5aAzMPJ+qDcCFpt0pSkFp1Tiys8/Q1GvHpw7dTLaGDBB5sHo0Wg/dy4Kk0lHQjkIAwM9Rl/ypKLjWcLIS6Y9SouLw+Gvv0atPXuMao8Srl7Fm2PH0E5YoIm2TfT/9RgUJAQF4d7y5fD85pucWdCkJGXkhQuoO2tW3mZBqxsSU0PEPuvXo2C9elz0LafJJmASAQUuX44uGzbkNvxCoPlIOD94nKRzCzu4TALY2bs3Sv70E+yMOOOQi77Gj0er//0Pbk2aqJeDnj1Ocm+yGQMx9iTiJeRbul07eE+bpiq7lhfFoju0TPxJyi30zBncImM9xi5FGRiINzt2oNu6ddKGn9YLA+uCXjZjUDfmJWVwso//O2EC7EaMgEONGnJsjt7OiV60CPV79oQ7qUMutv2g0Dbp7c4GvJAwIydTH2Lu3sXlzZtRasECAz7c+5dODwvDq2XL0IeUZRVmIIQZIfJdz44Q2YSBzIYO2bdPf+uANW1HqIaAL8ydi8pffQV3slpIRpNNwK+fPMG/rVph6Llz4pGXsLPrGWgZ76L9KQRITQQsogAkFbypcWOUPXwYFtbWRvU4X69ejZre3qhJ1t1JeZn8cSIDAxt/7UEX/EKYctNCHr7r1+PJq1co/NlnORc1RgSsSEzEy8mTMYyfDCclBzoSzjNQBr6AcB22VAQgog87evdGsaVLuQIQxsCfL3yTtHs3qpUoAU8ifzECFmYi8uIkGhh+7vK0LmiBP3FGHx08iHtBQSg0cqRR7ZGFUomoUaMw/PRpWJJJmsKhSOF3PU8ONYhY1GXkNNingyNHot2BA3AqX17Wo8kmYHK1bS4u6EenP4UdnHw3ULpB1ttoc5LQ46eB1RCRkRrEf0+ahHUm2HvT6/VrjKxbF13JIL8Y/nyH5yc9mHuHF8Nd6GFKfN83Zgy2hIfjIdmRyMjtq6QkfLZ5MwqTTRE06YG5O0KaDL8aebwOCcGWceOwhqq+ZCxRVExJwXhPT/Tka3LTcqDtUH5xhOiAQMoeic1ZUShw+scfsfrqVQSZQA6jU1IwcuVKuJCa3LT9EQvKyDFzDwr4ybhScyIk9IEUJjo2YQL6+fvLVgGtCPhUjx6o3LYtKnbvriJadR1ez7PeZL+R3BOFHr8WEQCpgpUCoNHy5XLvprfzXt67h3P9+mEwib7kGH49F4PQ24vwHr8mAlbjcZIlSL18fFCwTBm9Ppaci92cNAmupUujcp8+0nKg5WPOGSExj1+mPpDSezFRUWhoAl0glcFOde6sKsYhFmnRmSDeHpmz8ReOwYsRgIQ+HB47Fk03bcp7SVg5nV9wjt+8eShoYYEaw4eLE7CQJ/KDLgixl5GReHb+PEL9/NByyxbZKGpFwGQiVsK1a2hBqj9JeZh05GWunj899itchiRmeAQR8bHx41FjyhSU791bNtD6PPFvd3d027hRNflEKAex7+ba4cU8fpmEHHvvHi4uXoz+AQH6hFb2tYL37EHEwYNozhehF3NI+YwQ/2mOxl8Y/coxPJQ+XFm8GKX69cvbJDzZqL9/4rF27dDo669R3NNTXkBgrhkhOQGBBCEnPXuGs2R7TFIj3gQt/ORJkOVIbclcDDFHSJgZNVdeENMFTfaIksnNVatQqGlTVBs1SrYUtCLgV4GBIB1+2Pnz4hGw0ODw32U/jpFOpDuyVMeXMEQZSUnY2qYNPktI4DalN0W7PHo0ijg7oxZZ9iGW8hGTg7kZf3oIQAxrDURwe80aKIoUQSOZRc/1Lae06GgcadYMA48efd/wixkcfgKKuY1D8jhrIgCJlOjuAQPQ47//jFoIhZal34IFsHr9GrXJrFMx3IUBgTmmQPmAQKzPayIApRJkHXbimzeyNwDQty6QyZl7qldH/337UIDUCaDtj9iQmDnrAq0H6jIQInI58NlnaLtnDwpXqSIbYq0ImFz1QL16nMdZqlkzacNDC4AHW/YjGfhEOuKVisCkxoAVCjzcvx/PAwLQnpTAM1F7dvQo7sybh56k3BltYMRSbjz+5pSKpj1NKXkIiUEw9rVn8GCu2kzJ5s1NJAXg3KBBqNK2Lcq0aZNbDlKOqLnpAt//hXog5RDRKVKlEs8vXsTjK1fQdtcuk8kg9tYt3PzuOy4j9N6QmJgceBmYi0PK64IcuySRoj49bRpqTJ3KrUowVbsydizcqlZVVYeTImCCOW2vyHdzcUh5/NURsBq9iPbzg98//6AzGRrUomlNwGQHilfXr6MVme6uztDwQJtTh6c9TSmgNUTER7/8EjUmTUJFUhHMhI2koTuvWYNiZOmHJoNPp0DNocPThl8sAtMQEUf5+ODK0qXoTwqSmLA93bkTEYcOocXcueIZITGDYy4RGG34ecOubkhARC9IMZpSffqg0pAhJpQC8G/btmg4bhxcvL01O0K8PSKfptYFIgNhJkhIxEJdEEReCcHBuDB/Pnr7+JhUBs/+/ReP169Hu19+eTcsJmWXeL0gn+YwPCbkBWGGVIZDen3lShRu3BjVSXEeLZrWBEw2QN5RqhQ+vX4dNkWKSHd4OvLigTal18l3bGGeXwvPM/7+fZycOhVDnz/XAmLDnHprxgxkkpJnP/wgTsBC/HnDb8oxML7wiTDyUheBCVM9SiUuzJmDos2awWvKFMOAK/OqpBzifi8vdF23DgXd3eU5QubgkIoZHLEIgCZmgREi68DJjM++d+/qXu5PJs6aTgtavx6vb95E46lTtbNHpiZhOXqgYWjAZ8MGWJcvDy/y7iZuB+vXRyuim1Wrvi8H2h7ROmBqh1SYgRDjAw0BQUZiIvYOHow+fn7cWmRtmtYETC5+afRoODk4oM748Zo7PD/gzgNtChKmDY4UAcuIiC/9+CMc69RBXVIBycQtKSQEu6tXxydXrqBAoULqOzzvANEd3xTev5TBkUqFihBA8osX2NWnD4ZHRMC2WDETSwHw++knIDYWdb788l0KVF3ky+sBrxfGfgMpg0MTsIw5En5//AG4uaGOGehCRkIC9teti55//gmHUqXUO6R0BMzrhbF1gY981ekDnRmSIABS83jf8OHofukSHE2wEkDYdQNWrULKvXvvylKKDUXSgQBtl0zFC+r0QcwBFXGIAnbsQIpSqdPGPDoRcPydO1zaZ/iFC7Akxa7pFKcw9SzV4Y3R6emOLsfwqAE8MSwM+4YM4aJfczD8pPNfHjMG9gUKoP6336pkIEz5CFM9NAEb0/unI1+5HV7CIbq6ZAmsSpdGI5LqMoNGKvGQyVh9d+1S9QvhGBetD0J5GDsFRww5jb9UJKwhJZ3+8iX2f/IJN/nKHAw/6QZkMpbyxQvU43WBNvS0DRI6QLwjZCwC4HWBdnjoqEtuSlqpxL2//sIba2uTTb4Sqh9xhA42aIAua9fCqWxZ9fZISg7G4AXy4HzfFzqeUt8lHCJSlInoQrt9+1BUh0pwOhEwef6LI0fC0d5efYeXMjjkuKEH4PmOLsfgyJiMcnHePDh6eaEeGe8zk0a25NpXuzaGnjmjmoVKR15SQwC8wTGW4eHx11YOImPDr4ODsXfIEAwJDtZ94wcDyM537lxkxcWh3ldfiROwOj3g5WBIw6POEdU2BadUgtS7tShRAnXNSBfSYmJwuHFjdF2/Hk7lyqnkIKYPdP/ndYRgb4yMBDHucvVBaPAFDumb+HiQqktdz55FISOXw1WnQv6//ooUf3/VcIC6TJBUYGaMwIB2RMX6P+0QacgM3du6FakAGuu4Dl5nAk588gT/eHhg8PHjKMR3eBpUYeqZ7vh8h+c/9W0Uae9GneFXNymLEkLEzZu48OOPGPTkiWpPXDNqN6ZORUZYmGoikDATocnw03LQdwQgdIDEDA/v+Kjr8JThOTt9Ooo1b446M2aYkQQAYgxJFNz+559RtFo1zYafnhPBGxz+U59EzBOvNoZfQwTw6vFjnJk5k4t+7UxQCU6d4AN++w2vb9xAM9I/xBxQYQZInRz02cN4/MXkICczJzIp6OZvv6FAxYpmpwtkl6IjzZujyXffoUTdurkdIXUZOT4o4/XAEAGaJvzlzo3ItlvJ4eEgBVB6XLkiu/SksFvpTMB82ifu8mV0IOwvzO1LpRiEBocHOq+A88ZGzPCLjQHzhkbdbNBsoA9++ilq/O9/8DDi1oNy9T8zNZVbg9dixgy4t2z5zvCIeZjqDA4tB7k3F55HsOTTO7QcaIdI29RPtpyCT56E79atJiu8oQmSh5s348XBg2i7ePE7AhZzgOi5EPQYpNDw5IWIhcRLE4AQfy0J4Nzs2Sjdty+qGnnrQU34838ndQo8+/VDWbJtpi4BAZ2dIzLIixwI1sJ0J52CFuqFpjkS2UMDkWTp1YYN6Hbxou4bzssFVIfzgvfuxePff0cnUi5XasxXLBNH64O+eEFbeyRHH7LlcHnhQhRt0YLbjUnXlicCJjc91LgxPDp3RnWyMbJYh5cCmu/oQsPPR2KaOj9vZMhDCA0O3cnFOrxwLExNx7+9di0SXr5E+717dcXY4L8L3r0bt2fMwID9+2FhY6MiAE0ETOPPy4BgTv9fjgx4/OmOLhV5iRkcGR0+/dUr7B00iCvxVqZzZ4PjqesNzg8ZgpIeHqg+ePC7lKY6R1RMBur0QerBeMeHdkKFDpAcw68uAlAouL1Oo4KD0WbnTl0hMvjvIi5cwI2JE9Ht999hwxeFoCNfMQdInRx4HeCJWB0h0w6olOHXVQ7ZUXBWZib+/fpr1J4xA2VJSWAzbWRdcKFChVCbVIVSF/nSQ2G080M7pOQdeV6Qk6kT0wOhPKSCAmEGiLdPgiEBUoI1+No1dCSFePLQ8kzAsTdv4mCTJui7dy+Kk/Sb0ODwBSCEKWg5BExejO74fAenSVdIwFJAyx17oQTw7NIlXFqwAH1IveHSpfMAs+F/+t/48ciMiUErUiZUzODQmQehwZEiYLrj869A5EEbfCEBqzM8YmMvMgj4zPffo5C3NxqS6NKMGxmWOd6lC9rOn69akyoWAQsNjjDy1UTAPP5SchDLBMlNgaoh4Fh/f5yfO5crNFCIbEBhxu3OokVI9vdX7des3BSl9QAAIABJREFUrSMqjLykCFidHOjIV11mTmosUkoOmZm4sWoVLN3c0GDhQjOWAECWq57o3BmNJ0xAqcaNdZcDjz8dmEnxAsGanM/jr8kh5fGXkyGlCDiB6PnEieh45AiKEz3PQ8szAZN7B65bh6A1a7g9IblZ0cJUJ/1djHj5yEvM0xF2dDHDI+zwQoOjQ+4/KTwcBz/7DC03bkS5Xr3yALHxfkqyERVbtUItkioXjsHzuNMEIBwDpuUgZnj4Dk47Qjzh6uoICQlY8N33998R9fgxup45Yzwg83CnkAMH4L9oEZd+s+XXyatL/dMEzMtISg94wyOUg9Ah0qQPWjpCJANB1r/Xmj4dFcjmE/mgkWyEc9my73RBmIkTc0jpDJDQERJGwPp0hNQRABUQPNi3D8/8/PIcdRlLfOGnTuHGpEno9OuvcCQBjNQYvHBOkFAOYvogDAjk8AKdmeMx1zJDqszIwMnJk1F59GhUGTEiz1DqhYDJU1z77jskBQSg44oV7wPNA6xLyk0qAhYz/FIej9DTUTf2kpUFRVoajowdiwrDh5u82IM2Ek548ABHWrZEs2nTULFr1/cdIaEchATMd3Q69SxM+aiLgLX1OKXkkG10Hh44AL9t29Dj8mWzz0DQcrq3bBliL1xAOxKxixl+TXog5pAK9SAvmQgad9rhkYi8zs6aBZc2bVB70iRtuqNJzyUR2Jm+fVGzXz9U6tJFXA5i+iA3AhYSAO+A0o6ocCiGd4xoeySGv4gcSDbu9saNaH/ggFnNetYk5KDff8ezPXvQgewXTSawqnOE1AUEciJg/mFoO8TzhFRmiCZisaFJQUBwaeFCOHp6ou6cOZpeXdbf9UbA5G7nhgyBZXo6Ws+frzL+6jx/YUen06C8p88TAe3xq0u9afL81eX9KU/z+LffomjDhmi8bJksEM3ppIhz5/Bvx47ovHo1yvCTsmiDr2kSHN3RaSLWlIngOzjd4YXyEHOEJCLg4NOncemnn9DtzBm4NGhgThDLepab06YhncxOnzUrtx7QeiHH4IgZHrFMBI0/bfiF8hB6/FIEnH388uLFsC1fHg3JTjf5rMXfvcvV62707bco27q1ejnw9oeejS7MCPF2if/MayZCU2YuW18iySqM+fPR9p9/UKJp03wmBcB3/ny89vFBG1K0RoqA1WVG5QQE6nhBTB+EETCvB2oc0usrVkDp6Iima9boTQZ6JWDyVKd794aNpSVa8SQsNPi6jHnJ6fBiHo6mlIMgFZf19i1O/O9/cKpRA83XrdMbyMa+UNjhwzjVpw86/fZbbsOjKdVDp535iEtdBKyLx0l3dIlJWcEnTuDCvHnofPQoSpHZrPm0XZswAYrYWDTny4XyDqkmOZD35XGXQ8DCFLSmTITQ8EukQK/8/DOsXF3RhGx4n09b9NWruPDJJ2gycSLKkk0zhHNRhPaIfOfxF9OHvGYieIdIXQqUkkfEjRsc+bbcvBnuHTrkUykAt374ASlBQdwcFQt6IpzcgEBTBKwtAfOOqDp7RMmB1Hp+a2XFbQCjz6Z3AiYPd3bgQCgTE9F+yZLcYKtLvQk7u1RHz2vqTSznr1QiNTYWZLKPc7NmaEqmz+fzRoqjn+7XDy3nzEGVnj1zZyToMRZ1Hr82ETBvWMinpghMakiAzLTduxe31q/ndpsqRaKWfN5uTJ6M1CdP0HzGDBQoWPCdHOR4/EL86QiMx1lMH+jMAy8X2uBIEXC2wXmbkgJCvg5VquhUXs/cRBZ97RrIFp5ew4fn1gU59khbw0/kIXcSED1XRSQ7F3LmDG6sWYMWGzeadKcjfcnTZ84cvLxxA82nT1fVTBbDX8weaYqA6UCA1wv6U5iJEw4NqBmizFIoQPa8tixeHM0MEJQZhIDJu1/9+mvEXLmC1j/+iCKkUosQbOEkB3UeP2941KV8NKVApTzOrCxE3b7NzfCs+sUXZlHnWV8dPuq//3B+6FBU7d4ddUmtYjoCUzcEoKnD8xGXsOMLDY+6IQGRsZebK1ci7Pp1tN25M8+zC/WFoT6uc2fxYrw4ehRN/vc/FCOF6jWNAfMRGP2pLvLiH5LGn3aIaEOvjogVCrx8/BjXVqxA6e7d4T19uj5e3yyu8er+fVz96iuU9vaGN9k7WJ09EgsGaPzl2CPaERUafDoIEIvEFAoE/P03nl68iKZr18Klfn2zwFAfD0HqRT/dupXTBVcvr9xy4AMDejgyr7wgpgdCeYjNicjKAik/fG3lShRv2hT1SUbXAM1gBEyeNWDlStycPh0tZs5UeZ5SY15SqR5txoBpoMUAFhqebND9t2/nIq6Wf/yBykOHGgBi014yJTwclz7/HNYAlwrlPE8xOfBY6zoGrMnj5ElAmPLJykLS8+e4/PPPKFC8OFr++afZ1NrWp+Se7NyJm1OmoMFXX6EK2TOVdoCEBkeb1GdeUm8Cw/P46FHcWrcODZcuRWUTbzGoT+z5a5FaxWRWbmZ8PCcHRzc3VUqazghJBQZyCJh2SMUCAnV2KVsWb169ws21a6Gwtkaj5cvNquSqvmQSevAgSGbIa9gwVBswQJoXeAdUTkBA6wHt/KhzhHiHVWRSXMjZs5wcvGfORNXPP9fXq793HYMSMLlb5OXLXDRcrHx5NP7f/2Dv7Cze4Wmjw3uYwk+5kx6kUqAU0GQfzeurVkFhYcENqutSSNtgUjHAhW/Pno37v/3GeZ4evXu/b3jECJhXAPp5+I6uzVCAlOFRKBC4ezfI5AYyq9D7++8N8Obmc8mX9+5xBVPsHR1Rd9QoFCxZMjcR00TAG3xNY8ByCFiDQ5oSGQnfLVuQlpKC+gsWoFjt2uYDmgGe5P7atQhYupSTQRWyxFCMgKX0QV0mgrZPQgLmAwSxDES2cxp86hR8N2+Gx+jR+WrGuS4iev34MXxmzIClQoG6n3+OQuXLvy8HMQKW4wjJmRMhJg+FAsQB8tu8GQkREai3cCFcGzbU5fVk/8bgBMw/CYmE769ahXrjxqE2WacqTIGKpX14AqY7ttDTEXo4NLAihkeRkQHfDRtwd+tWbjG71+TJssHK7ydGXrqEm1OnwsbGBvXGjn2XAuINEE246gw/7enz+As/6YlAdPSbbYBIfW2fTZtg6eDA7eaSH2c669ofSGbIf+lS1Bo2DJ7Dhr0zPEKDQ3v+QsPD451HRyhg507479yJWpMnw3PCBF1fKd/9jsyQvvPTT8hKSUGtIUNQghRUEBIxrQ+aDL+YHGSOBccFBsJ/1y68VSq5iMu1UaN8h6euD0yWKd1dtAjV+/bl9IFbqiR0RDVFwLQ9EspBkyPE84VSiaB9++D/zz/wGDMG3tOm6fpKWv3OaARMnirOzw935s9HnI8PB3ZNUrKPTr+pMzhyIi/e8xEx+G9TU7lxFf+//0b5Pn1QZ9YsnQtoa4WwGZ58f80a3Fm4ECW9vVFr6FC4kohHnxEwTb60x5+VhUgfH66Tv3z6lCskX5WUqvsIG6maFbBiBaKvXEH1Xr24rIQlPztUzOBIRV6aImARh1T59i0eHTqEoMOHUYLUsp040eyrWxmqizzdtQv3V6xAkTJlUK1nT5VTSgcD2kzCEjqmGgg4PigID44cQeyDB6gxcSI8PvnEUK9p1tdNef6cG658fuwYpwtV+/SBtYOD6plpfiDfNTlCtAyEkbDYnBQAjw4f5uRQ1Nub04WiNWsaDS+jEjD/VpEXL3KAR164gKq9e6NKt24oVqXKu45PA00EIBYBy/E4lUpE37uHx8eO4eHBg9y4Vs0JE+Bcp47RADbXGykzMzkZBK5eDSc3N3h064bKXbrAokAB1SOLDQnwchAaGvKd9jRpAgaQmZaGJ8eO4dGxY0hPSkKNb79FTbJ1H2uI8/XFo02bQKoGVerQARXatcutC5oMjpwIOFseLx89Qsj583h65gzcO3aEx6hRcCY71rCGR3/9xcnB1t4eFdu2Rfl27WDF11WXY/jlyEGpRJZSidBz5xB8/jxS4uNR5fPPUe3zz1WrRT7yRibKPdy0CaH796NSx46o0LYtnMkeu3mJgHkHlLZRWVlICAlBCJHD2bNwbdqUS/uXICUzjdxMQsD8O74KDMTjrVvxdOdO2Do5oWyzZnBv0gQlCUFqMjw0UJTBJ8QScesWwq9fx7MrV7jNCSqT5QcjRsCRbBLN2nsIkCjgybZtCD99GuXbtkWZJk1QqlEjOPJjlPQvZGYiEsPDQdYwPrt+HWHnzqF8r16o8sknKE/Gn1l7D4Gk0FCE7NuHsP37YWlpidL16sGtbl0uIrMQZoakhmQEHj9ZQhHj749IX1+88PGBMisL5fr2RYV+/T7a7I+mrvf85EmE7tkD8klsUam6dblMkWOpUu8cU56QZcohJToa0XfuIMLPj7NLbi1bonz//ihHJuOx9h4CKRERKl3Ytw9Z6ekoXb++Shdq14YlHSDIlUN25BsbEIBIPz9OFzJSU1GuTx9OFwp7eJhMCiYlYPqtyS4m4cePI+LsWcTdvQuXWrVQrFIlFC5bliMC++LFOZLmBUD2nUxPTERafDySIiLw+vlzxD95gvjAQJQkitOxI7dzjqEH0U0mOQPcOC06GmT9cPiJEyDjxSQl6lytGoqUK4dC7u4o6OICu6JFuS3QLK2sQJydt2lp3MSFlJgYENJ9FRoKklojHj0xNO5duqBst24f5MxmA4iAu2Ts7duIPH8eUZcuccM2xatWVcnAzQ0FS5TgZEDWFHMRGgCiC2TtbtqrV0glcoiMREJYGOIfPuSyPSVbtoRbmzYf1HIWQ2HPX5fMmH5x9iyXpYu5dg1kF6JiFSuisLs7Z48cXFw4e0RSpRZWViDODsn0cDYpLg5JUVFIfPECL4ODuajXlQQWrVujdNu2sCMrEViThUA8cVwuXED0xYuIuX0bxSpXVulCqVIo6OoKu2LFYOPoqNKFrCzOJmUkJ+NNQgKI40PkwOnCo0coVqMGShBdaN0aJZo0kXV/Q59kNgRMv2hGYiLifX3xMjAQiY8fIyUsDGkxMSDHSTFs0qzs7LjtxuxLlIBjuXKcF1PU05NLqVmRgXzW8ozA60ePEH/vHkiN6aSnT5EaEYH0ly+RmZICpULBEbR1wYKcEjiULg0nohxVq6K4l1e+qlebZ6AMeAGy3/OrgAAkPHqEpOBgpIaH401cHN4mJYFMKOR0wcYGBZycYOfsDAd3dzhVrIgi2fqQM5ZmwGf8GC6dHBaGV0FBIGP3yaGhSIuKAtmkgsiHkDNxOIljalu0KOxLlkRBQhKVKqFI9eooVLHixwCRwd+R9PdX/v5IePgQSSEhSH3+HG9iY5FBdCE9nSNgXhdsnZ1RkDhLFSpw3FCsZk1OR8ytmSUBmxtI7HkYAgwBhgBDgCGgbwQYAesbUXY9hgBDgCHAEGAIyECAEbAMkNgpDAGGAEOAIcAQ0DcCjID1jSi7HkOAIcAQYAgwBGQgwAhYBkjsFIYAQ4AhwBBgCOgbAUbA+kaUXY8hwBBgCDAEGAIyEGAELAMkdgpDgCHAEGAIMAT0jQAjYH0jyq7HEGAIMAQYAgwBGQgwApYBEjuFIcAQYAgwBBgC+kaAEbC+EWXXYwgwBBgCDAGGgAwEGAHLAImdwhBgCDAEGAIMAX0jwAhY34iy6zEEGAIMAYYAQ0AGAoyAZYDETmEIMAQYAgwBhoC+EWAErG9E2fUYAgwBhgBDgCEgAwFGwDJAYqcwBBgCDAGGAENA3wgwAtY3oux6DAGGAEOAIcAQkIEAI2AZILFTGAIMAYYAQ4AhoG8EGAHrG1F2PYYAQ4AhwBBgCMhAgBGwDJDYKQwBhgBDgCHAENA3AoyA9Y0oux5DgCHAEGAIMARkIMAIWAZI7BSGAEOAIcAQYAjoGwFGwPpGlF2PIcAQYAgwBBgCMhBgBCwDJHYKQ4AhwBBgCDAE9I0AI2B9I8quxxBgCDAEGAIMARkIMAKWARI7hSHAEGAIMAQYAvpGgBGwvhFl12MIMAQYAgwBhoAMBBgBywCJncIQYAgwBBgCDAF9I8AIWN+IsusxBBgCDAGGAENABgKMgGWAxE5hCDAEGAIMAYaAvhFgBKxvRNn1GAIMAYYAQ4AhIAMBRsAyQGKnMAQYAgwBhgBDQN8IMALWN6LsegwBhgBDgCHAEJCBgFkTcHJGMsISwxCZHIn4tHgkv01GhiKDey1bK1s42TjB2d4Zbk5uKF+oPOys7WS8MjtFWwTCk8JB/sWkxiDhTQLSMtOgyFLAysIKDgUcUMS2CEoULAF3J3eUciyl7eXZ+TIQSH2bitDE0BxdSMpIytEFGysbTheK2xeHm6NKF4hcWNM/AhHJEZwuRKdEIyE9AUQuvC7YW9ujiF0RuDq4crpA/rGmfwTeZL7J0YW41DgQXUhXpHM3IrrgWMAxRxfKFSoHRxtH/T+Enq5oVgT8IP4BrkVcw62oW7gXe48zNmULl0VJx5Io6lAUBW0KcgBnZWVxxic5PRkv014iMikSYQlhqFy0Mmq71kbDkg3RpHQTVChcQU8wfTyXIZ37SvgV3Iy8CZ8YHwTGBYIYltKFSsO5oDMK2xXmvltZWiFTmYm0t2l4/eY1YlNiEZ4YDoVSgRrONVCvRD00cmuE5u7NYW1p/fEAqKc3ffzqMa69eKcLzxKfqXTBqSSK2RfjjEoB6wKwyLLgjE9KRgqnC1FJUQh7HQZieGq71EaDkg04XahStIqenuzjuQzp30QXbkTegG+0L+7H3ef6MtEFl4IuKGRXiHN0iC4olUqkZqYi8U0i4lLi8CLxBeeocrrgWg8N3RpyusCCBO37T+jrUFx9cZXjhbsxd/Hk1ROUK1KOC7w4XbB15HjBwsKC4wVOF1JfIjo5Gs9eP+OcUl4XGpdqjOrFq2v/EAb6hckJmHTqI0+O4ETICbxRvEFD94bwLuUNT1dPDmQLWOR6dfI9C1ncMfLJfyf/fxz/GAHRAbgTeQc3nt/ggO9aoSu6V+7OyFhDBzr0+BCOBh/FmdAzqONWB/VK10PtkrU5A+Jk65Tzaxp//iAtD0LGgbGBuBt1F74vfBEUG4QO5Tuge8Xu6Fqpq4G68Ydx2UcvH+Ho06M4FnyMi64alWkEbzdveJbwRKWilTS+JC2H4FfBObpw8/lNLkvRtWJXdK/UHR7FPDRe62M+4djTY5wunA49jRouNVC3dF14lfTi/k8iXLpJ2SNyTmJ6Ih7EPcjRBb9IP7Qv357ThV5Ven3MEGt8d0K6hBeOhRzjAjFeF2qVqIUqxau8xwv0BXk94I+FJoQiICYAdyLu4Fb4LdhZ2aFzhc7oUbkHajrX1PgshjzBZARMwN0euB3Br4PRqUondKjUAdVdqucAyxOvkIDFgKYND0/M5JhvpC/OPDmDE49OcFHAiBoj0Lpsa0Pima+u/SLpBbbd34adQTtRzaUaOlTpgHYV26FggYKy5EA7QDzu9KcSSi46Phd8DqefnMazhGcYVn0YhtccDhcHl3yFlSEf9mTISewI3MFlfTp7dEb7Su1Ru0RtTga0HvB4C59FSg4Ef14e96Lv4czTMzj56CQXDQyvMRydKnQy5Gvlq2vHpsZi+/3t+Dvob5QtUhYdKqt0gSdcbewRbYNofSBDaJwuPD6Nh7EPMaT6EIyoOQKlnUrnK6wM+bAXnl3AtsBtXPani0cXjhfqlqoryx6JBQRidokECJwuPD6JSoUrcbpAyNgUzegETCKtdXfWwbaALfp79kenyp1yGRpLWHI48J6lmAGSioDp4+T//HdiiA4EHsDegL1wtnPGl95fok3ZNqbA2yzuScZy1/qtxWb/zRhUaxD61+yPCkVU6Xoaf14O9ENrioCFBEwbI5Kh2Hd/Hw4GHsQX3l9gfJ3xKGxb2CwwMcVDkKzPOr91yMjKwADPAehetXuOLggNvpQeCCMwocER6gH5+9GHRzldsLWwxZd1vuSigY+1vU5/zenChjsb0LtGbwyoOQCVi1eW1AN19kiKAGhHiJcHicqILuz2342RtUZyukDGjj/Wdv7ZeY4X4t/Ec7rQt0bf9xxQ2j7xONE8IRaIkb/T+JPf8d/JJwkMiC5kvM3AeO/x6Fmlp1FFYDQC9ov2wy+3fkFCRgI+r/s5WpVvlcvY8B2bJwAaYCkCEAOcNvh8Z+c/CeDHHh3DFp8t8HT2xNSGUz+61PTvd37HslvL0LdmX4ysM5KbrCAkXmHkpQsBixl+vuOTlNIW3y04++QsJjecjE89PzVqpzf1zYLig/DLzV/wLOkZRtYbiY6VOr6nC1IELDQ89LtIOaBCPeC/n356mtOFsk5lOV0wp7ExY8joL/+/sPTWUi7aHVl3JDfXhHZAxfRAmyExoX2iDT9PBGTcfovfFhy4fwCTG0zmHNOPqYW8DuF0wT/On9OFHh49JAMy3k7RmSBtAgIpPSDHL4Ve4mxSEZsimNJgCuqUqGMUMRiFgJffWo4Ndzfg68ZfY5DnoFzGRk6Hp1Ns6saAxQwQDTpRAP77Jp9N2HR7E2Y3nc15oB96I5MX5l6dCwdbB3zT6BtUKlaJkwPBnzY0UhGw0NPUJfKi8SdyuB97H2uvr4UNbDC32VxULVb1QxcDF20tubEE3zT5BiO8RuTCn5eDOsOvjRzEIi8xfdh2dxvWXluLqY2mcpHYh94evnyIef/NQwYyOJtU06VmDvHy/V+dXZKyR2IRsDpHlNcH8hn8MhhrbqxBWnoa5jadCy9Xrw9dDFwG7serP2JM/TEYU29MTiAg1AMpfZArBzl6wDtEewL2YM31NfjC6wv8r8H/DC4DgxIw8W6+v/g97G3tMbX5VG7mIG/wacOviQDUETAf8QojX2GqgVyD9kDJ90fxj7DsyjK42bvh51Y/f7Dp0C3+WzD3v7mY2mIql2KjiVdocPSRgpbq8EL8eQO04+4OjogXtVyEQdUHGbzTm+IGUSlRnC68yXrD6QKZ0czLgffsdSFgORGwWOTF6wNPEM9fP8fSK0thZ2HH6ULJgiVNAZPB77kraBemX5qObxp/g+Few99zgMQImDyUWEaCtku8/eEdJJp4pSIvMX0gaemll5dyDulntT4zOB6muAFJ+xNdiEyL5HSBTKrSxAu0btDPrCkFLYcX6Awp+X9MSgzHC8QZIrpgyNU0BiPgc2HnMPHcRIyoMwKfeX+WC2Da4MiJgIWdRF3qWYx4hQALv6+8thLXw65jZduVH5zn+cOlH+AX64fZbWajcjHV2JYuBCxMvQkdHylHSCoDQRMAMURkluKC8wvQvkx7zGw60xR2wWD3JEvrJp6diO7VumNcg3Hv4U8bF6EDpG5IRowAdDE4dCS24dYGHH9wHCvarUCTUk0MhokpLvzT1Z9w9vlZThdqudZ6LwMkdIh4OyUkYDoFKiReWg/kRF5CR4h8f/LyCX46/xPqutTFwpYLTQGVwe5JMnGEF5qWa4oJTSaI2iNtI2D+YWl9EDpAQl7gv4sFZrw+bL2zFTv8dmBF2xVoW66tQTAxCAETL3PWlVlY2HEhWpdrLWpwxCJgTWMu6gwODTBNsHKAJoAfCjqE5VeWY13HdWhXrp1BwDbmRcna0HGnxqFAgQJY0H6BZEeXGwHrkvoU8/CF8qANEFk3OfP0TBSxLoI1HdYYEy6D3YvM9h9/ejwWdliIzpU7wwpWkg6QWASsCwFrm4GgCZjI4+STk5h1ehbWdlhrstmh+hbIV6e/QmJmIhZ1WMStxRVzRLUlYLkRsLoMhDp9mHVmFhRvFVjfcT1XeCi/t7NhZ/HlqS8xuflk9K2ummQlJQcxEpbjCEkFBmJZCKmMHK0Pl8IuYdapWZjfYj4GVdN/dk7vBPxXwF/4zfc3LOuyjFs3J2Zw1EVgYqkebSJgYcSlroMLDc/lsMuYemIqZ3jImsn82shyh8+Pf45yxcpxKR6CqTo58J6+uqEAMSykMhG6GhwFFNwYPfH+U9NSsaXrlvwqAu659z7ci9lXZnO60KBUgxyDQ4yOVMpNU0ZIrhx0NTi8Q+QT4YOpx6fix+Y/on/V/vlaDp8d+wyODo7/Z+8qwLLKmvCroihii4Gta7t2d63t2t3d3eva3e7aunZgYQe6drN2dyuiAoKUAur/zOG/eLnc/L77BXrv//wPi9x858y8M3PmzMHYymNV2SOlKTEpMPj6wI/AhIZemIET2iH+75QKfen3Eqtqr2IdnmLrQWur+xzpgzm15qBClgqKcuBkIFeTIsYLWqcAxLKjHP6cPaJlS6QL/Yv2171gVFcC3nRnE+ZdnoeF9RayxgF8Q6PV89cy0PjGhk+4WgY6Z3guvr6IAfsGYEXNFWzRfGw7qBNVm/1tkD11dgwqMyhKBnyDz88+8P+dI2K+p6nl+4WRl5YImM7lG57pp6YjOCQYK2ut1PIKdnMuLbf74/QfTBco3cnhrOSQCue6xFL/ch8pZ/jVePycHnDTAgP3DcTUClNjbeOILh5dkCRREoyuNFrRHslFwFoGlhgRy6U65QiYrpt/fj6e+zzHxrobWdet2HZQc59uh7oxXSiVoVQ0OfA5ggsUhAEB3yHS8u2cHEwJCIT2iBrbkC4MKjYIrfO11vIasufqRsAeTzww5MQQLGuwDHlS5ZE0/EqT7eZ8GR9wrQOeD/jZF2cx0mMktjbYiqJpi5rzSla/tsehHnBK5IQ/Kv4RTQZqCVirwZeKyLTiz09Fc57nuKPjkDRuUsypMsfqOJrzwNMvT6Pd/nZY3mA5iqYvqtrw8wnAnOdz15rjAJE8SA7UVa737t5YX3c9KmSqoMdrWe0eQ44PQfDXYEyqNknUARLLRAinZMx9WVMzckICmHFqBj59+oRlNZaZ+0pWvZ5aeDbf3Ryzas1C+czloyJfviMqlxHSyx6ZE5hx9ui+732mC3Mrz0Wt7PqsndeFgKlfcMOdDVmqrUzGMjEMv9RAN9WzURpBYkTMN/BCj5MDmJ96oGYF6y+vx65Gu6KqtIGcAAAgAElEQVTWyio919Z/pyKTBx8fsDQPhzn/p1wq2hLvLpaBoOcI8ebLQ2h4+u3thwrpK2Bg8YGWeEXd70mbh5AujKgwAtWzV9ckB91f5v835PCVywgJcecImH4efXIUc07PYbpAPaZjwzH/0nyceXMGS+ovUbRHwoyQJb5PSMRa7BEnmxEeI5A7ae5YU6RIG+iQLnQs1hENcjcQDQikMkJ6EK9Qjlp5gcOdb58uvLqAEQdHMF2gNr3mHroQcD33eqiduzaaF2jOPByh8Zcy/Oa+vNL1WgyO0ADR77Qu7+2Ht/in1j9Kj7L5393vu+OvK39hY7ONkZsl/L/Yhy8PMTlYYqALwVBKsYk5QJyBohaBnbZ3YmnQ2NA6seWeliiSqQi6FOkSbe6dLw8u0uU7ppYeQHIGXzjnJfY7NYu4/vI6tvy+xdKvavb9qbUnpf83NN3Aukvxx72cHMx+sMINpAhAzCEVs0e02UPHbR0xsOhANMndxNKva/b9u3p0hWsKV9Z3QIi7mBz0zgBJfYDS1KScPaJrt97aisP3D2N/k/1mY2Q2AY87Mw4+4T4YX2U8I14xAhbOBZv91hpvIGVgxP6dP/BJEAP2DmBLY3oW7qnxqdY7nXbKqbG1Bv6u+zeKpS8Ww+BIzcVb7w0jN85Qk3kQS0WfeXEGM07MwOFmh9nuJ/Z6zP5vNm59uIVZNWdFOaFKhscaDhCHl6kOKWeQRh4aiYIpCrLuZfZ6UGepGttqYHTl0aiQ+Xuxj5JDas3v4eQglQmSIgBuSmDw/sE43PwwMifNbM3X1vQs6rh35OURLK6/OFpAJqUPXBZC00PMPFnJHgkjYL5cJh2fhDTx02BC+QlmvYVZBHz8+XGMODUC7q3d4RTPKcrwc0Qs5nla0+DIGR4xD1NIyAQ4bWfVwq0FPJp52G2rPipwyJo6K7oX6x7DAZIa8GaNGhMvloqE+QNb6ABxhPz3+b8RFhqGuVXnmvh0y1528c1FdDzYEe6t3Nke1UJHVMrjt+xbid9dTcQrJof3oe/R0q0l1tZeixLpS9ji1RWfOfjYYCRMlDCqAFGNHBRvaoEThA6pWntE1/1z+R+89HnJCkXt8aBtZWtuqwn3lu6sxzzHA2LTYpxe2Asv8Kde5Ag49EsoWm5qyRp1mLOvgFkETCC3L9oeNXPUjJHyFPM4bT1YlAyPGBHQNRuub8Bdr7tYXXu1rT8hxvN3PdyFpdeXYn3T9aIZCDHDb8uPkDM8UvhzitB8U3NMKDvBLqvTm+5uit9y/YYmeZtEyYFveIRysIXB4ctdjcHnGyDuv3fd3YVjD45he4PtthxGos+maltqt7qj9Y4oB0iJgG35EfyMhJjDI+eYdt7eGb0K9ULDnA1t+Qmiz+50sBMKuBZA+0LtVcnB1h/ADwykAgCxfz/8+DA2XdmEQ80OmfwJJhPwP9f/wUmvk5hbe240wy9GvLZIL4ghYsqA54CnuZdBRQfZ3Z62Fd0qYnD5wSifqbwkAfM9T5NHio4XahnwfBKgzQO2Xtuqy9yLjp8Dajyz+cFmtgKAM/j8n8IIwNbky327msyDGAn32d0HrXK1sru2oVSL0qpwKxYQcGNeTg56jgFT78U5pGoJmDvv3Mtz+PvM3zjV6pSpj7bIdbSXNS1F3dRsk6Ijao+8wI+AlQICkgUVZFV2rYyuhbqahKdJBBz2JQyl1pfC/LrzUcClQIwcv1gK2qS3s8BFYnOMYkZG+G+0j6fbVTe7Mv4rb6zEqTenMLvm7GiGXxh5ccbIAnCafEupVI8Qd+487t/77enHjH+zPM1MfrbeF5ITNKLiCLbGUcrgc/9uL+RLGIjNRSrhT9d4vvbE3FNz7cr4b7u3jTlBS39fGiMg4DugnBz0HgPm3E8sMyckZDGCHnFoBCqnr4wuBbuY83hdryUnqE2RNvgt+2+ichBmgnR9uJk3U0O4QoK++/4uhu4fCs92nkgQL4HmNzCJgGnvzIs+FzG1+lTRuS5hMZbmt7LwBVIDXkkAPXb2QM+CPVEvRz0Lv6G625fZUAaTf5uMQmkLyaZ67MXTFH4Vh7fwp5xDRJ7/8vPLWRGKPRxud92w58keVgDHH/dSRGwP78x/B60ePyebIfuHoEH2BmxTeXs4qAixd5neMTJBYnKwJydIrSMkphM33t7A+H/H40LbC/YgAux/vB9LbyzFykYrRTNBsYUX1ARk/HPGHhmLUqlLoXvh7prlYBIBl99YHhOqTxA1/MIUnOY3stIFWkGm86lHrscdD7tYikEev/tjdyyou0DS8PMzEVaCVdNjhOk3tTLpvrM7+hXuZxcbydfZXgfdS3WXNfycHDSBY8WT+bgLMw7C3/kp0JWeK3Gw6UErvqn4ozyeemDhtYVY1WgVHOAgmZGzx0wQ90XCzJxSBMz9nSqim+ZoahcZoRZ7WqBevnqo/UvtWBkQkCykMkBijioXOFx/ex2TjkzC2TZnNeuCZgI++OQglt1YhhUNV8Raw895ncKIV+p3foTWeH1j1h7xV5dfNYOt5wVU9NOsYDNUy1ZNUQ56PlfPe4nNyfMVQEoee+7tgedTT5sXxZ19dRZjz42FW3O3WOnxC42/kgMklEe7re0wqewklMtYTs9hofle1Pe8bLayaJCngaIc7C365X+sEv7Cv5M8Tjw9gR03dsC9gbtm3PS84Mb7G6B1v/vb7Y/mAEk5RHo+W897mRoU9NrVC70K9kLt7LU1vY5mAqZWh0UzF41W7SmVetP0JjY4WWxA8wUgliJd8t8SJPySEH+Wsd2WeVTmT/2eD7Y/qGhwuNZ6NoBX1SPlBrxUijoCEai2ohpOtDoBV2dXVc+xxEnDTwxHmuRp0KFwh2hy4FfecgbIEs/X855qjL9QHuuvrYePvw9mVZ6l56toupdXkBcqu1XG6W6nmQw4vKWK4TTd3MonazX+nDx+X/c76xNNLYBtdVAXvnCHcPQr2S/WBgQcdmp0gc7hO6S0OuD6i+tYVlNbq1BNBBwUFoR8K/PhdNfTbGcOKeK151SP0OOUSi1ICeGh30OMOjgK59qcs9VYx1+X/sLrz68xrNwwRQK2Z4+fA1CMaJWUYNKxSSjlUgqdfu1kMzkUWFWARb/pndMrysFmL6nywXIpNpKPmDy8g7zRfmt73Op8S+VT9D9t9c3VuPj+IiZUnaBo+O1dF4RFcVIOqFAec8/ORWbHzBhQfID+AKu8Y9mNZTGr9izkTpk7mhyEDpG9BwT0uZwjpBZ/0o3g8GBU+6ca7nS5A+cE6net0kTAtLfppvubWMGJmIfJJ2R7H+wc0FoImBNIq82t8HeVv1E4bWGVw1Pf0+q710evMr1Q0rWkohz0fbJl7iYsipMy+HwSoKr0g3cOYmO9jZZ5KYW7nnp5CjMvzcTqRqtlDT8ZoNhyaDE4XARAhYkjio9AxUwVbfKZbfa1Qf389VE9W2TfbaFd4qdAbfKCGh+q5AiJzclf9LqIFedXYF+TfRqfps/p195ew4DjA7Ct5bYYmSChPGIDLxAq/AhXbYBAhYltcrfRtIe2JgIecXIE0qdMjza/thE1/AS2PZb5yw0zsTlHJcDJ48yeKDv6FO2jzwjWcBfqjVx+U3mWhRAaHD7+XLm/hlvb7FSp1BtfDsIILDQilHmc97vdt8lm5VMvTEWEQwR6Fe8VJQch/vZefCUUuNSUjJw+rLi0AgnCE+CPMn9Yffx8/vIZuVfkxqmup+Dk4PR/6xPZi15o+GND5MWPvsQyDnJyIF040/oMXJxcrC6HRVcW4Xno8x8mI8cRsFZ92HxzM975vWPdsdQemgi4yuYqmPTbJDbXIBUBk8cZW7wcbsArES4nCO68Y0+P4fDdw1hXZ51anHU7j4rg1t1dJ7nshZ/y0e2hVriR0OOUS0Fzcui2oxv+LPUnymYoa4U3jP4I2uWFqp8pC8E3+NZMudEuZIOORe5P2qFAB7MxEMtESFVBc/K67HUZVA29u9Fus5+v9QbnXp/DFM8pWN14dZQ9kpoD1tMmjTgxAjM9Z4q+binXUjjU/BCSOSbT+jlR5wvtjZwjysmBoq+OeTtqLgIy+SV5F3Y40AG189ZmBaFyc/CWcIKoBWzPQz1x7d01JHRIiPYF2mN6pelm4S90hNTyA21XOPHfiTje8rhqWFUT8IdPH1jzjTPdzvwwkZcc0HIe6LuQd+iwtQOud7yuGmi9TpxxYQbCHMLQs3jPHyby4jxOrSlQykTkTJzT6htlfPn2Bb8s/4VFXoniRe48JeWQWsLoEF6nX53G5jubMb3ydCRJkESX4SXMRKgx/NSUp+o/VfGo+yPEi2PdzeKXXluKJ8FPMLTc0CgZSMlBTwKWAvvRh0c4+fKk2Y0x1ERewnMoE5HoSyKMKDVCl7Gg5SaF1hRitRC085TS1KSW+yqdS8HIxLMTseC3BSiStghoLG64vQG7H+7GhvobkNwxudItJP8ulpVTQ8RVV1RlTTlSJEyh6tmqCfiC1wVMvjCZeZtyxVexac6LQ0jK0MgRQq2VtbCg8AKkSZhGFdB6nTTm1hi0LNUSVbNW/SHmvDhchHNfSik4+vvee3tx/vZ5DM8zXC94Vd3nSdATTHs4Dbva7pKcc7Rk56vr765j/e31mFpxqkndd6Q+UqwISEkOdE2zDc0wKucoZHfOrgo/vU6aeW8mKuSvEG35kVQEptcz5e5DNTK0Q1GhNIXMepzamgi+fTr17BS2eW7DpAKTzHq21ovffXqH/tf642iXo8weWasKnaaghh4byvZGpiJI/rHqxirEjxcf7fK30/o50c5XGxDwz+uxowfGlB6D0q6lVT1bNQFTx5/T3qcxoYp0tSEXCah6sh2dpMbTFxJE23VtEeYRhpQfrbs93u2Kt7G1x1ZkS5btpyZgkgctgO+/sj9yn8tt1dH0LuU7uNZ3xfJmy61OwCHhIfjj1B8YWXok0iVOp+t3m0rAvbf1xpu9b5DGz7rO6P2y97Gky5JoDYFsRcBECPMuzsPA4gPhFN/JLLmIVeEqOULPA56j9bLWKHCqgFnP1nqxX1I/ONZyxJb2W6xKwJSRpY6MI0rHjPg9vTxBAaO5VeGmEPDk45NRKV0l1R3iVBMw7XUaGjc0WupTyuPRKkRbny8256I04McdHgfXAFdUSlHJqq/f6V4nXOh9AY5xHWUHvKVSn5b6WKXqTzF5sO3x1rXEghwLLPVaovc94HMAcTPExfAKwxXnvPROfVLa7VnAM/Qq0ssi36xUlCgmh9mnZyPO6ziok7qORd5J6qb9HvfDzvY7o23/KFYFrbcMxN6H5iBvvb+Ftvnbmo2B3FSA1Jx82NcwVFhcAavzWHfHtpMfTsI7mTem1pgqGxCQXPQ8wr+GY8zpMRhQbECMCHjdrXVs33BzWwabOhXg/NVZ9Z7ZqgmYKqCzumRF03xNZYtO9AZaT6FJ3UtNbl9YJLTwwkJ88fqCZhmb4du3b4gTJ47Ff/qH+aPfnX441f2UYtHJj0LASo5QqYWl4F7cHfHixrM4/pyc17xYgyw5sqBTkU5WnXsk4zvp7CS25Gf6hemg7fccHRx1Kzwh/ZBafiEnhzVX18DrsRfaZ2pvFT0gOdD/Gl9sjKt9r8rOwVtrVcbGOxtRMn1J5EyR02yTZco6VJJP1WVVsajAIiR1SGo1Obh7uSN++vgYWHqg5NSkpTKjFOWOPzMekytOjjYHTFM0tG+4KZsj8IUnR8BS+rDzzk68evcKMyqrq4RWTcA9D/dE+Rzlo/b+lZtsN3sEWvkGclWHUh4nGR3fV77onlN7A25TP+91yGuMvDkS+zvsVyx2iI0ErHXAM6OzvCo2lNmApPGTmgqr5uvm3puLwrkKo1m+ZrJy0NsZpeI/qvgMDAvEqNKjUClzJVZ4QrtiUSN8t9/dzCo84QhYqz7suLMDNx/cxOA8gzVjaeoFH8M/ou35tjjTPWZRKFejwhl+S0fA/p/9sfDyQpYOjR83vqmfFHWdmmV5Ynap4dqGmPHrDGRwymD2O6i9wYqHK+CS0QVdinRRLM5Ve08t5x1/cRwtdrcALc+k4/dffmcFWHoUJkqtxJAL2I48PoLzj89jaY2lqj5DNQF3PNARdfPXReUslY0IGF+w5cYWeHl5YUjBIVaLvB4FPMLoq6OxvfX2nyYCVloGU3dVXaytuBZpndJaTQ7jLo9D6dylUT9XfaumoC97X0Z3j+7Y2nArciTPEU3BqSiL5sX6F+uvSvHFTpLrxCQXAe97sA+X7l/C+KLjrRZ5vf/0Hu1PtseRzkcUO2BZ2hk98+oMvIO90TR3U5Ox519oagTcclNLTC06FTmS5LCaHObenIuMrhnRtmBbRTno7Qjte7wPtAaZok3qzf8p4pNuVdBCZ1SYGZIi59PPT8PjtgfW1FmjaiyoJmBa60UdZyplqfTTEjAf9C03t+Dd+3f4s+T3ntBcipJDXu/f7/ndw5CzQ7C11VaDgP/fi7X+mvrYXns7K0jSG2+p+w0/MxwlspdA3Vx1rUrAVFxy6OkhjC03NoZy+33yw7Tz0zCxwkQkckikSvmFJ2klYE4fDjw4gKtPrmJGuRnM8Ftq/PPlwQjvYFMc7nhY0fBbmoCnnJ+C9vnbI1PSTCbhLiYHqakAOYe09ebWmFduHnKniCxKtIY+TLk4Beld0qP1r60V5aAnAVPW4c9Tf7L0s3C50bHnx3D17VUMKTnELHmomQMWyuPM8zM4cPsA1tZZq+rZqgm4m0c3VM1dVbLlm3DfTVVPt4OTpNI9Sgqw4doGhAeHszJ4Gujcwc0FW+L3x/6P0dGjI3a03qGYgtY7/WlpUUl5lEpFQbVX18ax5sdYIQ4dlsSfu//Q40ORyzUXGuVppCgHPY0/EfAT/ydolS/mHrw0jqkKt2vBrkjqaFo6Xk4X5PSBGtE/efOEbcpgDfxJ33xCfVB1S1Uc7Ry5/IWzP/zWk9bozPcm6A1bEjas1DDdGhCp0QUxeTTf1Bzraq9D9mTfl4NZWh5TLkxBQqeEbEMSay5DIl2463sXHX/tGMM0BXwOAG0OMa7cOE19mYU3UlodI0bQtDvVifsn8E+tf1SZTNUETB138mfIjwa5G1jV01H1FWacpIaAxebEll9cjkSfEqF3wd5WS32+DX6LZoea4XCnw4qG/2ch4ApLK+BCswss6rNWMdz0S9Ph4uLC0m5KjQf0JOCb72+C0m40/ys8KAIed3ocplWaZrLRUSJgqYhg442N+ODzASOKjrBa6vPz188otbUUPHt6is49chvCWHo3Kmr6QAWA5lbc8uWploCF59VZXQfba21HmkRprCaHpTeX4lPCT+hdovcPRcCcLshlHMT0Yf/9/bj3+h7mVZ2nipVUEzB5FAmcEqBj4Y6KBKyn0VH1FWacJARYLeDTT0xHjjg50DR7U6sZfup9W+VAFVzsfVHR8Me2XtCmLEOi3bl+X/M7/q31r9UMDkUUq++vRphzGPqV7ieZguYIQE9HiNYADz42mEVblpgDJoOiJAcx/Vh0YRGcgp3QIWcHq8qh+sHqONjxICu4UXKE9Ex/cuaGlsKMPT0Wg0oMYl2g9Drk1p9KyYdkV2ZxGZysexLx48S3mhx2PNuBJ1+f4M/Kf1qVFyjzMOrkKMyvPl80BX329VmMKTvGZJGo1QOhPtAWnV9CvrDMqJpDNQFTpeWdj3cwovwIqwKt5iPMOcdUb3PgnoGombQmyrp870NsjTmX1hdaY1PrTazoSK4jWWwjYFPk8MjvEUbtHYUVxVdYbc6LCPjwm8O4/fU2ptSYomj49SRg+kjqfzzk2BBMqTglqgpar/Z7psiArhlzeAwKxi2I39L9ZrU5YMKi+6XumFl/JnKmzKkoB0sEBQ8/PGTV59R8Q69DmIVQGyBQhXz7Te2xuczmqFexhj0673Me/378Fwt/XxjDHpHTw+0NYInOcG533LDi+gpGwvwiLNqicvPvm1lXMlMPTheU8Bf+fc6ZOSiQtIDqdqSqCZjWHC6/tRwL6i1QNPw02C3hcZoKptR1Yik3tYA3WdsEgzMORhanLFaLgEmhxj0ahwHVB8TYBEAqAtAbM0vcj2/4pfAX80hpS0L38+4Ynm241Tx+ImByRN0+uGFDyw1RETA/4hU6RnrrAm3C0NWjK/7z+k+3dcDClJuWCKDD5g5ok7IN8jjnsaocZjyZgRZlWqBa9mqiux8J5aD32KWgJFfKXKiQsYJutxY6QWrlQJtiLDiyAJNyTrKqPXr56SXmvpyLPR32yPICpx96O0LES/2P9Md9v/tsM4bmeZpjdpXZSJUolcky4fOCWvy58wbvG4weBXqgetbqqp6vmoCff3yOxrsa40D7A5LbffEHvN5Aq/oajSdxKTetnj+lgisuqYhlOZYxLKx5rH+/HiWLlJStOiSDbwmP01LfyaXc1MiBT9DUgP7V3Vdomlqf5R9qvy/oSxCGvxiO873Py0ZefDmovbetzuMbGjk5iDlI5ReXx6zMs+AcT/1G5Hp853af7ciaNyu6F++uKgLW2xHS4xv49yBslebhpQhh682tuHT1Etq5mNf/WOs30Vjp8bgHLvS6wBpfCCPe2LgtpJwMlAi54bqG2NFwB7IkzaIKStUETHcrvKYw1jdbj7SJ0yp6nPYeBfM9fjUGhw/8lTdX0HdZX6TYpW7HC1WSUHmSfxZ/lO9SHnN+n/NDOEJKhl9uwHdz64b76+8jqZdpVb8qIRc9zbeZL9x6ubEISGwqQBgR27Px5wy/mCOkZHAe+z1GmyVtkHpbZBW6NY+Prh+Rt11erGq1islAakomtjhCcgGBkhxG7BmBcyvPIflz03cAMlV2/g39sbTHUhRNXzSKF8TkwcnBnnWBMJALCOTkQEvjumzrgmsdr6mGUhMBU9qr4i8VUfOXmqIeJ3+gcwJQ/SZWPlHK8IsBLCTo1VdW41voN9H1mJb+DFoL3OlgJ+xqs4ul+cVSz8J/t/Q7mXp/MY9fDf6cPGquqomjzY/G6AVr6vtouW7I8SHIliYbmudvHmX8xVLPnHysnSnR8i18w68Ff7rO/bY7nr97jrlV5mp5pC7nUiFO9a3V2VIk4TJIscjL3oMCsakYtRFxs43NsKb2GuRJmUcXbLXchLYEdEjkgC5Fu8jKITY4QkK8tQQIHo88cO7ROaystVI1fJoImCa3L/teZhVvUgOcK/6x5xSoMMevZeDTtf329GPLj37L+ptqoPU8sfSG0vir3l/Imjyrajno+Xy97iXm8SsRAPf3m29vYt7JeTjc/LBer6PpPu733bHn2R7MrDlTlID5EYA9e/5SmSAlw8PpzB+H/kDDrA3RJHcTTfjpdXKNrTUwtNJQFE5bOCoCFjqgfPz1LorT6zvkAgKlDN1T/6cYsm8IPNt66vU6mu7z77N/seTGEiz+fbFkBCzUB3t0SJUCAjE58OU29cRUlEhVAp1+7aQaP00ETI0gmu5uioMdDjKgpQY6f8LdHoFWMvxyhEyLvOutrYe7Xe7CMZ6jaqD1PHHkyZFIlSwV2hduLzrghQbHHj1/OcMvhT8/NbTEcwmSfEvCtuWzxUG9Z8tsKBOtF7GSPtDf7S39JjT8cr+LpeYqL6+MC20vwMXJxRZiYJtSBMcJRt9SfaOloKUcIHtcHSBl+NUGBtQUKCAggK0Bt8VBNTH5VuZjvEBdqYS1QNzv9u4ISWWC1Mqh/tr6cG/gHmOJoJxMNBEw3aj+jvroUrILymQsoxpoezI6YikG4fpHOcBpt4s7r+9gyW9LbDHW2TOpAfnsS7OxsvHKGI6Q0PnhDI49kTDf4EjJQ7gMQEgMrd1aY36V+SiWrpjN5NBmXxvUylsLNXLUiDEHKZSDpapAzfl4ocHRogd0LjWe//fuv9hYb6M5r2HWtdQfe+DxgdjWaptoBCwlB3uySUJ7oyQHYSRGm8APKz4MVTJXMQtLcy7u/W9v1qiJv1ue2JSkvQZnpgQEfDlceHUBa/9bi72N92qCUTMB/3P9H1zyvYQJVSdEi4DlDI69GH85T1MpEuDA7rO7D3r/2hu1stfSBLTeJ1MaembtmciTKo9qOdhLBCZm+PmEK2aQ+H+/5HUJC88sxL/N/9UbVk3323pvK/Y83YPZtWcrOkJ8/bAH4y80OPzf+ZGuXGp0+MHhaJitIVv6YcuD0tADyg9AcdfiquTAEYMt35l7tlxAoCbyeuD7AKMOjrJZ+pn7Do8nHlhycwmWNYhcGSLMkIrxA8nBHjKkWgMCMblMPjaZpZ+7FuqqaVhpJmDfUF8UWVOEtUNMkTBFNKCFKQYOYA58WxoeOYOjZPC5v995fwdjD41lKTdbH3MvzsXrz68xrPywGANeSg62NjxiA11KLmIRMEfcE45OQMnUJdGtUDebioE6IdHKgDVN1iBzssyychASsC0NjxqDo1SM8jLgJbq6d2UVn3pswWeOIKkZw0Wfi5hYbWK0+Xix1KdQDra0SVIZCC0R8dwzc5HRMSOGlDBv4wFz8OeupSmZKTWnIL9L/mgZISV7ZEsZKPGCmgwdtYGtu7ou04WUiVJqglIzAdPdqQUYNeDuUaKHKgLmE7EtwFZr+IWev1ARJh2fhILJCqJP0T6aQLbEyV5BXii7oSxzhJI5JtMkB1tFwnIGR20K6HXga7Tb3A6XO1zWZc9Pc2Uz7cI0+H3xw5ByQzQTsC11QczwiI1/KSKef3Y+UsdLLdqX2lxMtV5P+yMXW1sMbi3c2I5EagIB/tSM1ufpcb4aw69kj2hHIDL8Z9ueRQZn6+0BLPX9tDXgrYBbGFdlXAwClouAbRUJq+UFpQBtxcUVCAsNw7SK2ufgTSJg6jrScGdDNulOTfDl5lnEPH9rGR4CmA6h4ecbFTURGF3/9MNTdN/RHf+1+88uDD991+hToxHXMS76lOojKgO+IeKmAYQ/9TAmSvfgD3QxecgVPwgJYPbp2UgfP73Niq+E30qOUOvjolwAACAASURBVKn1pXCgwwHWD1g43vmGnp8J4stBCT+9/k44q8FfbA6SLwcqQKOCE9IFV2dXvV7PrPtQMdbb8LcYUSGyVS6HLz8VKpaR486zlk3Sgj9fL4RTNCSPxZ6Lgc/A1IpTzcJOr4vJESq5viSrTcmRIkeMqTEpe8SXgbXkwLf7UkSsxiGlPYhJF3Y12oXcKSO3gdRymETA9IARJ0cgQcIE0Yy/EGApg2Mtj4cbwFo8Ham5sIlHJ+LX5L+ateG5FsGoOfdZwDNUcquEve32suYoajx/oeG3dCqUw17M0RHKhQY8HVKe/5MPT9DNvRvOtTlnVqs5NdhqOYf2g/WN8MWwCsOiVaWrMTjWIAChI6pFH8QMPzlBLg4uGF1mtBaYLHouTY2V3VgWq5usRvYU2WNkhKQCAWs6pFodUTnH9F3wOzRc3xCnWp1C1mRZLYqtlpv/fflv3PK/xaYDtNoje+AFzkESG/diDtFSz6WI+BSBGZVmaIEp6lyTCfhl4EtU3FSRpX1oPaqaFAMHMJcCtRTgfE9f6HGq8UCFBOD5yhOzT87GmVZn2NZj9nTM8JyB5yHPMabKmBgykIuAORlYigD4xKuX4aE1p2XSlEHvIr3tSQSgVGCFTRUwr+48FEhTQDQCE0ZkYvjrPTXAJ17+uNdCwEKH9Pa72xi2fxhOtz4dYxcaWwtlydUluPDuAqbXnC6bieDbITGHVO8oTEwX1DikcpmIqcenIqtTVowoNcLWsEd7/pevX1DBrQKGVxqO0hlLa5YDnxv0loMUL2jVB44fnvk/Q9stbZkuZEqSySQ5mEzA9LTFVxfjrPdZVgUq5WEKl8HwDQ/dg4vA9IjEOIDNHfDCnH+nbZ3Qt1BfNMzV0CSQLXkRFQJVcauC/uX7o2KWipJykEpBCwe8uYOew54z+MKfchGx3Byxx0MPbL+2HR7NPCwJp8n3pk3Z3R+5Y0mDJbIELCYHMT0wRw4c8crpgRpHVEwefXf3RdNfmqJdfuv2HFYrmFrbaqFF4RaonbN2tAhMLgLm8Bcz/nrIQYvhl5ILPyI7/fw0WwVwotUJmxfAicll14NdWHR9EdY1WxdjKkA4/rnGKFKZOT14QUoPhMSrhYhJHiMOjkCFdBXQq0gvtcMzxnlmETDdrcmuJqw9ZYsCLdiA5wMpTEHzB7qQePmDn85TM/D5hoZv6PU0PIsvLEZgUCAWVl9oMsiWvpCWAEw4PwFuLd2QMF7CaAQgRbx8/PmRF/fvHP5yciCc6e/CSEss8lIbgdF5wgwEpRfbbWmHxdUXo3zG8paG0+T7dzjQAbnT5Uanop0UDY9w3ktMH/h6oCQHOleoD2oNj5q5YTpnzZU1eOT9CGvrrDUZI0tfeObVGfQ+0ptl5mhHHDl7xM/ACeXBH/987E2RgxgBq9UHYaRMTS/abm6LcWXG2XwppJws+x7pi2TOydC3dGSDFDk7JOQNvkOqBy+o0QOtDun2W9tx5tEZuDd0N2tIm03At3xuoc62OljddDXyueSLmntRY/jlPH/hQOcMPd/gyxkcNZGXksdz4ukJ/HXmLxxsehCpE1m/2bwWyY47Mw7en70xvtr4KEdIauBLefx8IpYiYD7+3PuZ4ghpiYRHeoxEkZRFMLTkUC2QWP1cmpOvs70OpteajpIZSkaTA4etWo9fiD//d6HjI5QDPxMk1AMlwy9liC6+vojRHqNxoOkBu5pzFBPy7P9m45rfNcysNVOVPRLLAnF48x1SDnfOMRLKQcwecY6RGAmIOT5KRDDp6CSkd0yPCeUnWH18a3mgT6gP04VB5QehcrbKipk5pcyoOfaIj72cPqhxROletBy16/auONDsAAqkLqAFlhjnmk3AdEe3u25YdmMZq35LHD9xjEhYzsMRRlzClIOYxyk18M0xPEJP87n/c1b1vLDaQlTNUtUskK11MWUjimcpjo5FOsp6nFIELPQ8OUMj9f5KEbDWTISYQ7T0v6V46fMS6+qssxaMZj1n76O9mHh+IlY1WYXUTqmjef80ls0hYD4B8F9SzvBrIWAph5Sqnru7d8fYMmNR/5f6ZuFjrYspG5E5dWb0LtlbtT2SS0GrzQhxhCv8KReFqS0WXXd1Ha48v2J21GUtGRx/fhx9jvbBqsarWJ2QkAf4vwsJWCryJX6Q0wOpAI3DX4s+iBFySHgIuu3ohp4Fe6JV3lZmQ6kLAdNbTD0/FTf8brBCFDGg+QDzIy0+AQsjMCmghR6/qak3KYMTFB6EPrv6oHXu1uhSsIvZIFvrBrRnc9NdTdGrTK+oOTCluV85/MUIWE0ErNbjFMOfHwHsuLMD7tfdmcGx9wwEX8ZUCXrk5REsbbhUkyMk5wDJpT7F9IFvcLQ4Qnz8OWLovas3fsv0m12tAFDSKZq2IIe0acGmaJK/iagcpBxRMfvEPU8qM8cnXO6/pTJDphSJHnp4CMvOL8P2httV7zWrhJE1/r7yxkq43XdjukDBGVcTJOQD4RSM0pQMXx4czkq8oKZGSGz884OzofuHolDKQvijzB+6wKcbAdPbDDo2CIFfAzGxemRHGjkPRwpgcyJgThDmAP3l2xcM2DsApdOUtpu1plok/d+b/9B6b2tMrjEZFbNGFmXJOURCT1NsDthaHiefkMng/H3mb7jVd0P+1Pm1QGAX5445PQaPgx6zAkUlh5RPvFJz8JzjwycAsUwQ/V2YCZKLvvjGRcwhGnlwJHI458CkCpPsAlctL3Hb5zZa7W2FgeUHxnBIxQICa0TApkRgp56dwtjDY7Gp/iaUTF9SCwR2cS6t0fZ854m/6/+N+HHi/39Lkki0Ta2F0JIZNYcX+IQ8/sh4JI2bFPOqztMNV10JmN6KmnKHxwnHhOqRvaL5BCD0OMU8fjUErOTpqI3AhCmG0IhQjDgwAgVTFcT4cuN1A9naNzrx4gQ6HuiIqTWnokq2KlFyEPP4paYA+Ck3cwlYawR24MEBzDs9jxX7xEaDw8l72IlheBP6hvXslvP4pTJCdB+1cuCPMeH4FxogtREYka9rIlfMqjzL2kNYt+eRQ0q6MLjCYNTJVUcyMBCSLx93oRykXk7tVIAWfaA6lD8P/cl0oXLmyrrhYu0bjT87Hjd8b2BOnTlI6BBZKMrHXCoC1iIHMYeUvlNrJkLoiNLvE45MQIJvCbD4t8W6Qqc7AdPbDTw6EO8+v2N9Qakq11yg+cBaKgX6JvANxhweg4quFe2qwYCp0j718hS6H+qOAeUGoEHeBjEIQM7g8L1LMQIQDnQxh8iUFChds+XmFmy6sgnLay5H8XTFTf18u7mOupXd8b+DKTWmIHnCyK3a5PRBmJGQSnnyI2Ilw6/VIf3w6QPThXzJ89lNlyVzBHrJ+xLThTZF26DVr61kHVIObzWZCCm7JCUPrZm53Xd3Y+HZhUwXKmaqaA4EdnEtNaw57XWa6YJrksgOamIBGufw8B1TMSIWw5/PD2Jy4Nslpep0+nvYlzDmAKV1TIv51ebrjqNFCJjecvK5yTj26hjGVhuLXKlyRVvvK+fxCyfZTUk1aE05UKONyUcno3vB7mat6dJdOmbe8Pq76+h3tB8qZq+I3qUii1H4kZhcBkJt5KXngKf+wre8brElXzlT5DTz6+3ncto4Y/vD7RhbdSwKpSsUZXiEGQkxeaiVgzAC5nv+Soaf7/Hf9L4J2tmlac6mGFxisP2AaOabPPzwEP2O9EMB1wIYVG5QDMOvZwTMYa9ExHLrg6nD0uknp7Gg2gIUShM5Zn6Eg5qlLL+xnPFCqYylYvSBUJr7ldMHtRGw0pQM93faaYp4oUrGKhhTdoxF4LcYAdPbbri9AaNPj8bwisPRKF+jGIZHyeBwnpC5EbBcymfdlXVwu+aGWZVmoU6OOhYB2ZY3pWKUoSeGIvRrKIZVGob0zumjEbFUxKXW41Rr+Ok8KY+T+mzPPjUbGZwyYHbl2XCK72RLyCzybPf77qCUdJ8yfdCyYEtJw8PHnZMNfwpAGPkKHSDud2EGgo+/lD5svrEZS84vYSnnJrmbWAQHW96UKlhJBq9CXjGblC1FNlFdkLNL3PuLZSC4vyllJOQiL+8gb9Z1zymuE9MFWsv8ox0HHh/AsJPD0Lpwa7Zmno+3qUWhWjJCahzS3Xd2Y9apWZhSYQra5m9rMRFYlIDpra++vYqxZ8citXNq9C3bNxoBWJKA+V6o2BzYA58HWHR+EZzjOmNS+UnIkiyLxUC2hxsvuLwAC64sQL+y/dA4f+MYBCA0/HxDI+cIKUXAYsTLJwC3G24szTa27FjNe2naA65a3uGe7z2MOTMGDvEdmBy4pRnCVJtY6k3K8EsRMDf+hcQrJg9qqbfo3CJEhEcwXaA9pn/kg/Y0n3huIpNBm0Jt2KdqiYC1pD7pvmqL4nbc3oGF5xaif9H+6Fes348sAjwPeM50IehrEPqW6Ys8qSPHnCkRsNapALkpmbdBb5kMfIN8MbHcRBRJW8SicrA4AXNvP+/iPPx1+S90KdEFnYpFdgoSDnzud6HB5yOgxuDIpaCDw4Kx6tIqkIczstRIdPo10gP7GQ5yhqZ5TkPYtzB0LtEZxVyLRTM8Qvz5vwsJgI8Xhzf3b2L4C4ng/IvzWH1pNVI7psYfpf9A3lR5fwYRsG+kNBz18G5XtB26FO/C2gnKzTmKyUEMLL4cxCJgoeH5/PUzk8GGKxtYT2FzWurFNuHd9b0L2kry/ef36Fy8M8pmLhulC3y8lYpC+fZIOP6VUtCcPC57Xcaai2tYhfAfpf6wuNG3J1mtvrma6UKDfA2YHJIkSBLFC3xCFmbk5OyRGjmIzQWvvrwaqy6uwoBiAzCoxCCrwGQ1AqavoXkYWiN51ussWhZqiea/NkeCuAmiAa5H6lM48MkDDfgUwAp8tlzbguZ5mrM1jbR93M94bL67mUXD2VJlQ4uCLVDUtWi0alsxIhYOeK2Ghxvwni89sfXGVvgE+qBf0X5olCtyauJnO158fMFkcPDJQbQs3BItfm3BUu/86JczQKakoOlavh7wDU5weDC23tzKdKFW9los4sqcNPPPJgL2vTsf7GRycEniguYFm6N0ptKiRMxPcXL6oSbykpoSoGuveF3Bthvb8MT3CZNBy7wtf0oZvAt5x3hh672tUbqQImEKWV6QskdqMnL8ACHia0SkLlzfgnKu5RgvWLP+xKoEzIF25e0VkOdz6Nkh1MtTD7Vz1Ua+NPmiAc4HWGpUqpl0p0F+8P5B7L+3nzWQp4jXmgDbs0atvbUWa26tQWLHxKiduzZq5KoBJ4fI+Vcpj1Pse6QiYO7fAz4HgNb1etzzIFZApwKddOkiY8/Yqn03Wqu66uYq7HiwA/XyRupCwXQFJR0iufuKRcD8FOgN7xvweOCBfXf3oXGuxuj8a+dYucZaLbZazqNufqQL3+J8Q+08tVErZy0kcUzCMhNCB0jpvnJzwLR/LMnA474Hgj8HM13oUKCD0i1/ir9TgEa8QBubEC/UylULxTNEroRQU4woBElODnff3cXBB5G8UCNrDaYLRdMWtTrONiFg7itpHsD9gTt2PdpFCKNslrIomakki8goLccf+EKPh48UH+iQsBBQSue/l//h3PNzSOmYEo1yNmJFJbGpm5I1R8Lhp4fh/tAdVBxBzTtKZi6JEhlKIHPyzFEDXw5/7m98OVBh1cVXF+H5wpP9rJejHjP6VTJXseanxZpneQV5Ycf9Hdj5aCdCv4SiXJZyKJGpBJsmcHRwjCEHMXkIHVIy9uSAcrqQKF4iNPqlERrnbgxX58hlIMYRHYHjL44zZ2jf430ombEkSmUuhRIZS7CCLT4RqLVHRBzU1vbS60tMF04/O82KPZvkbIIa2WoY8IsgQH2kqWiRdMHvkx/TBY4XnBM4x3CIhAGAmD2iSJfThfPPz7NAoOEvDdEkVxOb1v/YlID52FNUfPLFSZx+fRqXvS8jZ6qcyJ4qOzIly4R0SdIhRaIUcHZ0RoJ4CRh4tCtI4OdA+IX4wSvQC6/8X+GR7yPQel5aP1oxY0W2cP1nmls0V5s/fv6IY8+P4eSrk7jgdQHBEcHInTo3sqTIggzJMsAlsQuSJUyGRA6J2L7INKhDw0Ph/8kftEH464DXeP7hOR68f8DWvJZxLYNKGSuhataqUZG1ue/4M1x/4/2NKF249OYSwz9HyhzImDwj0idJj5ROKdlcGdMFgK1VDAwLhG+IL7wDvZkuPPZ7zGRRPH1xVMhQAZUyV0JBl4I/A3y6fCNVTHO6cN7rPBvjuVxyIWuKrHBN5oo0idOwMZ4ofiI4xHUA7YMbEhGCj58+Ml3wCvCK1AWfB2zsl3YtzWxStSzVkNQxqS7v+DPchObqqbEQ8cLFNxfZ+uEcqXIgU/JIXkjllIplKhzjObIgLiwiDEFhQfAL9YvUhYBXeOz7mHFDsXTFonTBFtGumLzshoD5L0cGhXZZeuj3EE8DnsIr2AvkFZGRob+RV0mAE/AuiVyQ0Tkj26Eld8rcKOBi3u4UP8OgVvuNrwNfgxTgsf9jvAh8Ae9gb7b5PJEuteyMFycem7ek+Zp0TunYPOIvyX9B3tR5kS5xOrWPMc6TQYBwvvX+Fh74PWC68DrodZQukBNKB9OFBElYhieDcwZkS5YNuVLmYrpAMjIO8xGgsX/X5y4e+T8Czd97h3iDGpYQUUd8i4BDHAdGxskdk7OxnzlJZuRInoMFABmSZDD/BYw7MARIF+773QftPPYq6BXeh75ngRjpAkXC5JRG6ULiDIwXcqbMyXYt4hxWe4LSLgnYngAy3sVAwEDAQMBAwEDAEggYBGwJVI17GggYCBgIGAgYCCggYBCwMUQMBAwEDAQMBAwEbICAQcA2AN14pIGAgYCBgIGAgYBBwMYYMBAwEDAQMBAwELABAgYB2wB045EGAgYCBgIGAgYCBgEbY8BAwEDAQMBAwEDABggYBGwD0I1HGggYCBgIGAgYCBgEbIwBAwEDAQMBAwEDARsgYBCwDUA3HmkgYCBgIGAgYCBgELAxBgwEDAQMBAwEDARsgIBBwDYA3XikgYCBgIGAgYCBgEHAxhgwEDAQMBAwEDAQsAECBgHbAHTjkQYCBgIGAgYCBgIGARtjwEDAQMBAwEDAQMAGCBgEbAPQjUcaCBgIGAgYCBgIGARsjAEDAQMBAwEDAQMBGyBgELANQDceaSBgIGAgYCBgIGAQsDEGDAQMBAwEDAQMBGyAgEHANgDdeKSBgIGAgYCBgIGAQcDGGDAQMBAwEDAQMBCwAQIGAdsAdOORBgIGAgYCBgIGAgYBG2PAQMBAwEDAQMBAwAYIGARsA9CNRxoIGAgYCBgIGAgYBGyMAQMBAwEDAQMBAwEbIGAQsA1ANx5pIGAgYCBgIGAgYBCwMQYMBAwEDAQMBAwEbICAQcA2AN14pIGAgYCBgIGAgYBBwMYYMBAwEDAQMBAwELABAgYB2wB045EGAgYCBgIGAgYCBgEbY8BAwEDAQMBAwEDABggYBGwD0I1HGggYCBgIGAgYCNg1Afv4fMHz5xF48+YLfH2/ICjoG8LCvjGpOTrGQZIkcZE6dVy4ujoga1YHJEsW15Cozgh8+wY8eRKOly+/4N27LwgI+IKQkG/48gVwcAASJYqLFCniIk2aeMiUyQHZsjno/AbG7QgBP7+veP48HF5ekboQGPhdFxIkIF2Ig1Sp4sHVNR6yZImPlCkNXbDEyHn6NAIvX0YwXfD3/4qQkK+IiADixSNdiIPkyeP9XxfiIXv2+IgTxxJv8XPfMyDgK549i4CXVwR8fL4iMPArPn+O5AXSBWfnSF1In550wQGpU8ezW8DsioCvXQvD+fOfcPHiZ9y8GYbg4G/InNkB6dI5IHnyuHB2jssAJlIgIg4K+go/vy+MoMk4ubjEQ6FCCVCypCPKlEmIPHni2y3w9vpiNLjPnPkET8/PuHLlM+7cCUfatPGQIYMDw5ecHienuIgbF4yEQ0O/gq55//4LXr+OYPLIly8BihZNgNKlHVG+fCIkTmxYIa3yvnWLdOEz/vvvM27cCGOOT+bM8ZkukMNDukBOKB1kfEgXPnz4Cm/vCLx4EY5kyeKhYEFOFxxRoEACra/w059P9od04cKFT7hyJQx37oQhZcrvukAOPzmgRL5fv4KRMZEBpwtv35IuxEfRoo4oVYp0IaERJJgwqu7dC2e8QLpw/XoYwzdrVtKFeEwenC4QL4SHf9eFt29JFyKY/fn110hdKF06IQoXth9dsDkBk5Hfty8EBw+GMnItUSIhihSJNBhkbIQeJP1OQNNBP7nf6b8J7Fu3PuPqVTJcnxjwdeo4oX59J+TObZCx1NgnA757dwiTw8mToShbNhGKFXNEwYKOjExJLtzBx5/7N748Pn36xgzV9etE4ETkn/Dbb4lQr54TGjVKbIL6/TyXEOnu3RuCAwdCmEEvWZJ0ISHThYwZlTMLfDmQM0T3u3qVHNpPzGGqXdsJv//uZJCxwpDauTOY6cK//4aiVKmEKFYsIQoVitQFinL5h5Q94hyje/fCcO1apDN7/nwoKlWK1IUGDZyiHKifZ4Sr/9L798OjdIEcIZJD4cKO+PVXRxaUcbwgZ4+4p715w+nCZ6YLRNK1aiViukBcY8vDZgTs7h6MDRuCWCqnZs3EqFHDKVrKhg+wFEB8g8MRMveT/kYG6MiREHh4BKNAgfho1y4JatZMZEu87erZT55EYMOGQLi5BaN4cUfUqJEY1aolQvz4cWIMcLlUmpQciESIkI8eJWMWgjt3PqN1a2e0a+fMImrjiESASJd04enTcKYLv/3mhLx5I710oaHRKgeSDf3/wYMwHD4cgsOHg1n0QDIgx9Q4IhEgh2X9+iBs2hSEfPlIF5xQvbpTFOGqtUdCQqZ7kx7QQYb/6NFQ/PtvMC5f/oyWLRMzm5Q9u6EL3Dg8dCiU2aSbN8NRu3YkL+TPnyCaHvD1Qmz8yvECnf/oUTjjhUOHgll2r21bZzRpYpvgwOoEvG1bMJYs+chy9E2bJkHVqpGEyA1w8tSlDA8/4uWIlj/guYHOCYD7nX4eOBCMbdsCmdfZu3fSn5qIaQ5r8eKP2L49GC1aJEGzZs5sHp0OMfw5efDxFzM0woHPlwf9jebzt28PxNatgejUKQmTA80d/6zHnj0hTA40Jps1S8KMDeHK/V+oB+bKgZMHETHJgaZxSAYUCfysBwUAJIPVqwOZLjRvnoRFWHw94Ds9Yg4RN+45DJX0gP5OUdm2bUHMJjVtmpjJgWooftaDiJfkQGOSdKFevcTRdEHKAeLskFJmjnNE+Q4R6QNl/EgXaOqsV6+kaNbMukRsNQKmOcVZs/zZvGGnTsnYHC3f2IgRMGfwxQwPR8BSPznA+T8JcPJ8Vq8OYMVCw4cn/+lS0wsWBGD27AB06JAUnTolZXO6QuIVIwDOMCgNdE4eUgOe/u7r+xVr1gRg164gDB2aDN27J/2p7A7NY82c6c/mbDt3TsbSkkJdEBocvQw/Xx/I+JAcqGCLdIHqJ36mY/nyj5gzJwANGzozORAOQuKVkoOYPggDBLmAgCOC4OCvWL36I9av/8h0oV+/ZD+TCECpZtIFKqoiXqhZM7oTKsSf5CPGC3zQlDKjYtxA8/ykCzSfT7pAc/bWOKxCwNOm+bPUTr9+ydGokXM0Y6NmwMtFXvw5YD7wUgTMDXwa8AsX+mP06OTo0ePHJwAqbBs//gPSpHFgciBvm7Aj/PmEq1cELEXAfLk8fBiOxYv9ER7+FePGpWCFEj/6MX9+APP0SQYUcfHx5+QhFfny/51zdOQyEcIMhFAn6O/0b1u2BDI5UBQ2cOCPTwBU4DlhwgckSBAXffsmR86c8aOIV40+iNkjKTnIOaIc/nQOZaUWLfLH+/cRGD8+BUqUsA4B2FLfli37iClT/NG/f3IWEHCBgJgzKuYI8YmYH4gJMxFq9IDjhd27g5gcaKps1KjkFofHogRM3s3IkX6sDHzEiJSskpkz8ELDI5d6MzX1yU9BCyNh+p28rjlz/JA0aRxMn56SVfn+iAd5+hT1Dh+eEg0aRKZ2OPz58hBGwkIi0CIHJQeI/s7JZ+vWIMya5YepU1Oyuckf8aACQdKFePHiMDnQEgmhAySWEZIzPMKIS8wB5QyL8Ccff5IDVeySDL5+/cZ0gdKwP+JB87x//OHH7FGLFs6SDpBUYCCMfKUyQnziFdMFIf7c73v3BjM5DBv242aGqIqZdIGW0pEu0BJSbuxbmxc4veDwp5+0vGz2bD/QMtgZM1JaNEtqMQL28AjBwIG+6NUrOVq3/u7pS3n8cpGX0BBwhobv6ajxNIWEzHmgixcH4NixYMyfn+qH8zyHDvXDgwfhGDcuFTOqlGLhe5piA55PvMKUD18WWlM9UvjTv1OR0OTJfihTxhETJ6b4oWz/qVOfmC7Q/GKXLkljOEB84pXLCAk9fqGnbwoB8w0PyWHNmo9sXvKvv1KhYsWEP5Qcxo79gAsXPmPs2JTIkyeysEfMEVWTERIDRqgPaiIvscCAaiWmTPFFrlzxMXt2yh9KBpSJI1347Tea907G7JFw/EvpgzAgEOMFYSZCDS9w53B8wP10cwvE8uX+jBdq1bJMnYRFCJgqOintPG1aapQtGznXyx/opnj+XIpBS8pNzOCLeTxckdakSb5YujS1xcC2pibRutCePX3YetDx41NJ4m9KBCxn+OUiLqmBzg14amgwZowP4scHkwP3btbETe9n7dgRDHKCpk1LhapVnaIMjpzhFyMAfuTFx19MH6QMv5wDxCfiY8dCMGaMLzP+jRtbtyhFb/y58Ui6EB4OTJ+emslAyh6p0QepTJBeAQGnDxMn+uLjxy9Ytiw1W+sa2w8Kynr18mHBAFdkZQ4vSKWgxQIDtRk5oUNKc8N//unD0tFULa33oTsB//NPIFauDMScOS5sboXzcNQOeKWiB46I+YRsrsHhIle/pQAAIABJREFUBjyBPXz4e2Z4KFUbWw9KoXTq9B558zpi0KDkzAGSkwM/IubwF2Yk1Hj83MDnG3qhwyPlANG1VKBHP2fMoPRPBFavdom2Bjm2ycPNLQjTpwdgzpzUbA0j53gStkJ94KfgOE+fT8ScXNTKwVSDwxmgGzc+Y/hwH4wcmQytWulveKwlS6qqJV2g2odRo1Kqskd6RMBqIi9hxCX2+99/++Pevc9Ys8aFTeHF1mP37khHdO5cF9YMQ4kXxPRBSwSsdgpAGBRw459kwcmDalWIF7p2TcL+r+ehKwGvXRuIZcsCsWBBGtYCjDM0YgZHKdev5SPFDL9YaodPDHyA+QOfmngMHPiOpeCocUFsO2jdbZs275A/vyMr9BEOdP7vfOIVev5yBl8KEzGjz/colSJgjoBJHnPmfGAFKevWucQ2EbD3pSVekyf7Y+FCF5bu5OuCloyQKR8v5QAp4c/XA/pvaiIxaNB7/PlncrZUJjYe7du/R9q0tOIhhSp7JBUBa/l2sakAKXvEl4kUIVOxKJHwxo1pkDBh7Osqd/BgCAYM8MXChWlYVzA+H0gRsVghlhYZ8AM1cwMCup6K5AYMeIeePZOgQwf9SFg3AqZmAn/+6Ydly9Lil18iqwrVAK0m0lILPJ+I5Qa82EDnEzJ1byKwt25Na7VydLXfqHRe587vkSqVvMEROkR8Ila6v5q/842KXMQrFwHQ32hO2MHhG/7+O5Wax9rNOceOhaJHDx+mC9QOUq0ecMSs14domYKRckipYrh377dYvjx11Jp9vd7P0vfp398XX7/GwbhxKTXZI34EbO47Cu2QWn0QyoMc0g8fIrBqVexySKl9ZPPmbxn5UuQr5ojKZYRMCQSEMpMK0NRkIPgR8ePH4UwXpkxJqVsTG10ImNY1Nmr0FosWpWFFTMLIVykCNneQywEuzOmL/c6PvLhUKHXPWr6c1qqmZT1HY8MxbtwHtmnCjBmR86diGQgpj9MS3ycWcdFzhHgLIy/+74MGvWNjitZIxoaDlLRhw7dsnqty5USa5GCp7+PwlIuAhQaf/zutF6aiINKFHDliR0tXqvq/dOkzy8Yp2SN+Ns5SdQdaAgIx/SB5/PGHD7JkiYcJE2JHkSJV1pMu9OyZDHXrJtZkj/QgXnN5gdMBvj2iMUXB2c6daXVZN282AUdEfEPdum/RuLEz+z9X4CBFAHwytpTB4e5rqsHhgF+2LADPnoVh7Vr79zq3bAli6f+NG9OxVpIc0fLlITYXbImBLpSrkqcp5gBxjhI1q+jY0RvjxiVH3br2PyXQpMlblC3rxNJUfLz58hCbC7aGLpgjB2oP6OkZAnf3tJZ+VbPvv39/CCZO9MeGDelYcw21cjD7wQo3EGboOHlIEa7QMaX5bNIFSoPSEip7Pzp2fI/s2ROgV6/v1c5CPRALCCz9XUpTMXL2iK7dsSMIe/YEYf/+tHBwMG9KwGwCHj3aD0FBwJ9/RqZ5lAiYWwZjaZD59xcaHqUBz/2dfg4Z8h4VKjiiTx/7bdZB2wXWrOnNUp7UzYgzOEqevzVlIJWJkIu8ODlQcdyECb44fDidXbeunD7dH48eRbDqfzEHSCwjYQ0HSI1DymV+xIpQOBlRNWiuXA4YOdLyDQpMHZuRveW9MWFCKrYCQ8zgi00JmPo8U64TEoBae0Ry4KYESBdou0N7PRYt+ogzZz7j779donhBaJfEAgJrfo/SVKQwAubLado06h8Blo425zCLgGm3EEp7uru7IkGC6ClPKU/HmgZHzvCoMfwEODVpb9HiDfbsSWu3u8hQlWeePI7o3DlpDAdISg7mDBpTr+UMj5yHyZcL/zzqThMY+MVu54NpuzSa992xw5VVqwodUTE5mIqjuddJRV58vMX0g6rrW7TwYstiqJWsPR4070tL76i7klhAIJaJsMV3CB1SNfaIO4fWaj98+JmtErDHgzbB+f33t3B3Tx+1c5GSPtiKFwg/pYiXH5BxcqMlbaQL1LOAdnsz9TCLgKtXf4Nu3ZKhWrXv6xs5oMUiAFNfUq/rlAyPmAGia2hB9rVrn7B+vf0NeKq2Xb06CGvWpLVrg8N3hpTkwPc8+f/dqtUb1jrUHne0ormuevWc0bBh5FyXcPwLDb8tDI4wKyQ19y6lB3Q+dWo6eDCIzQfb20EN/adO9ce2bemjHCAlw2/Lb1BySKUcIvr3bt3eonNnZ7usTqfKc9rCkRow8fmAnwHi64MtZUDP1qIH/EwR7fJG+wocPZre5E8wmYCpj+f582GYNSuy4EeOeLkiB5PfUqcLhSX/QiKQMzydO3ujb9+kulW/6fRJKFfOi61v5CoMxQwOf+Dr9Vxz7qNlwPMJmBpEbNjwER4e6cx5vO7XUp/znTtDWBGi0OBIzcXr/hIm3FDOwAtT0Xw59O//Dk2aOLF+ufZ01KrljY4dk7JtBLkxb88BAWEnlvIXi7iETintd04tK8+edbUnEbCtNSn9vH59OkVH1B55gU+wcnzAyWPUKB+UK5fA5P0ETCLg0FDaIPk1Fi9Ow/YtFXo2wtSPrb194QhVM8CFqVCqBF27NsCujD/1eL5wIYxVPct5mpx87ElTpeYchYZGqBC0RrtxYye7ag5BTtCYManYnspKcrAnXRBzSJXwp2uoEnT6dF+7Mv7U9IRzgoQBgZh9siddEHNIxaZihHaLqqLLlk1gV7uJ1a7tzXaWqlIlcgWAnENqT7ogTEWrwZ/kQS10ySH19MwQtXe0lrFlEgHTfr7Xr4dj0qRUonNdQgLW8kLWOFcsBSqV9uT/e69eb1knFHvZP7VkydeYOdOFzU3HJsPPyViNhymUC63RXrjwg1lpHz3HGLVd9fAIxbx534tN5AhAz2frcS+5SFdOJ4YNe486dRJZpD2fKd9VrdobDBiQghVexTbDL5aKVmOPbt8Ow+jR7/HffxlMgUz3a2h/61WrqH9yWlHijS28IIc9FxDwCXrcOF8ULRqf7Ses9TCJgMuU8WKVnmKGX5jysTcvhwNIzQAXnkN7Ce/ZE4jt220//7V5cxD27g3F/Pnyhp9LgWodGNY431Tj37PnW/TqlQR16th+WVKNGjQ1kVzW8HOGxxqYmvIMLQaHO5cq05cu9WeV6bY+DhwIwdKlgfjnH1oWErMY1N4Nv1gqWhiBSf0+dOh7NGiQCC1b2n46oGlTWo6aBDVqRNYESRXB2UvqWWzcqskAUeDAlwcVnY0d64Pz57VPB2gmYFpjt3IlrTmNXOAulmLgF6HYWjmlni+WAhVGZMKUD/3etKkX2yigcGHb7l1LjU9at04qm+qxd8OvlAKVkse+fcE4ezbE5uuzaZejSZP82dprOT2wxykAvl6odYSE+tChgzfGjk1u812TOnR4j0qVnFC/fmJFOdhrQEDy0BoUkDxOnQrF1q0fWWMIWx7XroWxzV/27nWNNiUp5RDZ8l3lnq1WF4Sy6tv3Hbp2ddbcq0AzAXfr5oOSJROhUaPv1Z5SRGyvIKuNgsUImLpjxY0buYG8rY47d8JAi9z37cugaHBINvZ8aBnwfHlUr/4KR46kQ8aMttu3dsgQX2TIkADt2n2v9uQMjpCQ7VkGao2/0CHauDEQ3t5hmDPHdq1CX72KQPXq3jh1KiPThdgaEMhFwVLEzMmjYcPXzBnNl892QcHEiR/w7Vtc9OmTTDEwi026IEw5S8liz55gXLoUin/+Sa3p8zQR8MePX5E//yucO5cJTk5xZIG2d8PPGR2xqjd+ikEIOLUapLSPp6f2dIMmycicPG9eAN6+/YohQ1IoErA9e/zcJ4o5OkK5COUwebIvihdPgC5d9GuMrlU++fK9Ykte0qaNpygHrfe29vlSeiBngKjpRevWb3DnTkZrv27U82jntatXw1jrT7FAgB+B2bsuCDNCcnrB14f58z/A1TUuBg2yXbvW0qW9WB0E7YDHl4PQIY0NvMAFBWrsEqcfVJhcufJL3L6dEUmTqo96NBHw7t0h2LqVNq53UTQ49j7YOY9TCwFzAmnT5g3mzk3JdvawxVG3rjf69UshWnUb2yIvKUdIKR134kQo9u4NhJtbGluIAPT8uXM/YuXK6OuvhfiTAYoth1qDz8mGzqfCxCFDkrK+17Y4Wrd+h4YNk7CNIpQI2Bbvp/WZWuwRJ4fLlz9jyZIPOHDANvPxV658xpAhftiyJeb6ayEBxwZe4GySVn2gwKxly8Ro0EB9bYomAh42zA+ZMsVHq1YxF1hzhocDXOvAs9X5fEOvFnDyODNnjod+/bRXvZn7ndTgvHLlNzh5MmMMgyNMwcWWwa7G4xQSMm27SB7ngweZbLJF25Qp/vj2LQ569PiecpNKgZorc2tdL8RYjT78808A27GKGqRY+6AxkCvXS5w9m4ktAZFLQceGyEspDc2Xh1BWNCVz8mRkNsbax4IFH/H69ZcfJiPHEbBWfdiyJRBv3oRj1iz17Sk1EXClSm9Y9XOuXPElI2AiYEsZfjLUx4+HYt++EJZuyZTJ/PBCi8fJKQBFPwcOBGHDBut3xqIiuE2bIrMQch4/GSM9D0r1de36XvSWlAb+66/USJzY9MbkNNjVGHy+UnTv/hajRiVD+fLWb4tIrfZ6907OshCxPeXGCVXOERLLSJC8aP/s5cv9WatWax9nznzCjBkBLAshDACEmQhL2SRLfDM/w6DWPlH01bZtYs1FQHq8f7t271G/vjMrCJWqgeDkYc7z3r//AmoARRtRUKpb7CDsaDtQmpOmwjDax3rs2BTImlUbV4jVpsg5QPTcBw/CMW6cD3OE1B6qCdjP7yvKlHmN06czyRocSy17oQ90dw9m+fUaNRLpRvJ8oMUIQMzw+Ph8Qdu2b3DjhvXnvqZN88eXL/YTeb1584U1iCeZmHMoZSLE5DBv3gfkyBHPpPV35rwr7QD2yy+RkZej448ReYlFX2r0gXboqVTpJR4/zmT2zjBaZUL9CJ49+4KhQ+VrIfR2RrW+p9bzlYquxGpUVq4MQPz43zBqlPUzEQULvsLWremROrV4LQSXmTDHCQoI+Ipt24IZ8dL2sLlzxyRgsuW0PJPsUb9+yVg2gNLj8+cHYPToFMibV/3mFUoELFWjUq3aS5w/n4HtwqXmUE3A1Gx+6tQArFplmzkvivySJIlrkSUPUkVXchFZ7drPMXPmB6RN+1UNzrqdM2FCUrRtm0Fy+RG/6ES3h8rciDbcTpMmnmYPU3hLpaIrYYRMv9NypFOnXmPIkCBrfGrUM548iYd581Ji585MMTJBsXXOiyNguaIrKX1o1uwlBg/2Q/bsX6wqhzlznFG1agb8/vv35UextQqdDxyNba36QMuRNm9+jXHjPlpVBm/fxsWIESlw5EgWFpjJRcDmEDD3URTV0nSDGAHfvx+OgwdDWMtg/jaBtKHOihWBGDEiuaZuVWocUKFd6tHjLf78M5nqzUpUEzD1uz179jPGjxevNuSngPQeAc+eRbD1brTcQw8hCt/PFAJu1+4hIiKWIHXqp/j27RvixIljlZ/Xr4/Gtm1FGOHZuuiEop8dO4LZkjSKBM05tBocGvjk6fbv74l8+eZYDX+Ss7d3XqRP3w1Ll2b7YQlYjIilCLhPn6d4+/YfpE1726pyuH17MJYsKYWCBb93gvtZCfjFiwi0anUVRYpMtYod4uydn18OODj0xObNOW1KwDReaZqsWrVEyJYtZrqZunRlyBAPxYqpL5w1hYCnTPFl29eq7ZOumoBnz/bHp0/RU59SHo85hlgsMlq/PhAVKyYyO8qSei+5ORepua/x498hXbonqFIl2KoDvlOn7PD0zB61/aOUwbFG0cnTpxF49iycRePmHqZOBbRo8QwLFjy1quHfty8JHBxyYNiwVIpzXpZwGM3FWu56pakAMWKeM8cXwGPUqfPRqnLo2zcrdu7MKpn65OxTbJOB1Np4uTlI2h6vXLknWLvWugHByZPOePs2O6ZMEW/MxLdPeoxbqQiYUtS0Qqdz58gCYeHx/HkEqHsbzR+rPbQWYdH5VJSYOPE3DB2qbipANQEPH+6HbNkSoGlTZ8U5YLUfqOa8Dx++ghY5586dAFOmfGAFWOTl0Kbg3NIDNfeRO8cUT4f2p/3y5QWaNv1k7uNVXx8QEBd9+6bGqVNZFYtOrEHAVIyWK1cCuLqaX/FlyjpUklvJkk+xY8d7UaVTDazGE9euTYzMmTOhUydKdUVvuRebi38IBikClnJESW5r137Eq1cv0bFjsEYkTT+dZN+kiQuuXcsm24/AkkWhpr+9/JWmrAog+VSr9gwLF/ogWTLrTYtt354QCRJkxoAB0fdf5usBNwesB15SBPzoUTjLiFE2TuwICfmGbduC2CYuCRKoy9bJEbCUPuzaFYQXL8Iwc6a6SmjVBExtxsqXd0LNmpFbfXGginWe0QNo7h60xo0m1pMnj4du3ZKw+UYi5UWLApAjR3zWA9VcD9eUqkMyOj4+b9Gjx1cWAXMHl5qxxO+vX8fByJFO2Lcvcu7RlssugoO/MceoeXNnXchPqehBasBXq/YcGzaEIun/V4RZEn+SKd1/zhwHFCmSljmjSi0ozR2beuqSmnuZEgHv2EGFL28xeHB4VARsifHP4U/69vEj0K5dIpw+HTn3KCWH2EzAWgmgYcMXmDHjEzJk+E7AltaHFSsckCZNGnTunNQqqzKkCJjmf4OCvkqmmMlh2749iNUL0ByymsOUCJj2Czh3LgTLlqnriKWagKn1Yd26zmzBvXDAC4lAzcepPWfLliA8fBjOIl7+xDpVolID9rp1nURz/mrvT+eZEgHTmi8vL38MGWJ+9Kf2XR89ovWWNJC+t6C0VQqa2mGSI1SunD5LgNTMAYspRN26L7FuXVykSaNOqdRiLXfe+PFfULp0StSrl/iHioC5Tkxa9WH//mBcvOiHCROspwvv3n1Dhw5f8e+/0VdlSBGxHnK31j1MjYBbtnyNqVOBX36xni7MmfMFmTIlR5s2SRRbUOrhjFqTgLUui6Tzz5wJhYdHENasUbdEVTUBU8NzWutVqVJ0AhYjAD0HKi09otJzKrQQHjduhMHLKwK1aqnvPCL2bmoNDp8AiIDfvQvBmDHOVouA79+PwODB1I3M1eYpaMpKVK+eiM2/6XGYmoKuX/8Vtm9PinTpIsv+Le3x0/2HDQtEiRJJULfuj0nAWjNCBw4E4+rVQMycSdmoyGJES0fA3t5f0bTpRxw+HLMhjVhErMcYtdY9TCXg1q29MH9+YuTK9V0nLS2PKVNCkC5dIrRubVsCtnYKWipgIAKmHhHUm1vNoZqAaROGqlWdUL369xS03L6bah6u5hzaaozIV6zpPi3Mpj6w5qxBlSp4EJaXCwHfsOEjwsMjrNoB6PHjCHTs6IMdO74TsFwKVA2+ppxDke+RI6FskbseXi29g9TaR6WUaO3ar3DsWDqkTq1u3Z0p3yu8ZtiwD8iVyxGNGomnoDmZ2PsuSMLv4kfAWuRB815PnnzGrFnW26DE1/crqlTxxtGj0Qn4R6mC1oI/F0A0b+6FtWtTI0cObU0nzNEJ6giXMKEDOnSITEHbahmSJYqwlBpviGXkjh8PwcmTIao3ZVBNwIMH+yJv3oRo2FB5FyS9jDINDA+PELi6OkhGwE+ehLN3MvUwlYCXLQuAk1MoevXSJwWr5v3fvSOvP5il3ZTmHi3ZfODChc/s+SVKqC/pV/o+UwwOKUj58s/h6ZnUqu0oaZ7NxSUx2raVbsnKJ2Glb7eXv8vpAt8hFUbItCvShw/BGDHCerrw+fM3lCr1EZ6e8nPAnBz0tEmWlpcaXRALEGrXfgl398RIk8Z6zuiSJZ/w6VOiqF2QhNsP8glZDxlIpaD1XoakpAtSNSnUm+D+/U+YN0/dDmGqCZg8HQeHuKzyU2kfYD0rcGkNMEXB3bvT0o/vcxt6zQELgZRrRMA/d9o0X+TMGYTGja0330JLDSpV+opLl75XQcsRsR4DXmhsiPTWrg1EkyaJkSyZPorOH+xC/OXkERj4FQ0avMS//1pPBoTH2rVf8elTcvTvT3UJ0TeAF9v/1NIGW6/70/iWmgrgxr6YPGhFgJOTPzp00Gc8qP2eGjW+Yf/+TKw7npJDagldUPueWs+Tm3uU04cyZZ7h5Mm4iK++4ZPWV4tx/o4d3/D4sTPGjJHvD6FHK0p6uLUacShNiUmloNet+4hv376qzoyqJuBVqwJx61YERo5MYVUCpg+l+Ubqs9mrV9KoKmh6H1r+Ym4VtFpvU3jegAFvUKuWP8qWjayCtlYjjjZtnLFhQybWjk3JEbKE0fHy+oL//vtkVtZBLPVpihyoOG/06FdYtizYaviTnA8fjotbt1Jh6tQ0iobfkpkIs62n4AZiMlDjkI4Z8w6FCvmhevUIq8qhRw8nzJiRkfWm59L9XNWzkJD1DAr0xp1/P2HkpdYhpU1aOnZ8ATe3EKvaowsX4uHQoeRYtCi94va0JANzbZIcARNWbm5BuH49DAMHmteKUsrhVJLH7NkfULCgA1uPrOZQTcBHj4ayquOFC8UXXFty/SN9NG3CMHWqP+g99FoHLJZmUOv5NG78HEOHvkWmTBFqcNbtnHHjXNC/fyaUKpVQkYAtYXQOHw5lHWXy59dv82++4VeLP51HJf+7dr3EsGHUCMJ6x7178bFxYzps2vR9KoAjALFIzFyjY40v43RBC/5cpNa+/Uu0beuNPHnCrfGqUc+YNSsVmjXLxOpSxAhX6KBa9eVMfJgp+JMcLl36hEWLXmLCBPENU0x8HcXLXr50wJw5abF3r/xUAKcf5tikjRuD0LbtO/ZO27enZVk44UG2hNuM4fbtMHbOmDEpNG3cI5aRUyuXQYPeoVevJIyj1ByqCZhanTVs+BYHD2YQNfxCA2QO0GpeXI9zpFJuStFY5FZ4T7BgwS3EjWudFpRchO3mlgGlSuWWLPsXyiE2GH9hyk0Jf+7vy5cH4NWrO2jQ4J1VI6+goLgYNSof60gmlfoUykGP8WrJe/ANjBz+YhEAdWCaPv0unJysGwHv3JkaWbPmR8+eyWQzEaQDltokRk+ZcEVwWvEn/dm8ORCXLt0HVUJbMyMHxEHfvvlx5kz2qC0h5YpzY0NGiOMFNRkhITE3aPAau3alRebM6grhVBMwDbSiRV9j9ep0SJ8++q4X3ADnA69HukHPwS28l5jHrxbwS5c+Y+DAU3BxGW3JVxS9t59fWZQsOQjz5sX0OKXkYPWX1PBAMc9SLCIWpoTouq5dH+Lp01lIluyahifqc6q391xs3FiKNYUXMzixyRHiDD/nCKkhAE5uNA3QoYMn0qUbrA+wGu4SEFAY2bMPw+rVOVURsL0HBXKGX2z88x3XYcOe49KleUiZ8pwGBPU59f37KVi0qCLbmpNzdOQyEvYeFMjpgVwkTDvDde/ujStXMqgGVhMBd+/ug7JlE6FOnchKaKHh4ROAvS/BkPL41UQCq1YFIE6cbxgzRl2/T9XSUHEizYXT/pt79rhGyUBODvbscYp5/EqEzCeHGjVe4cQJ22xCPmyYHzJlok5skesf1eiDCvHa5BS+4deCP123bVsgXr8Ox+zZ6lrv6fmBNO9ZufIbHD+eUTEFzcnHno2/1FSMGoeoSRMvtj85zYdb+5g82Z9W4KNbt+iZCGFAwP/d2u+o9nlSc/Bi05XCDOrBg8Hw9AzFihXqumDRO2kiYKp+9fQMw9ixqWL1gJfz+JUImP7ep89b9O+fVHWeX63w1Z5XtqwX5sxxQfbs8WXlYO8DXszjVyIA7u/Xr3/GggUf4OGRTi1sup63c2cwduwIwezZLqIEzCdke06B8jNBaghAKJ9Ro96jSRMnyR68uoIucrNatbwxcGAKFC3qGBUQSBl+7t8t/U6m3F8uIFAi4MePwzFixHucP+9qyqPNvobqchYs+IilS9NG2SOxKUkuUCA52GM2QikgkMuQ0rWTJ/uiTJkE6NBBXQGWZgKmJUENGnjj0KHIxe/ClLNYCtoeIzCh5yL2u1TKx9//Kxo1eo07dzIifnzrLn/hNGX0aD8kTeqAjh2TiqZ8+AbfXtdByhl+paIs+jstfUmRAhg+3PpZCJIDNYIoXvw1zp6ljei/zzEKm3DwU3IkF3uLwISGX0tmKCICqFz5JS5dyoBUqay7BInThZkz/REQALYkTMoeCfXBHmVgjhxo6UtwcASmTLF+FoLkQEtC8+Z9hb17Izei5xOtnD6Yzfw630AqIFBjj+icunVfYc+edJp27dMUAdP3UiFW+/bJWA9gsQHPT8fpUfmmM8ZsnaMQUKXf+XMt1Hj+4cPPWLhQ3UJrvd+f7nfq1CdWEb5mTbpojpDYFABfBvZiePieppLhkYqIW7b0wqJFqVG4sH7V2Fpl1b79e1Srlpi1QpVySMX0QetzLHW+MPUsFwGLEfOhQyE4cSIY69era7tnie+gZSl9+vjA3T1ySkbo8AgJwB5T0Ur2Rykz0bWrN1t3WrGi9RqhCGXZt68vcud2ZJuziE3JiOmBPTmkUjVBcilp/lzxuXOfsHFjAHbvTqtpmGsm4NWrA3HuXBgmT07FvHmpAS4E3B6Mv1SKQUtE3KtXZPrZnPaXmiQkcXK5cl6YPDk1Ww6kVg72MuCVDL+SQfL0/ITly/1tln7mRLJ9ezDc3UMwb55LjEyElCNqL8WJwgyEnAESK0qh84cOfY+mTZ1YS1JbHrVre6NXr+RsaZ6wCEjK8NtLZk4qIFA7F3nvHk0J+uDcOduknzm50/JESkOvWJFWNgIWBgT2kIoWBgRK9kfMIZowwRflyiVAp07q08+aU9B0AaVgixR5hX37MkRthC2W4hF6orY2PHIGRy3gtN/klCk+OHPGtoOd5PDXXwF4+vQLRo5MKen58+XC4W9LwyM20KXkIjYFwBE3GZzy5R1VL3a3JDkULPgKy5enRbZs36uhxfTBngyPGoOjlCl69iwcvXs0UE0nAAAgAElEQVS/xY0bGS0Jr6p7U1Oec+c+M4dUau6ds0dCOdgyMBBzROUIWcwRmjXLD9mzx2ONJ2x9lC/vhXHjUrO2wWrkYA+1EUq8oKQH9Hfak6BRIy9cvZoByZNrm4rRHAGTkP/88wPixo2L3r0jq97UGhxbTb6rMfx8gy8VEY8f74vixeOjZ8//bz5rwxFPFaA0B0nz8TT/plUOtjA8cgZH7ZwwrUfv0sUbly9ngJOTbebg+WKfNcv/f+xdB3hURdd+qQkhCaEkofdeQpPeQQWVJgoCAgoI/CqIDQQVVKoCFhDwQ+m9SRME6b23hN5rCElIJZW0/zmzXJgM9+7e3WxLMuPjsyTZvXvve+ac95SZMwgKSsPIkc87xGnpg5pDZO8pJOJM36/mgJqKiH/+OQLFi+dwWA2ex40OW69fPxCLFhVFmTK5X0iBKnaHTz87ujxmyvDrsUe0DoHqjlSD9/W1zqlkGZmP//tfNE6fTsK4cYa2lOKiK7WsqBIYOCIS1sMLegj4jz8ikTNnGsaPN/8wEosImI5+ev31h9iypQTrw6oGLO9xKgrAr0K0BwEQeIqBMTXhTREA7XccNiwYx487h+Gn5xo7NgJJSTkwfLhhAYo5crBnRoKf6MbkwXv4WgQwZUo4ypTJhS+/dLzHT89CjlCjRrT5vgRrD8qXZETCFQnA3g4pGXVz9EFNHnQN2u/49tuBTBecwfDTM02bFoW7d1Pw9deGjBCf8VFzfBwVCSu6kFF7RHKYOTMSLi5pGDfOfMOfEaLV+iw5QqQLs2f7su1QxjKjPPHy/GAPXqD718Jfj0PKO6wxMano1CkQW7cWRcWK5m8Bs4iA6SZpJW5qas50xl+vwbGX4VEiLnM8HS3DT2nPBg3y4qOPHB/9Kgpw/34yaEvShg3FUaJEbosyEbb2PI0ZHC25aBl+2gM9dGgw225hrYMgrGGIfvwxEg8epGL06EJGCZjXD6UerxgiWxoe0RE1Vx9Eefz4YzhKlsyJUaMcswJdTWZ0HB3pwh9/+D5rjmKuPbKlDBSjr9gXcxwhtYxcUFAyaO8v1X7Vjmq1xry25BqzZ0fj5MknmDSpiNn2SNEJW8vBGC+YS8DkBOXOnWrxCnSLCZi84BYtHrCVuMT8WhGYMU/HVkTMe/riRNcz8UWDc+hQPGbOjMCBA46v/YpK8csvUbhyJRnff/887aMWAYhysDUB8MSrNwLWSlEr8qC9jq1bu2DwYOdxgkge5AW3aBGEyZNpVbZhP6oYgYk/q+Gv/M4Sw6f2GZ54+XlvLgHzBBAQkIhvv32EAweKwd3dvHqXtZ5L6zp//hmNffsSX9ibrRUB85GX4ojaIjOkpgtqEZg5Dum4cXQ8bG58/rlzZIJ4mbRs+QCffFIQzZvnS8cLpuRA1+AdUmsTsRYvmKsPij2iTDCtQCdeoO6QlgyLCZi+7K+/orFrVyJbBWquweEnvAK8JQ/Af0YBWJzwxlJvaoQsEnDfvkEs5dmxo1tGb9Hqn6dnbdMmCIMHe6FtW8OENzXRxZQP73lmZNIrBl+v4dc78UkeW7bEYvPmx9i82TGNN0wJjk5hWbYs9tkqUHPkwM9/RS+sJQctR8jSVCjtAnj33fzo1cvdFCQO+XvHjg/RpYsHOnXKr6oHaqUxNcOv4G8NOZhj+MUIjH4W7dHevdRtKZJ1gcvI/dlKQJs3x+Hnn6OwbFmxF9amaAVkYi1Y5IeM3KsxBygjAdoXX4TilVdcMGiQ5QFBhgiYbv6dd0LQoEG+Z4cDiAArE17L4xcNDv8zAWdsgvEGXwGZ7smUx6nX8JPizJhBddZU/Pab4/b9mpp8O3fGY/TocKxYURzu7jnSRWDGJrxoeHgi0GOAFPnweIv4KxM8IxEY1VnJCZo/3xuNG7uYgsNhf//gg1CULp2XteTTS8Ci8yOm4fTKQcGdf7WWQ6rUvObOpcMvnmDePMft+zUl3KNHEzFgQChWrDC0KNWyR2LEK/4s4m4NOYiBgGiH9Nil2Ng09OlD2ZaCePllfSfumMLMFn//9NMwuLjkZF3K+IyQKQLWow9avMDbIz16YAn+SubCcPhFPFat8skQfBkm4CtXDAuyZs/2gZ/f82bcegy/Mc9fJF76WQtgLSLO6ISn4+5ovykV2J2p5qgm8YkTI3HzZjLbiqFEuFoTX8vj51OgWgZHkQN/D1qRr7UcIdpv2rRpXgwf7nzpNh6HwMBk0J7U778vgqZNXdPJQcFW2QZmyuM3RgCiHvDGhnd41DIRphwhMSJQDM6RIwkYP/4R0wVab+DMg7boHTnyBL/88nx/tiWGX3RIecOv1x6ZCgjMjcBoLUqFCrnx7bfOU39XmwtUk1f2Z9NxkXyJUkz986SrlRnNiD0SA4SMliipDDNsWAj+/bcoW2+QkZFhAqYvp4YEv/4ahXnzirJ9UGoA6zU4igCUh1KLgPV4OmLkZcrwKIZGeaX+qnSyBXn7LVo4rsOMOcLt2TMENWq44IMPnkdgaoZHi4BFg0M/m8pA8ITMR1zmGh6tlCgtcggLS8Lcuc4bdfEy2rYtDqNHR2DePF8UK/Z8S4w1CNiY58+TsJZDZKlD+uBBMgYPDsaPPxZkXb8yw6BshLd3HtaiUq89EqMvfv5nJALWckTNjcDoEJiLFxMzHHXZS34HDiRg4MBQxguVKhlWRWs5QnyGVMFdLSCgz5sbAeslYLUMhOggRUenYtCgh/jsswJWaUBjFQKmm5w2LZJ5nb//7qOachABFj0dtdSbFtDKBBINjejxixPflAFSFptQsxE6cGHgQHf062deZxN7TW6173nwgLaHBOO99wqgc2dDDczUhBdxF0sC5hCwnkyEHkdIcYJWr36Mbdti2OHbzp6B4OXxxx/R2LQpjjWnd3HJoSoHPfqgRgBqcudxVxwiZe6b6wiJBicpKY013Ojc2Q0ffmh5rcveekERGOnC66+7PzuxitcHHn+ReI1lgkzpg5YjxMvDkghs8+ZYLF4chb//9kXx4pYt+LG3DOj7Fi+Owbx5j5kuUHBmbmbUHrzAE684/8XA7LPPQtiBC19+aZ0MhNUImG78q6/C8fBhKlsNqhbxKgrAR1paBl/N41RLvalNeHGCqwGsBXRiYhqGDw9Bu3auTrnC0JQSUW/cXr1C2H7Idu0MqR9jKR+1Ca78TivlJjpAvJGnz4qRsN5FKLycyODMnRuJFSt8HHLEmimcTf193LgInD+fhN9+8zGLgNXkwX8XTwBamSA1x1QtCtPjkH7xRQhq1cqDsWOdY6+pKdz5v9O2td69QzBokNcLDqkxAubtk2iHFAdH6zUjBKwVge3aFQfa+rV8uQ/q1nVc73NzsOffSzs1du9OwIwZPsiXT59DqqUHvDzEAM2YPljDIf3mm0coViwnfvrJeodeWJWACfThw8MQFZX2bB+YFhErQGotwlIEaE+Pk9ILtNWlSRMXfP21dTwcSydtRj536FAC3n8/FN98Uxjt27s9IwDFsPCT29giOCUCy2jKRysFp7Y6nb5z48YYVntftMjHoYctZEQG9FnaK3/9ejKmTfNhJyaJjpAoD72GX7wvhXB5x0g0OIrDqfWqePrK3+mko5EjQ1CxYm5MmmQ9g5NRTM39PDmk770Xgv/7Py906WI4KEAtElaLgpX5r/aqdh9aGTlTmTljEdiOHXGYPDkMCxd6swNwMuugw2OOHElkx6h6eDyPhC3NBKnxgl6HVC0gUOY9b6v4/cK09c7LKwemT7fuYlyrEzA9yMiR4WxB0MSJRVinLDWDr5aC1prwPLCK58lPRGMevzGDw098anE4ZswjvPaaK0aMyLzkq+By9GgCBg9+hA8+8MLbb7s/k4FigMw1OMY8ft7w07/5SSz+LE5wceIvXRqNDRti2KHW1FM2s4/vv49gjQlocZyPz/NVuVqGR08ErKUPxghATwpUeU9ISArTBWo88/33mS/yFedMQMATpgtdu1JJydOoQ6oVGKhFXubKQWtVuhYBr10bgwULIvHnn0XQuHHmJV9FHtS2ddu2eEyY4P3syD6ttUHmRMDmyMGUHvD2iOQVG5vK9r2XK5cbU6da3xG1CQHTQ/z0UyQ2b47H2LGF2Yk9Wsv89aSg1QDmidgUAZuKwA4epEkRxgrrAwdmnpqvKXK6dOkJhg0LQ/36+VjHMjXSFSe61iI4noB5wjUmBzWDIzpEvGyosfytW0n4/ffCZp2paQoHR/+dTolZvPgxxowpjAYNDIbU2GpPRSa8Q6o8g6kUNC8PrVKAMX04dSqB6cL773tg6NDMU/M1JWM6y5x0oUKFPBgxwtCuUo8+WCsFrTiiWgGB6Ij+/nskTp2iBkCFUa1a5ndEFflQPZgW7BIvKI06TOmDqcBMrz0yNxNx/jwdvhOGjh3z4auvbBOU2YyACZRVq2JYXXj48IJ45x0DselZfKVleNRSDFoEoDfnT3sb//knhnk3zryvzpSB0fo7pdVHjAhHaCi9FmLN6rUMj9ZE569tLAPBK4IW/moG6MqVJ6Dm/lWq5MaUKYWQJ4/jD1mwFG+tz9GiLMoMvfeeJ4vCzNUDUxEYb+C1ImFTEdiSJeQoRDMZ0KKrrDbo4HjSBeocR4dnVKpkCAxEfVD0QHSEFPuj/F20R/z815KHqQiMMnE//xwOb++czCZRBjGrDepbQHLo3NkdgwcXeCEjoYW/Xl4wJQdTekAyWrPmMaZPj2C68M47tms6Y1MCJiAuXKDzKiPg6poTw4YVROnSzwmAJ2Q1T1NtoutNQSsKoDXhz59PxKxZkayBPp1iYWkrscyiHHPmRGPy5EjWIo6cIXNKABmVg7EJv2hRNObNi8QPPxTMVCvOLZH7zZtJTBcSEoChQws+a1gvGnpTEbCxlJuaQ2pqURwtVpo1i3QUTBfKl8/Y3kZLsLHnZygb8d13EWxx1vvvG6J8c0oy5mTk6Lp6t+etWvWYtbwdPdoLQ4ZkneyDmmyplfGYMRHsMJOPP/ZiPSR4PjCVGVWuaaw0ZklJ5t69ZKYLCQmp7JALyt7acticgJWbpybdlJamLTIDBngib15DlGMs1897nCLgCsGamwKNiEjB/PnR2L07lqUV3n3Xdt6NLQVnybXJGSISDg9Pw4ABBdCkiaFZhJrBFx0iNfxFT1P82VgKdN++eCxYEMVqK6NHF2Cpwewy6PxaOsDhzTc9MHCgJ/LnNyxKUfTB2KsxjBSDwzufyr/53ynve/w4FQsWUM39MTtYYcCArFN+MTWXaJ//5MlRoNR0//4F0Lp1PlU9MNWXwNyAgO5LdEipycnChVEoVCgHI19bG31T2Njz78uWxTBeaNcuP+OFwoUNW6wU+2NqW6Qa/qIdMlWiJHlQdoR4gbZ6ES/Y69AduxEwgXLnTjKoHkbNCnr29ET37u5sRZwegyN6OvwkMebpKBOeFpaQh7lqVTSr837ySQGzD0+258S05XetWxfL5ODtnQs9eng+I2JbyYE3OAcOxIP295KH+cknnnj99ayX6tQjO/L8Z8yIwpo1sXjnHU+2V1VpYmOKiM2NgPmaL107PDyVpdhIF7p3z890wVmOFdSDnTXf8++/cZgxI5pl6Hr08ECrVob2jqJjqnwnX4NX3sc7PqLDYywCpoWSa9ZEswPdhw3zRLdu+a35aJnmWtR3gXSBHFPiBZIDzUdjgQEvD0tKAQovxMWlYvXqGKYL7dvnY7pAZTp7DbsSsPJQFIktWEANFmLQsaM72rfPj7p1XdIBrjXhReI1FgGTYA4fjsd//8Vi//549O3rjv79PVgaXA5g5coYLFwYw5q9v/ZafiYHIgGRANQyEVoOkCgP+iwZmO3bY7FtWyxzuPr3d8+2xkacd3TO9IIFj7F0aQyTQYcO+dlCLWOLf7TmrilH9MSJBKYLW7fGok8fgy5QhyI5AHJKSRdozQTJgP4vUsRAAmoOkRpmamtUREKmBiGKDKgtKelCz57ZJwtnbK5R/Zt0YcmSGOYIkT1q1ix9v2utzJy5vHD2bCKzR1u2xOCtt9wxYIC7QzIPDiFgBayHD1PYxN+wIY5N/KZN8zHjU6+eCzvqzFQKWrkOb3jCw1Nw+nQiyNjQMYKU4uza1Q1vvZX/WbQtDU56BPbtS2By2LIljh2n16hRPrz0kgtbpKLH41eTw+XLT5gMjh9PAP27Uyc3vPmmG+uRLMeLCFBU+vffpAuxIL0gw2PQBVfWBUyUgx4CIGN/+rRBBuSI0nqHrl3zM10oVCjrLe6xxrw6fDgB69fHgU70qVIlLxo1cmVyqFrVUAvUow+8PaL3X736BCdPJuLYsXj4+yfijTfcmAPaqpXUBTWZUWnEoAtxuHUrmekCyYGCNEpRqy2G09IHxQGi7UQKL5AueHrmwJtv5mdyIL1w1HAoAfMPTVExEcHBgwlssvr65mZ1QTpsmv5dqFAudtIP1Y5JAE+epIEERYaLDqe+dy8JdD4jAd2ggQvr39y6tWuWX1BizYlDXcB2747H/v0JoFNlqAcwGaEyZfKgePHcLGXt5ZWLdbOh2gw1a0hISENkZAooxU/vv3MnCbSqmdI4VGNu2dIV7doZjkmUQx8CtCiKjpw7cCCR6ULBgjlRsWJepgtFixp0wcPDoAs0DLqQhrCwFAQHky4k48aNJ4iISGWOVIsWLqzGWbmyjHb1ScBQp921y6ALVKOl8hnpQtmyeViPb9rTregCRbL0/ri4NERHv6gL9H5q7kO6QEeGUntSOfQhQAsX9+5NAPWVPnEikQVmdP58qVJ5GC8UKZKT/U7BlHQhJiYNFIg9fJgMOiCF6v2kF6QLzZu7MsfHWersTkPAojguXnwCMkQ08QMDU/DoUQozMgQweZUEOKUzabk+GaayZXMzAyNTavomtp53EeaXLyexCUzpIapbklGPj09j5EvdndzccqBgwVzMi6TUPp3UQvsWiTTksA4CdOIY6cLt20m4f/+5LpDDRMOgCzlYyrRkyVyMJEgXMnpSi3XuPmtcheqUZJNu3EhmukBZClrQSaRLukAkbNCFnKx+adCFPKhaNQ+TixzWQYBKNqQLFBkTuVJ5Kzo6DYoukFOq6EKJErlYIEC6UL26bVczW/p0TkvAlj6Q/JxEQCIgEZAISAQyAwKSgDODlOQ9SgQkAhIBiUCWQ0AScJYTqXwgiYBEQCIgEcgMCEgCzgxSkvcoEZAISAQkAlkOAUnAWU6k8oEkAhIBiYBEIDMgIAk4M0hJ3qNEQCIgEZAIZDkEJAFnOZHKB5IISAQkAhKBzICAJODMICV5jxIBiYBEQCKQ5RCQBJzlRCofSCIgEZAISAQyAwKSgDODlOQ9SgQkAhIBiUCWQ0AScJYTqXwgiYBEQCIgEcgMCEgCzgxSkvcoEZAISAQkAlkOAUnAWU6k8oEkAhIBiYBEIDMgIAk4M0hJ3qNEQCIgEZAIZDkEJAFnOZHKB5IISAQkAhKBzICAJODMICV5jxIBiYBEQCKQ5RCQBJzlRCofSCIgEZAISAQyAwKSgDODlOQ9SgQkAhIBiUCWQ0AScJYTqXwgiYBEQCIgEcgMCEgCzgxSkvcoEZAISAQkAlkOAUnAWU6k8oEkAhIBiYBEIDMgIAk4M0hJ3qNEQCIgEZAIZDkEJAFnOZHKB5IISAQkAhKBzICAJODMICV5jxIBiYBEQCKQ5RCQBJzlRCofSCIgEZAISAQyAwKSgDODlOQ9SgQkAhIBiUCWQ0AScJYTqXwgiYBEQCIgEcgMCEgCzgxSkvcoEZAISAQkAlkOAUnAWU6k8oEkAhIBiYBEIDMgIAk4M0hJ3qNEQCIgEZAIZDkEJAFnOZHKB5IISAQkAhKBzICAJODMICV5jxIBiYBEQCKQ5RBwagKOvX8fj+/cQVxQEBLDwpAUE4PUxEQgRw7kcnFBHk9PuBYuDLfixeFRtizy+fpmOQE5+oFS4uMRffMmSBbxISFIjIxESlwcUpOTkTN3buTOnx95vbyQz8cH7qVKwbNCBeTMm9fRt53lvp904PHt20wXEh49eq4LAHKSLnh4GHShWDGmC/Qqh3URSH3yBNE3biDm3j2mC08iI5EcG/tMF3K5ucHFywuupAslS8KzfHnkypfPujchr4b44GCDLjx4gATihehopCQmIi0tzcAL7u5wUXShTBnkL1nSaVFzKgIOOXYMwUeO4NGxYwg7dw65cuWCR8mScPPxgaunJ/Lmz28w7mlpSHnyBE9iYpAQFYXYkBA8vneP/a1Q7drwbtQIvk2bonDt2k4LvLPeGBmWhwcPIuTIEYSdPo3Ia9dQoEwZuBcrhnyFCsHFwwO5XV2RI1cupKWkIDk+HomPHyMuLAwxQUGIvnMHBatXR5H69eHTuDGKtmgBl0KFnPVxnfa+Hp06xXQh9OhRhAcEsDnvUaoU8j/VBTIyuThdSIqNfa4L9+8zJ7WQnx+8GzeGb5MmTB5ymIdAYng4gg4cYDIgeURcvAjPp7rgVqQIXNzdkTtfPoMupKY+04X48HCmC1G3b8OrcmUUrlfPoAvNm8sgwTwRsHeH+fsj+PBhhB47hnB/f5Aj9EwXChRAXkUXAOYMKbwQFxqKx/fvIyUlBYVr1UIR4oUmTeDTqJEFd2GbjzicgMnI3N20Cfe2bmUGvljduvD280ORatXgUrAgMySaIy3N8KfUVPYSFxKCsIsXEXLuHILOnEFqaipKvfEGSnfujMJ+frZBMAtc9Ul0NO5s3MjkEHb2LIo1aABfcmRq1kTBypUNT6gmB8Kffk+v3P9hly/j0fnzeBgQgKATJ9ikJxmU6dKFGSw51BEIPXnymS7kdXND0bp14ePnh8LVqyNf4cLG5UB/VfQhLQ3xYWHPdOHhmTN4EheHUq+/zuTg/dJLUgQaCJBDqegC2aZiDRuiaO3aKFKzJgpXqQLkzKlfDqmpiLh+HaHnziGYbNKJEyhcp84zXcjr6SnloIEAOZ13iBe2bEHOnDlRjJwY0oUaNeDm7f3c7mjZJY4XKGv36OJFJoegs2dBDlKp115jciDb5MjhMAK+vnw5ri9ejNT4eJRt0wal27SBe4kSBmCV/3nDrxh65VUwOCIJ0M+RN27g7p49uLVnD9zLlkXFfv1QpnNnR+LtVN8defkyri1ahBsrVqBUy5Yo06YNSrZoYbhHxdAor8qdG5PDU0dIcYjYa2oq7u7bhzv79iHo1ClU6N0blfr1Y+k5OQwI3Fy7lulC4qNHKNe2LdMFirTS6YJiaET8RX0QnCGmF6mpiL5716ALe/fCxdub6UL5t9+WIniKAJVZri1ejBvLl6PYSy8xXSjdqhWQK1d6fdCSg2KP6O9qevBULvcPHcKdvXtx78ABVOjVC5Xeew9eVatKOTxFgEiXdCHmzh2DLrRtC68KFSznBYWIOb2ICQzE3b17cXvvXuR0c2O6ULF3b4fIwO4EfG3pUlyaPRsFSpZE5S5dUIzSATRpydArryLxKj/zEZcxAiYFeGp4lFcC/Oo//yApJQXVP/44WxMx1bEuzpyJ+//9hypdu6JS166sfpgOf5GAecOvTFUu4mK/4g2Pgr/y+9RUxAUH4+rGjbiyaRPKd+/O5ODM9Rlba+TNNWtwadYs5CtYEJU7dzY4P4oe8I6o6JDyesATsIK/SMKCPtw/eBBXN29GfGQkqg0dmq2JmNY2XJw1CyQL0oXKb74JN1pLItojMfI1FRBo6cNTvUgID8e1p7pQskMHVB86lK2fyK6DiJfkkCdPHqYLRLzpeMFYYKZlj9T0gLNHZK8oK3F10yZEBQai2scfo1KfPnYVgd0I+OGBA/D/6SfkzZsXNd59Fz516hgAJg+TJ17eAIlErEXAaoZfIGBGxCkpCDx8GOdXrkReHx/U/uorVifLTiNg2jRc+P131OzTBzX69jXU1EUHSI8jpObxGzP8T6NhkkPS48e4sGIFLq1dC78RI1Bj6NDsJAKEnjjBdAEJCUwXKM2ZzuDz8lAiLq1MhOiImjD8ih7Qa9Dx47iwahXg6orao0bBu0GDbCWHCzNnImDqVFTr0YPpQp78+dPbI1EPeEdIQUpPRk4lIFDkkJqUhAvLluH8ihWoMWwY/L78MlvJgFLNpAtPQkNRs3dvlCAnVMGd5rwYCGg5QjxqQmmSBQa8bVJskfL7lBSEBAQwm/QkKYnpAq1dscewCwGf/v57VlepO2gQyrZvbwBVIVqegEWvXw8Ba6Tc0kXAKSkGAXCvV9etw5n581Hj009R85NP7IG1Q7/j4aFDOP3dd/AqVQp1Bg2CW9GiLzpAWpkIvs7CGxzlibRSbqLhUfB/qgCP797F2QULEBcdjfrjxmWLhUL+U6bg2sKFTBcqdOr03OCLeqAWCevJBCkEbMzgKAboqTxubN7MdKFS//6oPXKkQ+epPb6cFlSd+u47uHl6os7gwWxBz7NAQE0OdFPmRsBiBkgMCHgSoOxQSAjOzpuHyPv3UW/cOBRt1sweUDj0O87//jsu/PYb04XK3bu/aI9EAjanNKnMf14f1BwhXg4pKbi9cyfOLFiA0l26oP7339scH5sScPi5czg+ciS8SpbES8OHI7ebm2GiK8DyRGwq5aPm4Wh5OlqGnwwOB3hsUBBOzp6N1Lx50XDKFOSnGnQWHOTpU9q/wbBhKEMOkJJ5MCYHrZSPlhxEg6+RgXjmCHFyuLFlC07MmoU6336LqgMHZkEJANHXrzNdcHV3R4NPPmHbJF6QA58RUvBXM/wiQhZ4/KIcEiMicGLmTCTExzNd8KxYMUvK4fK8eTg7cSKTwTMHyJQ94g2/mIngUdJZAuADgXRySEnBnd27mS5QOjSrZoZiAwOZLuRMSmK8kJ+2zCmOD88PagGBmYvgmHiMZCDEwIzeS1vLTs6ahcgHD9Bw6lQUqlXLZrpgMwK+888/ODJ8OOpTXr1r1+fEaysCNpFiUAOaKUJqKs4vXozrO3agye+/s+1LWWXQvrgjn3yChHv30HwaAZsAACAASURBVHjkSEPUq+BvasJbk4BVMhC8I0RyoO1LR3/5BV5166IhpWez0AjcuZPpQs1evVC1Vy+DA8rLQSsjpBV5qRGwHo9fyEAo8/+ZLFJScHnNGpxftQpNZsxAiZdfzkJSAI5/9RUi/f3ReMQIeJYr96IcxJKYWApQS0EbI2A+M8SVYHi8RQKmn+MePmS64FqmDJpMn44cxkg/k0mIthORTarYoQNqvv8+kDt3+oCMt0u2JGAhA8FkogRoT1+vb9qEk3PmMBnYavGuTQj4yvz5uDB9Opp/+y18aMuDlsFRfm8s9cmnP8UasOhx8p4OP+F5AlABmoCnRVoHJ09Gs1mzbAa2PXWF9jAeHDIEHkWKoCHVlUSDLxIxXxLgDT/vcaot/rGwBKA24UkOh6dMQVJaGpr/+SdyubraEzKbfNeNlStxauxYNB8zBsUpraglBz4K09IHukNRH+h3/GI4tcwDV+tSy0CIhufBkSNMF+qPH48KPXvaBBd7XjQlIYHpQp6cOdH022/T2yORALTkoOAuvor48xGXohsqNUdjAYEij+O//YbH4eFMF7LCXnpaaHXo44+ZLpQm546wVvDXCgiU34vlSaUUpqUPxjJyWgGBCk+EnD3LdIFKlVUGDLD6tLU6AV/84w/cXLoUrSZMgAdtpeABJjDVImAxFa3m+aulPk0tvjIGtAoRh5w5g/3jxqHehAmZemUoNdPY//77KFqrFmoPHmzAXMGdl4da6o3fdqFWcxHlYIyA1SIupRav4QiR8Tk1ezYig4PRctEiw8KYTDquLlqEi9Ono+X48ShUvfqLBod3TK1BwMb0Qah1iRmIdA5RcjLCr1xhulD9009R+b33MqkEwDqGkS54lSiB+sOGGewRrw9qmQi10hi/GE5xRBVUeAfIWMpTjLqMBQb0t5QU+M+fj6CLF9Fq0SLWbS6zDtpqd3rMGKYLPvXqPZeBMYdUT0lGjRd4x4eXh2iP+LUQij1S7NNT/EkvqBvjvnHjUL5vX1T/8EOrisCqBHx57lxcX7gQbadMMbTCI3BFg6+VchBrwOY8pp4cv5bB53+fnIywS5ew59tv0eCnnzJlJEwrjPf06oVifn6oRfVUBW/xVS0VLabczJGB3hKAKTk8nfhn5sxBRHAw2qxYkSlTcNdXrMD5adPQZsoUFKA9z4rR51/VCFjcFcB7+HrkYar2bsoBIvkkJ7PSTNStW0wXao4YgYqUOs9kgzq17endGwVLlEDdjz9Ob49Eu6SVEVLskjnPzhMALw+RcNUIQNEPjgDOLVyIBxcuoO2KFaz9bmYbFPme+OorpguFa9Z8UReMZUgzygvGCFhYE5QuE8ThT7+nssDub79Fxf79UfWDD6wmAqsR8K116+A/YQJe/vVXuJcu/RxkY4afT0Gba2jUIFAmvpmRr2JwmABoSbq/P3aNHIk2K1dmutWIe/v0QQEfn/QGRzT+xia8NaaWWsrTlOHnJ/xTAjgxfToSc+RA8zlzrHFXdrsG7a+mmi/pQkFqssDjb8ohtcTgaz2ZORkIweAouhBx7Rp2jhzJasIlaQFfJhqUdnbJlQsNvvgivT3SmxGyxrMqBGwqAyHizzlCJAtySKPCwtB62TJr3JXdrkG7L3b36sV0wadu3fQZCGN2ic9CZPRu1UoBfCDAOz1igMDJJebuXewcNQq1x4xBuW7dMnpX7PNWIeDQU6ewo0sXvDpzJopQ/2Ul8lXz+sWUgzWIV4SCJ2JTERc/0Z8afqUmfGruXLy6aVOmaRZx4uuvkRQUZKhzKak2UxEw/d0WMhA9T1NyUCFgcoz2//ADPOvWRZ2vv7bKhLf1Rai72PYuXdDiu+9QrHHj9HJQMzg8Idvq5nSsgVAI91kqWpFHSgrbL3xg0iSmC5mla9PZSZMQ7e+PlpMmpbdHpvTBVgueFAfUmCPK2R8mB+Xnp6+Hf/oJeUqUQIPJk201U6x6XWpysr1zZ9T/8ENDzZfPiPKlALWSgC1sklqApmaXeDlwekA6Qi12t3/+OV7ZuBHeVuivnmECpgUO2157DdW6dUP5N9540eBoTXhbTXR+ChlL8Qge5jMDxAF+YelShNy+zdKgzj6ow9iNBQvQ4c8/00/0PHme1x7VCMAWE10ES1hdqJnqEQwOGSDaErB12DDUGjUKZWk1vZOP7Z06oWyzZqjco8eLhl8syfCGx9bPpdfwCwZH0QvaN3/72DG8unmzre80w9e/vWEDzv30E16bMwe5KWXLBwTGCNjWumAsMNBwQNM5RMnJ2DZ8OCoMGGD3jk2WCIXS/z4VK6IGrSHgAwKtAE3JzFnyZeZ8Rq0Wr5EBUnOEbm7dikubN6PD1q0ZXiiaYQI+NnIkcsXF4aXPP9c2OKLht/VEVyMAMwBmnufT91MEVrBZM9T69FNzRGzX90ZduYJ/X30VHf74AwWrVTNMdnHCKzKwR8Sl9vRmepq8QxRy+jT2T5qE13buRP7ixe2KrTlfdnr8eCTeuoUm33yjbXBEz9+euqCkQ3mHyJjh5x2ilBQcmToVLhUqoN7YsebAYtf3xj54gK2vvIKW339v2IFhyvAr+mDPuxQDAyMR1zMCeCqniCtXGAm/vmMHCtDhEE46zv32GyKOHkXLiROf8wJvl3h7pPzbnrpAuOnVA0VHOH04OXMmUj092Z75jIwMETCdYER1346LFj2f6BRxiR4nT8D2BpnQ4Q2PGQaHFd+Dg7F50CC0W7uWnWTijIPqvkWrVkVVaiguGhxFHiIBO+JBFMNjzODwERg34QMWLsTjmBg0+9//HHHnJr+TWq0eGTYMHRcvZmfzQksPeAJ2hC4ohkevHiiZopQUtqKYdKHJzJl2a9VnEnjhDYc+/BAeXl7wGzRI3fCrpT7N/RJrvJ9skpoecHi/kJV7+v7Lq1fj4fXrTlsPphPVdnXvzniBzmpX5QPRTjlCF0SH1JRdEhzSzUOGsHownaxk6cgQAW9u2RJ1P/jA0L9TAdSY4bH0Lq31OY30mtZEVyLhaxs24N65c2i7cqW17sRq16F9pjeXLMErM2YYJrqIv/izPVL/xp6ONzzihBcm+DO5PP39vx9/jJojR6I0lTqcbPz3xhuo8sYbKEvKqDigapkIRU8cYXB4zEwRsIYjdHvHDlzZvh3t//3XySQA3N2yBeenTsXrc+em1wMtOThaF/hIWM02GdGHHSNHovx77znlPu3dPXuiVP36qPTWW8+zccb4wdEzSYmEVUpgYgaC2aSn7ws8dAhnlixBx/37LX4Ciwn4ArXqOnYMzb77Ln3Kkzf4/MR3tMHhI2EuxZyOfMUJz/28/YsvUPnDD1H2zTctBtvaH6RtFpuaNEGTkSPhQwsCeALWcoSsfROWXE/caqGS4uEnuuIIBR48CP9Vq/D67t2WfKvNPnN18WI82LgRramDl4K7lh7YctGbuU+oZnA0iJeXx15qKvLmm6jcr5+532jT9//brh1q9+tnCAjU5MDrB/3bGYaWLnCG/llJjJMXNYg48ttv6Hz0KHI4y7MAuL1+Pa7++SdbkPtCQKDmCDnaCRJ5QVz8ZkIfDv34I7yaNkUN2uZmwbCIgGmv6YaGDfHqjBkoUKmSccNPiuAM5KuAoxaBKYRshIAfHD2Ks8uX4/VduyyA2TYfoaYn5AQ1HTPmuRNkzPDb5jYsu6oej19FHnu/+w4lunVzqkUoGxs2RLPRo1GEShSKkVF7VXYAWIaY9T8lNh0wMv95An4UEIBDP/+MLidOWP+eLLwiLUIMJCfoxx+1ZcATsIXfY5OP8RGYDgdIIeTDZPybNbN6c4iMPCM5QXX693/e9Y3sEU+8vH1yBvLleUG0STr0IermTWwfORJdjx83lJ7MHBYRMB1n95h6qo4e/eJkFwnAibyzZ9gYm/CK5ykqQkoKdo0ejfIDBlhtD5iZskr39rTUVGyoXx+tJ00y7DU1ZvidKepSm/A6JrpCAMFnz+LEn39mKO2TEdzFz1K3q+Bt29BiwgTTMnBGXVDz+NXkIejDgfHj4fvGG07TJYvKYQ2GDoUvHamopQsKATtTQKBEYKaIV8Ue0YKsvePHo+upU07RrIZ6QdxctAjtfv45fQZCi4CtqYjWuJaSjTDDHlGK+ui0afCoX58dJ2nusIiAN7z0ElqNG2dYcSumekSPx9kmu4KQEaJVS/kQAdzfvx+Xtm1je8AcPa4vW4YHmzejpWj41eThTJ4mD5yYfuMzESoGR5HLrlGjUPH//g9l6Dg/B48tbdvipQ8/hK+y4lYNf8XwO/heNb+eLwEYwZ3flxp85gxOzpuHN/bscfhT0cEv1//8E+1+/dVgj3gCFuXhjE6QQsJiaUyHPuwfPx7Fu3RBxXffdbgcdnTtimpduqBkq1YvykGRiSIPZ+YFUR9MyCXi6lXsmzgRXU+eNFsGZhMwtRW7MX8+2pKXoxgWrQnvrIafYNLy/E0YoH9oFejs2Q4/u5b2m9bs0QPFmzc3LQezp4UdP8A7QlqRl2CI6MzOW8ePo83y5Xa80Re/6sGePTg3aRLa//GHusdPesGvQnfo3Rr5cmOevxH5bPv0U/hRPbh1a4c+2Z5330W5Zs1QtkMHbTkoNspZDT8hqCPz8KwU8FQuVBo7v2GDw/dn0xnLR4YORaclSwwOEO/4iBkJZ3WCREdIjz16yiO7v/kGFT74wOz2xWYT8P7+/dkKt3Kvv/4caJGAlZ8dqpY6vtyUxyl6oMnJOL9kCRJdXdkB8o4adM7ygYED0YUISGuiZwbDrzbhdRLy2h490OG//+BOB344aFC7yULFiqEKNd3gPXw1h9SZDT/hJ+JuKhJOScGVv/9GeHg4O67NUSPmzh1s69ABb//zz4uRrygHZw4IlKCA34akYn9ekFNqKjb2748WCxbY9NxaU/KlE79cUlJQU+k/b0wfTF3M0X/XioCNEPKt7dtxLyAALRcuNOvuzSJgOrR7Xe3aeGfbNuR0c0sfeYlE4MxejgKRWAvWMeHp3NrdY8eyuoujRsC0aUh58MDQ71nEXUzBObvhVzx/NQLgHSTh38emT4dno0aoRvs9HTBoBfqaatXQeelSuHp7q8vBWRf9qOEl7j9Vw17Qj4RHj7Bp0CB0v3TJYStxL//1F6JOnkSjkSPVIy9eP5xdF5R9qTrsEE/EZ+jozjJl4EfHjjpoUFmy7U8/wZMOHlGLgPm1QQ66R91fy2eEdAYEqYmJWNW1K7r5+8OlYEHdX2UWAdMS87urVhnqjoqhV6u5OOOiHzVIlFWgxia8Ypg4g0T7URv88gu8qe7ngLGtfXvUHzIE3rTqVpSDWPNywP2Z/ZXGtiFpEHPg4cO4vGMH2q1ZY/bXWeMDgbt24dKvv+Jliv60MkCKIXJ2w68AYqbhp5QpNaev9sUXKNGunTVgNfsau3r0QNU33kCJli1fDAh4IqB/Z4ZhKgJW+Xuovz9OLVyIDtu3O+QJQ0+exIkvv3y+/9qYPjh7FkLUBWOBgaAvdHxn6d69zdqqahYBH/3iCxT29TVssDZFwA6ZChZ8qRkAK4uAyOPMU6kSan7yiQVfmLGPxAUF4d+2bfH2pk3pSwC8PJTIK7NMdj0eJ012LgVEHufKTp3Q49o15KZsjJ3H6XHj4JKUhBr9+6sbfj4FZ+d7s/jrjKXeNPTkwrJlSHRzc0h7yuS4OKyuXBk9d+xATldX4/qQGTJyJDhlm6SZdmntO+/g9T17DMfA2nmcnzEDSbduoe7QoVkjI0f4iYt0BfujVrKhhk1h4eFo/MsvuiVgFgH/07w5Wn73HQpUqKAeeSkep5UNP225oS43/lOnglr+kbddZ9QoFG/bNuPL7015nCqKQB1Qru7d65BDGu5s3ozbS5aglXLKi1oEnBkWnPBT1Fgmgs9A8DWY5GRQN6Ca33yDYtR4wc6DOl/VGzAA3nS4uJrHr8glg4Y/ITQUF+fMQYV33jHsuVcZpB8Pdu/GqXHjQG0Ay7/9NiNEj7JlzUPFmCOkQQihAQE4vXSpQzpjBR04gPOTJxu6wGmVYhQ5ZJYsBEnMgkwEHRhf9v33UaZjR/NkboV306ELldu3f94ARUsfMqgLdKuPb98GlR1qff45XAsXfvHu09IQcuwYTk+ciLubNzOuqPv11yjepo15/SjERboiAasQctSNG9g/ZQo6HTyoG1XdBEz1nn+aNUN3Og1FIVr+lff4rUnAaWm4MHs26NSlKgMGsPw61aKvzJ/P+oxW7NnTPGBFaBSP0xTA3N8Tw8Lwz4cf4u0LF3QDba03npk4EXkTElDj/fdflAO/Kp0MT2YaZnr85IGenjMHLtWqWdyFxlJ4Up88wcoKFdBrxw7kcHExrg8ZMDpPoqJwc80aRrz5ihaFl1rz/bQ0XF+5ErQwr+awYcjn64tHp0+DmuHX++YbeNFWQb3DAgJOS0rCis6d0fPGDeTMm1fvN1nlfdSNL/H6ddRT1kKo2SVn3/aihoSFmYgnHh6oSweB2HmsrVEDnRYuhAsRorGAIAO6QI9E5/E+PHgQeT094dOkiSoBB+3bh/vbt6PG0KEsG0AZwwszZ6Lkq6+iGG2P0jsszESs6d4dnQ4fhmuRIrq+STcBBx8+jIAJEwzepikCtqK3Sasc7+/ciaoDBqQj2tTkZFycPRvlu3fPWNrFUqB794bvxInI4+urC2hrvenhhAlo2KPH8/7bWjXgzFLzUoCxIBNx67//EHDsGHw++8xa8Oq6TsLNm4iaORNdFy82bnBIBlZwRimqzZUvnyoBR165AjoUhQxOTk7msYGBLFKo/dVXyJ0vn67nYulPCxyhDYMGocAnn8CVFuDYcYT8+iv8WrZEOeq/rWX4FQK2431l+Kv4rI+RDBBfkqE1Ecc3bEBR6opnx5EUHIzgb79F9/XrtUsAVl4LcX/HDhSpV+8FAiaH9dKcOcwhz50//zMU6EhTctaqDhpk1gIpSzIRlJXzGzsWvk2b6pKCbgKmxg9h+/alX22o5XHq+mp9bwo/fx5U7yuicvjx7Y0b2QHhqpGBvssb3qVEt0KKM92+PCFCXv/xx9iaOzcidHo65tyOsfe+fOIE3l24EO6lSxuf8Bn0Nq11v7qvYwEBh128iJXffIO9dj6lyjsoCJ0KFcJrVOuxQ+pTk4DT0nB53jyWZvMoV+4FqGnPfv4SJfTvWbeQgLeOHo1/oqIQauf6Y+uzZ9Hz559RuGbNF7eBiWsidE9EJ3ijBZmImPv3sXTIEOxq2NCuD1Dw0SO8lpqKN+fNM74tleRhpcBMi4DJGY29dw8lXn75BQzubdvGjjIt5OenHx8LSgHHfvsNhdu1090YRTcB+0+ZglxRUahJkahIvDZMfVIKIXDnTkPvX06AFAFfXbAA5d5+2zyvRg1+C4A+OHUqwsqUgTvVFuw4HvTrhz67dr2Y+hT33WUDAqZSwN+DBsGXGmHYcURv3oxSKSl4iRbhGVuFbqXdAFoEzFLUq1ez0oxaQ37KHgUfPcrqx7qHBRHwydmzcc/VFZ52rj8Gf/QR3lqyBC7kBGeF3QCKkCwgYCoFLO3YEcUpK2PHEbNnDwrfv4/m335rPCCwki7Qo2kRMJ1RQLygtg2IMri5XFz0O6NKYKYzA6EEceeXLUNK4cKoTdvidAzdBHzsyy9RpFgxVOjaVXufl0LMOr5Y91vS0nBz7VrEPXiASv36PasBX1u8GIXr1kUx2n6Q0WEBAZ+dNw8P8uaFd48eSEtLQ44cOWz+mhQRgbtDh6In1eFNrULPBgRMk35Jhw6ovH49S7/aSw7B8+ejvK8vqpNT6EACjr5+ndV+tU7oolXCVEOu2KuX/vqsBQR8kY7EjIiAz/vv20UPSM6UKr/SrRv67ttnuiSWGXXBAjmsfPttlJk9G7kKFLCbHB6tXYviqamo83//Z3pXho0jYE0aSEsDnVhW8pVXDOcT6x0W8ML1LVsQFhaGRtOm6foW3QR8cPBglK5fH6UpvDdVA9b11frfRKs8ry1ZgmMjRyI+JAT5fHzQat48w7mw1hCqBUCT0QlMSEDpIUOePYhCAMovrP1z/L17uPXVV3iTziUWI14x5ZYZjY6e1m+CYSKjU2vZMuQuUOAZAdsKf0Wet6dNQ4WqVVGxSxfTNWArzE+tCJhSbskxMZpePTULIee1TOfO+uvAFhj+65s348bNmyjzxRfM8NsafxacREXhfJ8+eGfLFuOr0EkvrFCH12+trPBOcyJgLkJb9/77qDBtGlxLlmQ3YW37o3a9+3/+ieKenqjet6/xwMwOEbAW8pGXLrFMUBVauGqOPlqwGO7uvn24GxCA5n/+qWsi6Cbgfe+9h4pt2qRf/COmnm0QAZMRuUwHbAOo0KsXWwFn1VXQSqrBTMNzZd06PIyORuURI+wWeT2+dg1XRo1iKw6zdQSsyCo5GWv79EF96kbl62s3OVwcOxbl/fzUF/+IjpE5Cq+hsnYjYL4Tk45OWMoiFWrDd/PSJVQbN85ukdeT0FCc7NMHb//9t+mAIDM6o2baI8oIbBoyBNWmTkX+ChXsJodrP/+MooULP2/HaiwzZwVdIBXRSkGrqQ/pTtD+/ag6cGC6hVm62FFPYCY0ago8cgTXDx5EK52lAP0E3K8fKrVti+K055LvMKMGuJWAJpAiLlxAxMWLbG9jOu+Ftl+sWMG8f6sswjJzwl9Zvx7h8fGsGb29Up9Rly/j9PDh6Dh/fvYlYGHCr+vTBy3Wr2cr4e0lh1NffolS1au/SMCiQ2ql83+1CNjqKWi1RVg6FsexPri0HWjqVLsZ/oTgYOx/8010W7tWEvBTotj80Ueo9/vv8Kxc2W5yOD9xIgp6eKgTsKgPVuIFPQSckpgIOiOaFiHSFqQclmRBzCFg7nCMq/v3ozUdSqFj6CbgAx98gLKNGqFU27bGe0BbcbUb3T814ChUs6Zq0/3Iy5cRde1axo6lM7UNScMAXVq9GnF586Lut9/azfDTRu8DffuiM3lXYqSl9rOOCeA0b1HrPKMjBbS2Vy+8vm8f23dnLwKm9RA+JUuiQufOxntA23gbktUXYdFc10G44nGdN7ZsQWhICBrYkYATw8Pxb6tWeHvDBtOtQDPbljwLDgNgEfCgQWi5bBk8ype3GwH7T5qEfKmpqEbHIWoFZlbuzGeKgIkXaHFi1cGD4Va0qGUmjucFHXZI2b5378AB3D59Gi1oVbiOoZuAj372GXxKl0Z5OoPVTkDbhYD5M2m1PB4VcghYuBAJ3t6o/OGHdql50ZdQ/ftQt254e90606fvZJVGHCYIYXmnTuhw8iRyurjYpeZFNc6LP/2EQm5uqEpNYNRagPKdgKyQ/rTbNiSx9qjH8KSm4vKaNQhPSkK1kSPtVgOmCOe/Bg3Qe+fOFwlYLRNhpehLh03N+FtM4a7x97W9e6P5+vVw9fGxWw34OjXDCQ+H3+DBxgMz0gkr6IKpFDTVe+mY0CoDB7JVzxYPrcDMhD26uW0bQoKC0JjOptYxdBMwdWByefLEUGxXOweYj8CsBDTdf8jx43h886ZhKwWvRGlpuLZsGYrUrYuCNWroeFSNtyiTWSsFrQH40enTkebnhxLdutkt8kpNSsLBFi3Qhw5BNxYBK/LJLEZHa/+pCUOUFBWFdQMHovH27Xbz+ImA7yxaBPeICNQl50uc9+LhJFaIvuzWiIPXBWMlGUEuZ+bORayPD0r17WtXORx55RV0W7ECeQoUMC0HS1KQllsVyz+p6IKZ9ogisKWvv44W1AYxVy67ySGIMhDnz6OxchqVKX2wHJlnn9SKgJW0MzVnorVCGRpqdt+UY0TNoVatQmL+/Lo7kukm4CsLFiD6xAk0oK5DvIcvnr5j5dZvtK/r3K+/Io+HByr27p1uERbl9elABLU9kLrAVzv+y1QK7unfd37zDVy7dIFXkyZ2i4ApxXrp3XfRcdYsw3J6Xg5qEz+zGB0+8jKGv6AAkdeuYfe0aaj8dMWhPVZ9EgGH7dyJnCdOoMV33z2PgNVkYaVFicYImLpX0VqIMH9/1Pr004y1otRahW4iJXpg0iSkNm6MQu3a2S0CJqW7OmQI2lK7zcqVjR8Ab8XoS5ddycibxMhLpz7EBQdj82efofqKFXa1R9HHjiF+0ya8TNtu1DKjol5YISjQImDaqkptWEtbYz+64gBp4a/x+xOzZsGzSRNUoUNadAzdBEzN3i/PmIG2U6aoG34RaCsafyLhW2vXsv621GibOv/UHD6cbUOyqLiuAMOnn8U0s5oHyhmiv/v3R6FRo+BSqpTdImAimODvv0ez/v3hSx1vjGUiFKNjhQmvYx5l7C2igVcz+CoT/u7evTi9eze8R4ywm8dPBBx3+TLiFy5Ep7/+Sm/4RXlYofZFHeh2035jAK+sXYtydBKZMPjDGGjRIr2n3pgxcC9VSr9cjNW8TBDwP9R3d8AAuNpx8Q/JIWTKFNR77TWUpnUpWoEA/3v9aDjunWoZOS38ud8Hnz6NQ0uXoui4cXa1R0mBgQj78Ue8RcQvEjB/HrYihwxmR0+PH4+TY8fChTrRbd0KH67zFy1K3NmzJx6pnNXu06gR2i5fbjiv2NQQ10LotEe0NoLOiq/66afsoCA9QzcBx96/DzoBptvq1foIOINA67n5DL9HLeUmGnoVw08NDpa/9Rbcfvstw7dg7gWerF6Nen5+qEopea2oS/m9lVbhmnuPZr1fTLmZwp/7O9XhA8LC4ErrEuw40uLjkTB6NPpS/VEt5czjn1l6ESu4moG/shhrSceOcJ08GTn09py2kqwS/vkHfkWLwm/gQPUImCcAKy2Is9Ktq1+G1wWtCEwjNXr5779x+tIl5O3Rw6a3qHbxuE8/Re8tWwzbfEw5QlYoydj8AY1l5Ezox7p+/djJYPmf7sU2da+6CZgutL5ePbz666+sp6Ym0DwpOHP0pXj8aobHREQWfOYMln7/PdaXKGEKX6v/veyjR+hXowZenTz5eQSsek0B6wAAIABJREFU5mkqEbCzT3h+QmvVIDXksWH4cCx/9AgPvLysjrOpC75z9y76zJ6NglWrqstBXIhlxYyQqXsz+++mDL8RfYi4dg1LP/0Uq8qUMftrM/qB4pGR6O3ri66zZ79YAxbxV37O6Jfa8vOEs4X6sP2777D48mXctnNveoLjzcBA9Jk0Cb4vvWQ8KCA75eyOkKgLao6Qhj7EPniA7aNG4c0zZ3TPErMImLphlahVC+Xat3+RgNUmvDNHwcaIlwdYxeM5v2QJkry8dBfadUtDxxspzbL7nXfQdfny9IZfy+DQ753VEVKb7GIKzojHubp7d3Smo7+8vXUgZ923HB85EgW8vFCle3eDHNSyEcrvlVfr3oL1rsYbflMOqSCPKxs2IComBg2nTrXe/ei8UnxoKDsitcemTdr4KxGZ4pA6qyOk6IIpAtbQhw0DBqDt6tXwrFhRJ3rWexst0M0TE4OaVPcU7ZCIv7NnhPiyJL8mQk0uwpqJWzt2IPDKFd1dsEgCZhEwtYN8tHs3mowaZQBaTPHwqTdnnvB8jl80OKYUICUFO0eNQvWvvjIc8uyAsalpU7QaMwYFSNnU5MAbfqUVnzOSsBjxav0sLg5KSUGIvz9OL1uGDtu2OUACAJ3EdWfZMrQaP16fHjir56+WCdJyQFUyFPsmTECZvn1RltpyOmBse+011OvfHz51674oB9E+ObMjpGCrxx4J+hB58yY7CJ6cUUcM2vZzYepUvMKfDqYVkCn2yhmDM4UX9NghFZ448vPPKPLKK6hEO4V0DrMImA5E/u+11/CW0v5Na4I7u+fPA6xnwnMGKSE8nG14737lSsYWgOkUkNrbTo4ZAzrhtYZyGIBIuCL+zlgLVjxNcSGc2uRX8UTP/PUXcpUrB78vvsgAkpZ/NDEyEuv8/PDOv/+yPcjPSjJ86p9fhOWMi+KUXQDGImAjEXFqQgJWvfUWugUEwMUBZQCSXsDPPyPl3j3U/eijFzMRanrgjI6QKcNvghAuLF+O+Dx58BI5gw4YtAhwTdWq6LxwoWEPsh57RO9xtqBASw/UHFIVAv67d2+037pVtWmUlljMImC6yI6uXVGjSxcUb9ZM3ePkDRCle5SfHTAxVL+SNygWGJ6rGzciLDQUTX7/3WFP9PDgQZwdOxYdlNqX2oSn34kGyFkmPJ961kPAKpHXpsGD0XzePPPO97SyxKg/epmXXkLZV1/VJmA1fbDyfVh8OWX+i3ogGhyNiPj2zp24ExCAVosWWXwLGf1geEAADn7wgaE7nFgKEOc/b4+cJRXNp57ViFZHgLDts89QZ/x4FG3ePKNwWvz5I598gsJFi6IytQwWceejXlEfnMUm8QGB4vCbytBxgcGDY8dw4d9/8QrtizZjmE3AVxctQujOnWhG5z9qeZh8sV3xOJ0h5aDmaYoEIHo2ws/bR4xAjVGj2FYoRw6qfTX98ksUpiYkaql/BXd+8juL1ylmILQIQG1RVmoqgo4fR8DffzNv05Hj9vr1uLVkCdpMmvTc0RQjYDUCdgbjL2YgtPTACAHs+f57lHvvPc3jEO0lm/9efx1+vXqhWKNGxuXAE7Az6IKYgdCrB5xehF26hMMzZqDToUP2glv1ewJ37cKFn37CqzNmqDtCYkCg/OxsvGCuHjzVj0NTp8L71VdR+b33zJKD2QRMhx6vq10bnRctYpv+n0W4WpEvD7QjDY+WwTED8NBz53Dsf/9DxwMHzALZFm8+//vviDt3Dg0//1yfI8TLwVFep5bBUSNkI97nwZ9+gg+dA2zmZLeFHNbVqYN2kyejQIUK2nJQDD//6kjDwzuiWp6/FvE+/X3U7dvYNXYsuvn72wJWs65JQUHI9u1oPmaM+fbIkTZJzEDo0QMhIDj+++/IX6cOagwbZhZmtnjz5hYt0OiTT+Dt56fPEeL1wRY3pOeaYgZCT4ZUsE3UInjj4MF4y9+fNYwyZ5hNwHTxU999h1yPH6MO9f9U8/i1DI6japFaBsdUCo73SFNScGjKFBRu0wZVBw0yB2ObvDfh0SO2LazrihXIR6uA9TpASmRsbxJWyNcSR4ib8NG3bz9b6p+hXq9WkkrAL78g8coVQ4c4YzVHPiNB+uEoXVAzOObowVMDdWLmTLhUq+awGjwvPmpByLZI/vyzodGCsdSzGBA4IhLmdcGcTIRo+ENDsaF/f7x5+jQ7jMTR4/JffyFs/340++YbbXvEZ0QVWSj6YO8HUHhBjR/4RXEm1gydnTcPKV5eqD9unNlPYBEBP751C1vatWN9WPMWLGiY8MZSDLzBUQyPPQiAJjpvcIwRsQnAI65fx54ffkCXEycy1uTbbBFpf+D0Dz8AYWGopyxA4Q0PLw8ef0UB6Hf28v4Jd1NyEPEXPdGnfz82fTrc/PxQiwjPCQY5QhsaNEDHefPgTvvCjTlCYgRsb8NDGIoELG4FEwmBl8vTmldsYCD++egjdD1xwikMP00Dalcbd+ECGn35pWl7JBp+e+qCgrceR8hESvr0nDlA0aKoRy1RnWCQI0S60HbCBBSsUkXbEdLSA/q9PXiBsFLmuV45qOgBNaJ5Eh0Nar7xxu7d8ChXzmwpWETA9C3UDixnZGR6469W++U9HsXgEMi29jxFL1MP4HzxXSCAAz/+iCJt2qDakCFmg2yrD8QFBWFTkyboOHeuoe2gGgGrefyiHGx1g4oDpOVpig6RiL/geYZfvow948ah89GjyOPubqu7Nvu6AdOmIf7yZTSiFdlizd2Yx8/LwZbOkJou8ETLl2HUIjJhUQo5QfmqV4ffiBFmY2WrDyTFxGBT48ZoM3EiCinNUUR9MGb4FXtkSwIQ9UBvZk4lAosJDASd/9v5yBF2FrazjEtz5iBs3z5DOcBce8Trg60eSEsXTGXmNAKC03/9hdRChSxegW4xAbNN8M2b45WpU1GQmqGrLfoRJ7xCvIrHqbxac9IrAGcEaMHzDDx8GGdXrsQb+/bZalpYfN3z06cj6uRJNPv66/SeP0+8Wh6/KAeL70Llg4pxyYgcBELe+8MPKNapE6oMGGDNO83wtVLi45ku0KK4Z/tR1VLOpuRAemBNItZygHjDrycC4ORA+68P/fYbW/ST286tJ00J6sr8+QjasgWtaTuO6AgpmTe1gEDNHlnTJikZIC0C1kPEQgRGi34KNGrEeuI729jSqhXq9O2LErQqW8zEaeGvyIeXhTVloMULWhkhY5mgp7KgLnA7vv4anQ4eRL6nR0CaKwuLCZi+iCZ84MaNaEttEfUaHMXTVF6VtENG0w8KwEp6gScAPvWmZnBMRACbP/wQtceORanXXjMXX7u8/9+2bVGze3eUpsYgYsRryuCoycHSuyZsFfz5Ca+Gvx7Dz9Umb2zdipuHD+MV6nrkhOPmmjW49uefaD99+nPP31TEJUbAfGYoI8aHJ141OZhLwFwE9t+IEag0ZAjoyDdnHDs6d0b5li1RgU7EUfAXHR/e2GsZfsUeZUQOPPEaCwyUeW6KiJ86Qnf37cP59evxOh1L6oTj3tat8J8wAR3psBK1QMCUI8oHZtbgBVEfFHuklpkzZpeEgGD3mDEo8eabGQoIMkTAJPs9vXujaKVKqEaHk/MGx1jqmQeYT/3wEYAy8dUUQDH0vMFXM/x87VGt9qJjwp/6808ku7mh0c8/O+FUN9zSg717cWz4cLwxZw7yUkMEcdKr1eBFT1N0hBTcjUVkvByUSS4aGlMEwCuB2qrQ1FRQj9UtQ4eizcqV8KZ+s046Dg4ZAk8PD/hRhK616Eox+LwjqmZwCH81fVB7djU9MOYIGSNgNQP01PAELFqE6NhYs1rt2VtUoSdPYk+vXkwXWM96YyUYXi+U+c87pHTzIhEbI2TClQavC1r6oBYNq81/+jxn+KnmSLrQaPp0FG/d2t7w6v6+Y19+idzx8ag/dGh6XuDnv2iXeAdUzR4pOkF3YQ1eMJeAOflcWrMGD2/eRBvu+Efd4HBvzDABR9+4AWoH1/qHH+BTp85zw6MFtB7Db2ugdUYAt3ftwvl169Dhv/8MJ3048Tj70094fPYsWii1F2MTXS3lxk94xfDwE93UhBeNjp6Uj+gAaThEdMSXb/v2qPHxx04sASA+OBjbOnRAw6FDUaJp0+fGX80B0hN5qekBLwfCmH7msVeIV8sh1coMKVkgjQgg8MgRHP/f/5gusO2HTjwuzJqF4B070HbixBftkbgIkZeDmIEQHSBeHvzziwGBOQTM4602/wUCprUoHnXrog61A3bikRwby3SBMnNlX3nl+ap/U2uCtDKjCvYZDcwUvTAnQyo4RlSG2Tt+PGuD60nbDzMwMkzA9N23N2yA/8SJaP/rr4ZVkVoGR/RweM9fy+M3ZfjN9Tj1TPiUFERcvQpKt1HU5du4cQYgtt9H97z7LgoXLw4/aopujqfJe/mixy9GwIrBV3DnX5UIwFjqzcxMBC1yiEtJQXNa8ZkJRuDOnTg6fDg7NcxDWRinVx8Ug88bfgV/Y5GXsUwET8R86s0MOTy+fx/UgKbxjBko8fLLmUAKAGUj3PLkMSwS5fEnAlDskFgCEDMRiiNqKiBQENGbieAjLzPkELB4McIePkQbOoglE4zgo0exp2dPtP/tN8OqaLEkw8tBDAqUec/bIy2HlJ//9B5zMhEi/qIDKvxMrYiJF2p/+y3Kdu2aYSlYhYDpLs799huCt2/Hy3Qqih6DI3o6tiZgHmgTKbj4R4+wc/RoVPv0U1Ts1SvDINvrArQwbme3bqjWsSMq0hm5/IRXJrhaDd4YAWfE41QiAdHgaC1GETzNS2vX4s6JE3h5/XrkdnOzF4wZ/h7aD3l7xQq8PGUKctNqbWOpNj0eP0++phxSU5kIJTOhlQIVDA6dfU26UPbdd51i/7te4bD77tYNZRs3RlU6I1d0SEV9UMvMKQTMv+pxhHhHlHeA1BxTnXK4/u+/uPTvv0wX2L7/TDKur1iBS9OnM17IR8GZWmCgFZiJDpApR0hPJkKRBx8BG7NHgj7s/Pprlo2r9emnVpGA1QiY7ubkN98g9upVtKJ9aXomvB6PnycABWBLPE41AlZJgVKnr93ffYcSXbuiphN0lzFXyuHnzzOvs/7gwShL7TK1JrxWKUBM9ZiKgC3xOHVMeDI4FzZsQNtVqyzaX2cubtZ+/9nJkxF26BBboJiDT3uqpZ4VWfAGh48A6PeiHujNRKgRgNYiFEEf0pKSmC4UbtYMdWiVfSYb1K+Aju6s8dZbzx1SY/iL9ojXBS1HVEsOGXGEBDnc3rMHp+bNY9m4QjVrZjIpANS1jy3WpWMLPT2fO6RaEbC9eUEtI6GyNmX/xInIV6UKGlBpw0rDqgRM90TF98Q7d9CSSJj3/NU8Th7ojEbAiqEx5XEaSTlQemHfxIko2r49ajvRHkdzZR1y/Dj29euHl4YMMZzdzJMtH3GZk3IzFXnRTarVvnh5GEuBcp7mtc2bWe299ZIlKEi9rjPpoI5xkadPo9X33xsieLU0G197V9MH0fDrkYOeCMxEDYy2Vu2dMAFe9eujPjV8yaQj4vx57O3Xj9UiK3Xu/NwhVZOFKcPPR2BqeGiVAvhMkJKB4F+N7BK4tXMnTs6di1aLF8OnYcNMKgXAf+pUPNy+nQVnroUKqctBjIRFB0hPBKw4RArmarzAZ4HU5KCSISXydSlTxuqLca1OwPS8J77+GlH+/mg+ahRcCxd+0fCoeZrGPH6taWfFCR956xYOTp2KMj16WC294EhteXTqFA588AGqd+2KKm+9pT3hRQJQi4AJZ7VMhPJ7nngz6AhdWLkSNw8eRIu5c+FVrZojIbTKd9Nh5cG7dzNdcFdW5fKOj9Y2MC19MGX4tRwhXkbGapBpaYh58IDpgm+7dqhLbQUz+Yi8dInpAm1PYkd48oZexJ9+pmGq9qhgojcTIeKvg4CvrFuHi//8g+Zz58K7fv1MLgVDmfLOmjVMF7xo8ZIxOfB2SZEHvao5pFqZUbUshJoDpJQGxMxQSgoSIiNxcMoUFKhb16qR77Ppk5Ym3r115Eyt4W4tX44mn39uaM6tlfLUC7Qpw6M35aNSA7t38CCOTJ+OumPHmnWYsnWQst1Voq9fx+GhQ1GkfHm8pCxGMSYH0fCoTXj+dvUSsBgBaKRAj82YgceRkWgya5ZhC0kWGdQd6NLMmWjy2WeGE3uMEbBaJoiPevVEwHoNj4ocgk6eZLpQbehQp+r6ltGpQFvZjnz8MTwKFUIjamOqxx7xEZfiEKnhr9ycWIPUk4kQ7dHTTNDJOXPw6NYtNJ01C54VK2b08Z3m89eWLMGZceMYL5Rq0SJ9YGAsMBMDA71yMMULhIxGZi40IIDpQrk+fWwWlNkkAlakTce1HRsxAn69e6MaLYRQSzGInr440cXIS6/HqURiWh7P0yjg7MKFuHP4MBpOm4ZirVo5zUS11o2kJCSwskDs9eto8NFHzz1PxfERPX4Rf2M1YNHwmLv68KkM6Ei1E3PmoFCDBmhIi/iy4Li3bRuOf/klqnTsiJrvvvu8FataCpr3+LUMP68HvByMpd54QlBZhHJ++XJc2bqV6UKpDh2yoBSA4yNHIvzECaYLhSnDoncRnBh56YmA9TpCXEaCMnEn/vc/5K9UCY2mTUMuV9csJ4egffuYLpShtQUffPB8vzvPD6Ijai9eeOoAXfr7bwSsXIlGU6fa9LhNmxIwzZyoa9dw6ttvkSMxEXUHDEhPAHzEZa0UtEK8Jgg4JCAAZxYuhHuVKqg/frzTNJW3lbZdWbAAp8eORe3330d1coasVXvkiUAPAQse57lly3Bp40YmgwrUzCULj9j795kuPAkJYbpQmHoWmyJgS2rASiQmbgvTqEWSA3Rm0SLk9fVF/QkTkL9kySwsBeDGypU4NWYMqnXtilr9+qXPSPB2KKMRsDkEnJaGi6tXw3/JEtQbNw5VaCthFh4JYWFMFx5fvYp6/fsbekjYIgIW+cAEL5ADRLyQ5urKdKFApUo2lYLNCVi5+8tz58L/xx9R+Y03ULNXL0MzfQVwYx6/mGowFgGLE140QKmpiAsJwbmVK/Hg7FnU/vprlH/7bZsC7EwXJ2fIf9IkxN6+jVo9e6IkNYsQa11qEbBWDViMgNUMv8aEv7NvH86tXo2CtWszObDDJLLJuLZ0KfwnT0bZli1Rs3dvuFL3Mq1SjLkRMGFozPAr8khNRUJEBM6vWoXbBw6g9ujRqET10WwyYu7dY7oQERCAWu+8gzLUxpUnAD7lyROxKXuk2CetTISKPtw/fJjpQv5y5Zgu2NroO5OIb65dy+RQvG5dxgv5ixY1yMGaEbAORygpNhbnV67E1a1bUXvUKFSlyNwOw24ETM8S9/AhLsyYgVurV6Nqly6o3LUrXOk4Q3MImAdFrLkYAfrxgwe4unEjA7j6xx+zA6wz095Sa86Fu1u24ML06cibJw+qdO5sIGJTBkdvzcWEx3n3wAFc3rwZcHFBjeHDM01jB2viT9dKjIhgukD91Kt27owqXbvCjRq6q2WCTNWARUfIWCaC9DAkBFc2bsTlTZtQZeBA1PjkE7goemjtB3Xy61HjFNIFJCaiaqdOKE3tHdV0QSsFbcoeGdEHIt4rW7bgSVIS04XSb7zh5GjZ5vaS4+Nx4fffcXHmTBagVe7SBR50tCcfoFlaAzbhkNIiK+KFy//8g3I9ejBdcCMnwE7DrgSsPBNFYlcXLMD1pUtRtk0blGvdGkVplZ+ap2mqBkx/5w2OMOHvHT6M2/v24eG5c6j03nuo8v77yGdHgO0kR4u+5ta6dbg2fz6SIiNRvnVrFgUwEqCh4K5VAzYjExETFATay3hr3z7kK1EClQcMQGlqli8HYu7eZbpwbfFilGzcmOlCcVqoJeKvFXkZk4OwCOjBsWNMBvePHUOlfv1QuX9/uJcuLaUAgJzSq/PmIT4wEOXbtGG64E7H/Jky/Dz+OhyhuNBQ3Nm7Fzf37kWeggVRacAAlOvWTcoAQPzDh7iycCGuL1oEn1q1mC6UohOVzOUFnnSVfwu88PDMGdzauxe39+5FxT59mC44IvPgEAJWZltieDiIBO6sX4+4+/dR/KWXUKxOHQY+2yvGE4HaFFWJgGNDQkC9OoP8/RF44gQK+fmhTLduKPfWW8iVN6+c6CoIBB85gtvr1uHe5s3wKluWycC3Th0UoRqlhZ5/6PnzeEhyOHsWjx8+RJnOnVG2WzcUyQLbKWwxieg8W6YL69Yh+to1lGjQAEWf6oIbdRAyVw5paYh79Agh587h4dmzCDx5Ep6VKhl0oVs3pzpP2RZ4WnpNOsyBdOHuP//Ao2hRlhr1rV0b3rVq6bNHKinoR5cuIfipLkTeuYNSHTsyXfBt0sTS28zSn0t58gS3/v6b6UJ4QABKNGyIYrVrw8fPz5CitoAXqNxC636CAgLw4ORJuJUo8UwXXBSucQCqDiVg/nlpy8yDffsQfOAAHp08idwuLowMPIoVQ/4iRViqOo+bm4FE09JAQnoSE8PqWLGhoYgOCgIV0OkUGm8yXi1boljr1shPqQw5dCPwYPduBO3fj5DDhxF55QoKVawIz5Il4e7jA7fCheFSoACTTY5cuZCWkoKk+HgkRkUhPiwMj0NCEH3vHsKvX0dhPz/4NG1qkEPLlrq/X74ReHznDoL27mW6EHriBHLmzPlcF7y9Wc04r7s7cuXJw4iZdIEIPJ504dEjPCZduH0bqamp7PQo36e64FGmjITXDARIDx6SLhw6hLDz55kuFChViulCPtIFT0/kyZfvmS4kJyQgMToacWFhiCFduH+f6YJXlSpMF0gPirdta8YdyLfGBgaCVk2THEKPH2cnQ3mVK2fgBW9v5CtUCHnz50fOvHmRg3YUJSWB6rmUWiZeYLpw5w6SExNRhHShRQsUb9XKabZ2OQ0Bi1ONTlmiVHXM7dsgISQ+egRqE5mSmIgcOXIgp4sL8np6wpWIoUQJ1q6wQOXK2Woxj63Vk4w6NTEgWcTeu8dSRFS7pD67RL45c+Vip0TlLVgQ+YoXZ9jT6SDUQMPZDmu3NVa2vP7j27cRdfUq6DUuMBAJoaFIio5G6pMnoG38uVxcWIs/V29vgy6ULct0gV7lsA4CVKdkunD9OmgBV3xQEJ6QLsTGIjUlhZEwrSmhWjqVuPJzusAWnMphFQQI+2e6cP8+04UnUVFITUx8rgseHnApUoQFX+6kC5UqZfjUIqvcvMpFnJaAbfXA8roSAYmAREAiIBFwBgQkATuDFOQ9SAQkAhIBiUC2Q0AScLYTuXxgiYBEQCIgEXAGBCQBO4MU5D1IBCQCEgGJQLZDQBJwthO5fGCJgERAIiARcAYEJAE7gxTkPUgEJAISAYlAtkNAEnC2E7l8YImAREAiIBFwBgQkATuDFOQ9SAQkAhIBiUC2Q0AScLYTuXxgiYBEQCIgEXAGBCQBO4MU5D1IBCQCEgGJQLZDQBJwthO5fGCJgERAIiARcAYEJAE7gxTkPUgEJAISAYlAtkNAEnC2E7l8YImAREAiIBFwBgQkATuDFOQ9SAQkAhIBiUC2Q0AScLYTuXxgiYBEQCIgEXAGBCQBO4MU5D1IBCQCEgGJQLZDQBJwthO5fGCJgERAIiARcAYEJAE7gxTkPUgEJAISAYlAtkNAEnC2E7l8YImAREAiIBFwBgQkATuDFOQ9SAQkAhIBiUC2Q0AScLYTuXxgiYBEQCIgEXAGBCQBO4MU5D1IBCQCEgGJQLZDQBJwthO5fGCJgERAIiARcAYEJAE7gxTkPUgEJAISAYlAtkNAEnC2E7l8YImAREAiIBFwBgQkATuDFOQ9SAQkAhIBiUC2Q0AScLYTuXxgiYBEQCIgEXAGBCQBO4MU5D1IBCQCEgGJQLZDQBJwthO5fGCJgERAIiARcAYEJAE7gxTkPUgEJAISAYlAtkNAEnC2E7l8YImAREAiIBFwBgQkATuDFOQ9SAQkAhIBiUC2Q8CpCfhm5E3cjrqNoNgghMWH4fGTx3iS8oQJyTW3KzzzeqJwvsIo7l4cZQuURWnP0tlOgLZ+4KjEKNyIvIH7j+8jJDYEkYmRiEuKQ3JaMnLnzI38ufPDy9ULvm6+KOlZEhW8KsAjr4etbyvbXZ/0gOlCjEEXop9EIzElkeHgksvlmS4Ucy/GdIH+l8O6CJD9IV24F30PIXEhiEyIRGxyLJJTk5E7R2645XGDl4sXfPL7oKSHQRcKuBSw7k3Iq+Fu9F2mCw9iHqTThbS0NOTNlZfZH+KFYvkNulDeq7zTouZUBLz/3n4ceXAExx8ex7mQcyiUrxBKe5WGr7svCuYrCHcXd+TNmRdpSGNEHJ0YjYj4CDx8/BB3Iu8gMTkRfj5+aFi0IZqWaIqGxRo6LfDOemNkXA7eP4ijQUdxOvg0HsY+RPmC5VHcszi883vD09UT+XLnQ66cuZCSmsLIOCohCqGxoQiMDsStiFso5VkK9XzroXGxxmhRsgWIFOQwD4HDgYdxJNCgCwGhAcyokC4UdS+Kgm4F4Z7XnRkbGqQLMU9iEB4XjuCYYKYL9LOft0EXmpRowvRBDvMQIGfnwP0DOPrgKE6HnGbES7pQwrME04UCrgWQL89zXYhPjkd0QnQ6XSiav+gzXWhesjnTDTnMQ+B40HGQPtAr6YJLbheU8SqDoh5FGUd4uHgwXciRIwfThceJjxEZH4mHMQ9xL/IewuPDUcunlkEXijdBy1ItzbsBG77b4QS87+4+bLqxCdtubkO5QuXQoGQD1CtWD7V8a7HJnQM52OPTKxGv8kq/E3+OSIjA+eDzOPXgFE7cP8GE8Fq519C5Ymc0KNbAhjBm7kuHxoVi47WN2HxzM25E3ECT0k1Qv0R91C5amxkcfmjJgZfHtfBr8A/yx8nAkzhy9whqetdEpwqd0LVSVxkRGJkqZGQ2Xd+Erbe2ophHMaYL9YvXR02fmvB08VTVA1EfJl4KAAAgAElEQVQfFDmQESIn9syDMzh+/zhzUhVdkGSsLQTK+Gy4tgGbb2zGudBzaFq6KdOFOsXqoGKhikbtkXJVskuKHMgh9X/oj1OBp5guVCxYER3Ld0SXSl3g7eaduQ2HDe/+RNAJpgv/3vqXBV8NSzZkukC8QBk3ZajZI1EOsUmxBl4IOoWT907idsRtdCjfgfFCq1KtbPgUpi/tEAJOTUvFovOLsPTiUuTOlRsdKnfAqxVeZV5lTuR8weDrIWCa9PzEp89QmmLn9Z3YdnUbCrkUQt8affF2lbdNo5JN3uEf4o/FFxZjzeU16FilI16t9CqalWr2zNAruKsRMP87EXf+Z/r3/jv7sf3adiaL3tV7MzlUK1wtm6Bs+jGXX1yOJReXIDE1ER0qdcCrFV9FCY8SqnLQY3BEeaQiFUGPg7D9+nb8d+0/uOR0Qd/qfZks5DAgcCnsEpZcWIIVF1fg5Yovo32l9mhZpmU6wrVUHwh/hZCP3DvCdGHLlS3oXrU7+tXoh9o+taUYniKw9spaJoeIxAgDL1R8FaULlH4mB+IHJfDS4gWRgBVuUPQiODYYO2/sxH9X/0NySjLThX41+yFnjvTcYw+h2J2A5wfMxx9n/0BN35roXqs7GhQ3RKZkWJT/+IkuGhze4zcFtDLx6XX/7f1Yc24NwmPD8VHdj7I1EV8Mu4hZp2fh8IPD6OnXE91rdH9Wt1UcID7zIE50EXfFuKgRMT/5KRW05sIarA5YjQ7lOjA5UJ0su45lF5dh9pnZKFuwLHrU6oEmpZo8c0DV8BcJQC0jpMiCf+X1gH5/+N5hrD23Fnci7jAZvFv93ewqAlbTJRlsu7WN6UKPGj1YWlPBX00feNxNZYR43VD0g+RB9eS1F9YyXWhavCk+rvcxqheunm3lQMRLciicvzDThdZlW+vmBd4eaWWExACNfiY5ULaUeOFC8AV8VOcjDPAbYFcZ2I2Ad93ZhSnHp8Db3RsD6w9kaTWedM2d8MrEVgBXA5g3/v/P3lVAV3E97w8IBAkuwV1a3INbi7u7U6B4oQQrLsWKO8VC0WAFghf34FLcNSSQABEgyP/MzX/Tm83qe/sk+e2e00Nf3r6Vb+7MNzN37lwB8NNPTmPF+RVIGDchPEt7omT6knYF3JE3C/8ajmlnpmHltZXoVrIbOhXrFGnwBUMjR8DCc2s1OHS+2PALnz99/YTlF5Zj+bnl6F+iPwaWGuhIWOx+b5pjJ11wTeCKrsW7stSaWBeUCFiKAJSIV6wHwmdKya08vxIfP31kukBzlP9LxwzfGZh9fjbThW7Fu7GiQjU9UJoS0xMQ8Pqx8uJKpgsdC3aEp4cn4seN/z8jhnMvzzFdoOxPlxJdUC5LOU28oGSPeKeH5MVnIOR04dqra4wXAoIDmC78kO0Hu8jA5gRMk+JjT4zFwScH0bdsX1TPWT0KwLzBl4uAxUgIniQ/4LUSsDDwt/y7BfNPzUeXQl3wa+lf7QK2I29y6PEhjDkxBoUyFEK/Mv2QKmEq9jiEv5QjJEcA/DvwcpCaApAjYPo7nU9FLvNPz8eTwCcYU24MKxaK7ceEkxOw+c5m9CvbD3Xz1o3EX87wy03JiB1QKQKWMzbC3wU57Lq9C/NOzUOTPE0wstzI2C4CVuhJupA1ZVamC1TYxuPP2yGlCFjOLklNAcg5pIIsqH5l3ul5uPriKsaWG4uq2arGejlMPzsdy68uZ7zQLH8zSV7Qm5FTi4CVdIL04Z/7/zBd+CHLDxhdfnRkoaOthGFTAj7/8jyGHh2KAukLYGiFoZEeJm/w9RCwVMpNKgKWMvw88ILhCQgNwPRj0xH6MRRTK0+NtUs3yNOnOUbPip6SDpCawaHBx0e+Up6+mADUBrqQkaDf+dz2wbRj09C/eH/8XOxnW411h16X5hiHHBmCjMkzYkjFISzlT5iKHSCxwbGGgMWeP68XPP70d6qaJhk8f/scUypPibXp0IUXF2LOhTlMBrwDJOgALw/BQRXGv5IeSBl+tchLSh4H7x9kNonmJWNrZohqc0gXErkmwtCKQ5EmcZpI8pUKCNSmJnl7xMuBx593gHgHVPi7oA/0Ly0rI12gtPSUSlNQIn0Jm9kOmxHw5lubMeDgAIyuOhoNv2sYxdOXImAlT0fu7XlPk4/A5AhYasDT71ZdWoV1l9ZhdrXZqJI1Yu4hNhy0TrT/P/3xNvwtRlcbjTSJ0kgafC1TAVJ48A6R3gwEP+BJLs/eP8OEgxOQM2lOzKg2IzbAH/kOu+/vZnIgT79VwVZRiFcwOFIRsJThkZODVASshYDF0fDGaxtZZmjWD7NQJ2edWCWHgQcH4v77+8wm0XIg3gGSioC1ZuSUHFI1R1SKAALCApgupIifArN/mM3WeceW4/Djw+h/sD/aFm2LzkU7S2aABLnIOUC8Q6RFH8R8oEbAQoC2/eZ2TDg0AbOqzULTfE1tIgKbEPDiS4ux7OoyTKoxCUXdi8oaHB5ongTEHqf4zcUpHikilop4xcZGAJr+PfzwMH7b9xuLhG0Ftk0kKHNRqvTrsa8HcqfNjSEVhkRzgOQMv1QEJhCtVjlozUDw+AuETAM+KCQIi2ssjhUNPaiic8qZKfi9xu8ok7kM4iGepD7wERg//nl5iOUglRESiFjN8IsjYPr8BV+YiE8/Pc10YYjHEFaxHtMPKnjqua8nUiRJgTFVx0TBX5CHGH+1uWA1w29NQCDoxbTj03Df/z7TBfck7jFdDKCgzPOIJ9OFatmrKfKC1poIHhQjAwJBP674XWG60K1QN/Qo2sNwGRhOwHPOz8G2e9swo/YM1g2GN/QEKg14wbOR8nTkDA6fWhB7nHKpHqWUG30nfE+GhwAnsD13e2Jo6aFonb+14WDb64LPgp+h867OqJSzEnqU7MFkIJaD+LPagBeeXZxqExc5CB69+F8pgy9FwHTe7FOzcfPlTaysvTLKmj974WfUff688idzREkX8qTKwwyOVgJWm/sSGx6BeJUIWC4DJCWHu2/uYvDuwehWsBu6FelmFCR2vw7NrXbZ3QX50+fHgLIDJO2ROCOntSZCyQGS0wPh7+IMkNznP8/9iWP3jzFdEJam2R1EA25Iy7umnJ2CP2r/gSLuRVTtkZ6aCCEA08oLWiNgQS+oCyDxQqNcjdCvRD8D0PjvEoYSMM2vUIHJ3HpzkS5xukgPR40ABEKmf4XiHz1vKQhAKfUsFRELAAsETJ9vBdxC/539MarsqBgZCb/58AZtd7RF5VyVWYWt2OBLEQDvEPFpNz0yMMrwC5HYgjMLcOPlDayttzZGpuC8rnlh0eVFmFdvHlvHKOiAVofUGjlYk4HgieDR20cYsHMAfi7yM1snGdMOmoIhXcifIT/6evSNIgMtDilvl/S+uzgClrM/PCELGQjeHtHvaMXAsXvHsLb+2sjiSb3P48jzKfIdd2oc04Xv03wfJSDQ6pBawwtyhKuUEeX1gOTxOvQ144VmeZoZWqdiGAFvvLkRM87NwNJGS1nrQd7gaCFgSwAWDyqeiJUIV8rjFyJiIRLu9XcvLKu1LMbNCbfa0Qr50uVDH48+kgZHbcAboaji9CePt2BweLzl5DH9+HS8C36HP2v9acRj2e0aPvd8MOzoMCxpuIR1TxLrAj/3KJcCNeJhxRGvmsERG376PXVG+3nbz5hcaTLq5qprxGPZ7Rrd9nRDSreU8KzgqcseWeP8SL2c1PjXEgHz8lh4diHu+N3B+vrr7YafETeiOd+ue7oyXRAiX54P1OyREbwgBAdyGSBBFnIZOcFW0aqNXtt6YWDJgWjxXQsj4IEhBEy9Ultvb40VTVawnpuCgZEyPDzglka8Wt5cywDnARcTAs0JTz40GduabEOO5Dm03NLh53ge9kTItxA2zyVgz+Ot5AjZ4uGlDL4WAuYNz7C9w5AraS6MKjfKFo9o+DWv+V9Do62NMLvubHhk8pA0/HJyMPxh/v+CWlLPUg6RIIezz85ikM8gbGu8jbUVjQnHuBPjcD/4PqbVnCYrA6kpAaMMvlRwoOYAKdkj+m78ofFIGicpplaZGhNEwDoRki4Mrzwc1XJU0x0Q2OIlxbyg1x5df3Ud3bZ0w/oG61EmYxmrH9FqAqblC3U210HXkl1RJ08dlvKUin6FlA/v8Vv99CoXUBrwYoMj9dnrkhcuPL6AjQ022vpRrb7+yqsrsfHORqxqsipyrlHNATLa05d7CSXPUkg5i1M+wmdKI3b07oi+xfo6ffcyeua6m+qi3vf1WEclwcBLefxiz9/qAaBBF9TkIOiAFBFsvr4Zu2/shk8zH4umiWz9fvz1qavSvIvz8Ffzv5AoXkQ/eQFv8b+8jtj6GcUZOiXCFeuFIJuftvyEFnlaoFOhTrZ+XKuv33J7S5TIUgKdi3WWxV9uSszqmytcQIsjpMQPu+7swqpzq7Cr6S62KYo1h9UEPPDQQLgkcIFneU9Zwy8mAmse2JLfqqWcxYZH8Pzp3+F7h6NQykJO3azj34B/UdO7Jja03IB8qfJpkoOtPH05+ShlJPiIlx/4wt8vvbyEX3b+gn0t9jn1lpOjj4/G6/DXbJkLb+iVHFJHyUEp4hX0RSwXqlBPGz8txlYYa4ka2uU3tFVdjY01WB1KsfTFFOXAE7NdHu7/byJFAEoGn5cDbXTSdkNb7Gm+BwXSFLDnY+u61x9n/8DVwKuRGQglfeCLc3XdxMqT5RxS8VQMzweCHZtxYga+fvqKGVWtWzJpFQHvuLsDM87PYIZfiHylPE0+ArC3wRFkpCXiFRseNvke9hot17aEV10vp21b2XpHa5TJXgZtCrWJloGQ8/ytHLsW/VwwPFJzjVLEy5/35/k/8TTgKZbUXGLRvW39I+o0Rs0FtrTZgoTxEirqg6MMDq8L/LyXXCQmJuCwL2FMF2ipXtWsztmpqfve7siWJht6lOgh6YhKRcC2HhtS15dySNUcUUFH1l9dD9+HvlhXf50jHl31ntResoNPB2xuvZkV4/IOqJw9chQvSGXglAIyXm/IERpUYhDq566vioncCRYTMO1oVGldJfxa4VdUyFohmqcp5fFY/JQG/VDN0EgpAP2G2lYeuXsE3g28DXoS4y6z5voabL63GYsbLGYDXTwF4CwGR3hjseGRIl5eAfj/77ypM/oU6YMGeRoYB6BBV6q9qTZrLlArdy1VOQhLLAy6tUWXkUtxiolZLIv9d/ezpjV7mu2x6L62/BFtqbng8gL81eyvKDUQSgRgy+dRuzYfCWvVA0Fufbb3QbNczdC2gPNtpNFiewtUy12NtZfka1Hk5KCGk62/V+MFOUI+8fgEZh2fhaOtj1q8k5LFBEzrfa8FXcPEHyZGMThi4rXnnK+aoNQGvBwBkwCoErTD9x2cah6S5kfLrynPGp4UT19cUQ7C4FfDyB7fi1M/UikeKRKmAb/g5AIcanXIHo+p+R4rrq7AgScHMLPOzCiRr5xDpPnCNj5RLtUm5wAJfx+8azCqZ6mOzoU62/gJ9V2+6vqq6FeuHypmrRjN8DtjQEBvJ5WJULJDggxoj2FqEHGy7UmnWqbHthO8sRp/Nvoz0h7xtRDiAMFRka94ZKll4OR0Ysw/Y1AoeSH0K2nZ+mCLCDjoYxA8VnswTzNnipyKQAuNN/Spkm3P1mrw+ZQ07aI098RcpzL+887PY07Q+B/GRzP8Up6nbVHVd3W5CEw80PnzSG60IL5Glhps5xhnOL58+8J0YWqtqSicrrAkAfMGyFkMjmD81SJeMf70+eqrqxi+ZzjOtD+DeHEiGus4+qD9xfc/2Y+ZtWdGc0QFR4iXg6Ofl7+/VASmRAiC/WLGP0Uh9C3R12lep9r6ahhQfgDb1Yh3QPkpSn5K0mkeHGCd4JQcIjFv0OdHQY/QaVMnpgspXFPofh2LCHj2udm4G3wXo6qMijbX5QKXaHMvup/Kxj+QKzJR8/xpIXbL3C3ZRtqOPmhrwVJepbCgwQLkTZU3Rhl+ATstnr5YJhdeXGDLw463Oe5oEbD70/7Wx14ew9QaU1UNjjOknsWgqRGwnE6M2DcCldJXsvv+qXJCr7i2In6r+htKZCihKAdnDAikMnNyuAsOEX1PBVn9tvfDuQ7nnGILQ+9b3vC+7Y359edLZiDEGSGnUGDuIZQcIbFDxH+eeHgi8rjlwYCSA3S/kkUEXGJVCVZlmDe1tOHngdb9RHb6gRrZSn1/9OFRrL2wFtubbLfTU8rfhjotHXx2MEqVoZzH6UxRF/9GUsafNzByMuq3ox/af9cejfI0crgcKO05tPLQGGn4BfCk5riUDA45TuQITT8yHYdbHXa4DLbd2Ya/bv6FhfUXxsiAgAAUL8NTi4CF72mVxg+ZfnCKTmUNtjRAh+IdUCV7FdmAQAjQnNkmSUW6Upkg4bzbb27jlx2/4ELHC7p1QTcBb729Fetvr2dtxZRSDMKci+4nstMPpFKg4ohMShCt17XGjCozUCpDKTs9qfRt6m2uh26lu6FClgqqcnDog6rcXMkRkpPH3rt7se/GPodXgf7z6B+2CoAa0IhTbFIpN2eVg9YoWCwPakjwa4lf7bZ5uRx+tAqg7vd1UTN3TVU5OKvhp3fTGxSQPE49OYUVZ1fAp6mPQ4eX7wtfDDo8iFU+KwUCAgE79GEVbq5VF8SyomWSrfO2RuO8jXW9mm4C7rSrE6rkqYJ6eerFaMOvZcBLEfDy88vxKfQTxlccrwtoI0++/Ooyft7/M7a13RbN4NAAd/S6az3vqmfA8/KovaI2y0Q4sktZv3/6IY97HrQu2DoScwF/MQHrwcQR5+o1/nT+hmsb8MDvAeb8MMcRj8zu+SDoARpsbYCDnQ+q2iNnJl8hCtaSARJkJehDszXNsKj6IhRJV8Rhcvjt2G9InDgxupforioHhz2kxhsrZYTk9GT3nd04eucoVtVZpfEuEafpImBaE1vSqyROdj+JBHESqM556XoSB5wsngvmDbwc0NSgvs+2Pjjf8bwDnjjillPPTMW7b+/Qv0z/GO3xCwBqSfmI5THlyBQUSF7AJluEaREszcHnX5YfPu19WIN8tQhYyzUdeY5Sik1KPiQP2vij8erG+Lfrvw6bg1x0aRFuvruJEZVGSNoj3iFyJL5a782PcyW94M+bd3oeUsZJCU8PT623Mfw8mpZc3GgxsifPHkUXYlImSABFLihQksfnb59ReUllNh+fOlFqzfjqImDa1WL7g+2YXmu6qsFxdm9T7HGKDZAUAQsCoNaIkypMQukMpTUDbeSJ1PVqcKXBbK/lmG74CRcpR0gtIjv++Di8L3rDu6Fj1mYfeHgAC64siLb+WiwPIoCYcmg1+HwE1nd7X/Qu3Bs/Zv/RIa/Z/O/maF2sNSplraRIwM5YACcFmFZHiNePy36XMfPoTOxrvs8hMjj74ixGHB+BNc3XRCNfsT7EBF4QbJJefRi6dygaZW+kaxc9XQQ88OBA5HbPjeYFmksafgJbANwhI8GCm1ricc49NRfp46e3qOrNgkeM8hPa67fmxpo42CV6yo3H39nn4PmXEnucchEXLyvyOCssroB/u/xrdT9WS2Qy9sRYuCZyZVs+CnNeYvyFv1tyfUf8Ruz0aDFAKy+sRHhYOMaUH2P3R6Y+9AWWF8DpHqcRP078/7c+Eb3oY2LkJQQFcs6nUoau1vJa2NtiLzK5ZbK7HGadmwX/z/4YUGaAakAQkwhYrz5Qv3SakplZbaZmGegi4AprK7ANlXOlzKVIwNaC/OjdIww7Mgy/lPxFttiJ1l+uvrYaQ48MhX+oP0qkL4E/a/+JwmkLa355YcBrMfgkDOG8Y4+OYduVbQ4pAtp+dzu873pjRq0Z0QyNmAB0ASFz8hX/Kxh5dCQW1FgguyG4FnmpPQuPr1Z50JaRA4sPROUsldUub/j3tOnCgAoDWL9h3uCL54CNiLzUZBAaHorxJ8djwcUFCPkUgtIZS7MtHPOnya/rvZUcIbmM0JWXVzD3+FzsarZL172MOPnIkyOYeWEm2+pOIFy5OXhrbZIRz6v1GuI5Xi36MGTPELTI3QINctu/SxwVwTUr3AyVslWCHP4xLTCTSkOrTVHeD7yPobuH6loiqZmAieQqr6uMw10PKxocayMvus+0s9NQLF0x1uTDI6NHtHFL4Ew8ORGU+phRbQZypMiBvff3YvjR4YwoymUqp3WsR1l4rWWgC3Nf1BP3epfrmu9j1IkTTk1APNd46Fa8G5OD0oC39p60td7WO1vZHCct+cmUNLp3rUVeWp5DLRMhRQCzT81GVtes6FO8j5ZbGHYOdSDLvSQ3fHv6wiWOi00jLzUZfPryCX3290FGt4wYVHoQEsdPzHRh+tnpzCElHdJ6aMlEiIuEyBEut6gc7na/a/eOTPMuzMPzj8/xS9lfFCMvZ1z7qyQTSyLgFRdWAB+B38r+plXchp1HWYhtbbYhZcKUNg3MDHtgDRdSI2C5Kcvqy6qz1pRpE6fVcBcdRVgnnp7A1HNTo7QYk0r1GDXntf/hfiRLkEySgM88PwNq/zfnxzlIEC9B5IveenMLvx39DctqL0My12SaAKCTiHiV5nyliLnOsjoYkXkE3F3dNd/HiBOnPp6KblW62XXOi7Cukb2GbARM76UkLy3vrWcOXpDXrtu7sNd3L/pksi8B3w+9j+VvlmNLuy2yVeiCx29U5CUng933d+OC3wUMLzs8yjaBpK9bbm/B9GrTNW8fKDSEkPP05VLSLf5qga6puiJnYu1kr2VMqJ0z7+k81CtdD3Xz1lWNgNWu5Uzfa62J4OVBbVpXHF6BIVmH2PVV/D76YdLTSdjfdb9qQGCULtjrBbUGZPx5vbb1wpCSQ1A+c3lNj6k5Av7r+l8443+Gdb9SWv9rawImIzHk8BC0yd8GRdMVjfaS1KM6T8o8qJ2ztiYALCXgTms64dvhb0gXnE7zfYw48UyJM9jUfRPblk/OATK677OzEvB1/+vou6Ivil8sbgS0mq/xLPkzuNdwx/wm8x1OwJR2rpi5IgqlLRTl+cM+h2HUsVEYVnYYy2BoOSwl4H6b+8F/vz8yvbXv/OOFYhewqPMiFExb8H+egJ++e4pWS1qhzHnrN4nXMlaEc165vULcKnGxpu0ak4DxBb8f/h1l05ZFuwLtNMGomYBp6Uu4S3i0dV5SKVBNd1Y5SS6iehX6CtPOTMOkypMklz5c9b+Knfd2YliZYZofQ2nORS4yHrt/LNyD3FEtdTV8+/YNceLEsfm/tANVpxudcK73OZb6VEpBGzH3KABoLwLWK4fXH16j+crmmJ9nvl3wF+S849UOxM8cn+0EpjbnZZTXLyeD+0H3kT5JepZ65g8iU5q7pybxtCWc1kNtKkBqnerM4zPx9dlX1E1T165y6HW7F7Z32q64DMzZGz9IyUXLMphoBULfvqDM/DLwyu9FbbXsJodDgYfgn9wfE6pPiBXLwHh56C3CovOXnV+GhJ8Tal4SppmABx8ejFzuudD0+6aqc8BalV3pPDkCPv/yPKj4YmCpgZI/f/vxLSPoEeVGIJFLIk2PYkmqYcGZBQh/Ho4WmVtouocRJwWFB6Hvtb440v2IqscfEwlYS9WtmCA85nlgc+nNzCGx17Hi0Qpkz50dnYp2cjgBy73zi+AXbB54cpXJutboyhGw0hSN1yUvPLn7BJ2z2W93JKqCb3a2GS72uaiakTPKCbLX+BIIWK8+/LjkR8wtOBcp4uvfFMDSd9v4dCMSZkyIfh79ZOUgFIdaeg9H/U6JgOX04e8bf+Oh30NMqzJN02NrJuAee3ugUp5KqJGzhl2WXcgRMM3/UgMAuRQzNUggw9O7WG/N88CWVB2uurgKAU8D0DNfTxb5CocQCdvi89PQpxh2dRh2dNgRWfgjtw44JhKwJQP+x6U/YnWZ1UieIDmD3Jb4C9ef/u90FMtbjO13qrYO2yjjryULIYw5MuBTT0fszqRnKoZ+b0kEvPXfrbhy+woGfT/ILviTvr399BYdTnfA0Z+OxloC1qsPjb0aY0qhKciU+L+pAFvrw5I7S5AuUzp0KdbFjIDxFQfuHcDJeyexuMZiYwmYWlDWK1APlbNVtsvyF3sSsCUR8IarG/D8+XP8WvhXTUAbcdLdt3cx/MJwbGqzSXXBe0wkYLUyfymDVHdFXayuvBrpEmlPs1ori9HnR6NM3jKol7ee00XAVBU903cmkiRIgt7Fe2suwCJMpOaAlVojCvLyue0D39u+GFdinLXQav79q7BX6HCkA/Z3jij+UXOENF/YCU60NAJutbYVfi/+O3Inz223t5h+ZTqyZMyCtoXaqsrBKGfUXi+nNwNB5x9/dBx7ru/ByjorNT2m5ghYjoDtPQfsyBQ0TwDrr65HQEAAfittv7L/W4G38MuxX7Cx9UYzBf3/67Lrr6yPzXU3I33i9JoGvBEnDT42GCVzlnQ6Ar4XdI8VXtFypOLu+gvTlAhYqUqdqtEv3r+IaRW1pd2MkMHLkJdouqsp9nXap2r4jXRGjXh2tWtYSsBt1rXBrIqzkC9lPrVbGPb9hLMT4J7GPVYSsCVzwNQjYvf13Zp7Qmsm4J/2/oSqeaqies7qqgPeCE/HXkVYSpsBKHlAqy+txueQzxheZrhhg1ntQlRw03FPR2xtu1XV4zdy7aOW9Ke1y5Dk1j6qpUSpA9ChFod09V9Vw1nte88jnsibIS8af99Ydt0jvyGG2vW0fK8kA1qLO+fcHPiF+mFUuVHRCrK0XF8cAeuRx7Yb23D/xX1MrTxV662sPo/60lfdWDVaR7iYuhkGD4gW7KUa1zRf0xxetbx0rf22VhCTTk+CaxJXVg+h1pfACF6w9nn1/N6SjNyh+4fYpgxLay7VdCvNBDzo0CDky5APjb9r7FACNnoZkqUEvOjsIrh9dEPPQvabA/YP80fTPU1xoMsBk4Dxja3fLr+wPHyb+0auB7f1nBddf+r5qUidJvy0ISIAACAASURBVDXaF2mvKgejoi85AhbmezMny8yW5llj5JR0gTf44pqJvy7/haCAIHgW97TbHDA1Q/Hw9sDZn8+q2iOSgTW4aLKkBp5kKQHXXl4bW2pvQZqEaSKfxtb6sOTaEoS4hqBP6T5RaoMEB1S8O5uBMNn0Umq6IFeEtePmDtx5cQczqs7Q9HyaCXjSqUmImzCu7GS70duv2asRh9bBLj5v0qFJyBs3Lxpn17f/oyapyJxElZ+VfCrhfO/zqobf2o5k/CPYOgLmB7t4zlFpDpIq3pt6NcWeGnusgVX3b73ueCEsSRj6l43YjUoY+3wEIBggozIRcjKgrSn3PtiLwR6DrSYZvgGEMN6V8BfOod7obiFu6JCng24srflBrX21WEFictfkqvoQkwhYKfOmJA+P+R44VveYXVcEbHu4DXe+3sGoqsr9IWJiK0otchDLg4pz43yIwxrjaDk0E/DKqytxKfAShlcarsnj1HJzpXOUCJheesLJCTj9/DRm/zDbqlaUlhJw37/7om7yuiiTpozN1//y64zbn22PVS1XsdaDasUnRhkdexKwHnncen0Lo31GY0GxBXZb90gRxYEXB3D5y2VMrjVZ1fDbmoC9b3ojc9LMKJuprLUqp3tDeEFWI/aMQHGX4qjmXs2ucvj5/M+YVG8Svkv9HdMFJX0wKhNhNcgqFxBHXlod0pfBL9FlQxes8VhjV3t09vVZ+AT5YFGjRdHwJ/sjrMM2ujOcreUg54CqyWPq0akonrI4OhXqpOkRNRPw4ceHMffyXCyov0DV8Fub8hl3YhxGHx/NXmBa1Wn4tXT0SmN+M4aA0ACLGtBLpRnkABYXoTRa2QhDsgxB5kSZ7bYMifAYd38celXthbKZy6rKgRTAWhJutb0VNtzYgHhx4mFrk62on7t+tIGlRV5Ko5EnXa3403n77u3DzjM7MTDbf2vCbZ1yo+vfen8LXm+8sK71usgqaCUCsKUMfj/9O4Yfkfa2q2atih3NdiBJ/CSqxkDQBfE41/K53dp26Ji6I/K65bVbCppe6I+Hf6Bxmcaomaum5O5HYkJWBcEJThA7oFrwp0jt7NOzWHRwEcbkHmNXe0S9uCc/noxdnXapOkBGd+izlbikMnJa5dB/R3/0K9IPVbJW0fR4mgn42ftnqLO5jmTVIRmYmLj9F59y4wFWi8JCwkPw4+IfMSX1FLt6/BQJbw3ZitKlSqNDkQ6SHmdM3H9TnOpRw1/4fuGZhXh85THquNWxqxzCvoZh5JuRONfnnGwELCZkTdrowJP0jH+xw1RmXhlMSDUBrnFc7SoHn3c+yFEkB3p79FbMRAj2yVpHyNbiEarQtY5/3n6tubwG586eQ9OkTe0aAZND6hngiSM9jjBHT2k5mCAHW+No7fUFXKXkoBYg1FtZD7ua7lLsm88/n2YCph+V8iqFxY0Xs5QXD7QcATvzgFfy+JUUgH535tkZeC7zRNbDWa2Vte7fv0r/CgWaF8CcxnNUCTgmDHgpz1INf4GwO6/pDP9t/kj1WluvY91gK/zgQfUHWPHTCrbln1TqU0zAzq4LWglYLK9bAbfQbWk35Nifw0h4NV3rTeo3cG/kjlVtV8UKR0jJ8ItTomI5DNo6CP96/4t0L+23Hl4Q0pMqTzCj6wyUzlRakxycWRfonQT7okTAUnbr6fun6LO1D3w7+Goav3SSLgLutb8Ximctjvr56ksCzROxs6cb5AyOFkJY4rsEib8kxtAyQzUDbdSJtBSpxfYW8Ongw9LLUh6nWA7OOuClPH4t+AuKUW1pNZxud9quS5AEOdI+1OlSpkO7wu0i5x/FRCyWg1FjwOjr8IZfD/70u/VX1iMgMACTK082+rFUr0dLkcr+VZZ1w9ISEFg7Nab6QFaewBt+vQ5RI69G8G7gbdclSMLrTj49GR/jfUTPUj0V5cDrg5VQ2ezncnPwUtOV4gzqjls7cPnxZSysvlDz8+ki4DXX1+DIyyMY98M4xTkXPuXjjMUP4hy/1BykEuA9tvaAZ0lPh2wET5KttLYSJtaciLyp82qSgzPKgN5DPIC1TAkIhun88/NYemopdjbdqXmwG3nijrs7sPb2WsyqM0uSgPkI2JlToHwmSI8eCOcO3jUYbfO2lawNMBJvuWvV21wPPcv2ZDUg/NprvjJdcIycOSPER7hiOahlhFgx4t7RONbmmD0gj3YP6s0/7dw0/Nn4zygrAniHVKwPzmiT1AICtYh4zD9jUDV9VbQt0FazHHQRMIXYNbxrRC5+VwJYWAZjVBWo5jfScKKa4ZczROShUsFX63WtcaPrDQ13ss0pY06MgUtCF/xU4ic24MWRMG/whe+dbcArGX4l/IXfzTo5C5niZ8IvpX6xDcgqV3338R1oI/Lj3Y8jUbxE0eQgR8DOlo0QG34tmSHhNx++fECVJVVwvct1zX3XjRYWtd18Gf4SA8sNjJwK0KIPRj+HNdcTDL+WCFhKPsvPL8eXsC8YW2GsNY9h1W/zL8uPDa03wD2xu6QcpPTBqhva4MdSUwBKEbE4VV1zeU3sa76PTdFqPXQRMF20+d/N0axIM1TJXkURaN4bdSbjLx7AUgArEcCGKxvwLOAZZlabqRVjw8879ewURp4cidXNV8umfMT4O1P6jfc0peQhNQcjPq/pX02xotYKFEhTwHB8tV6w656uKJujLJuSkTIwUjJwJl2QSz1LOahSEZrPLR+ceXAGy2st1wqZ4eddD7iOLnu64O92f0eLgKWmxASZOJMjJCZepQhYioA7eXfC+HLjUS5TOcPx1XrBgQcHInOazGhbOKIntBZ9MGKVhtbnUztPqiZILVDj5Xbk4RFsvbwVmxpuUrtVlO91E/Bf1//CP8/+we81fo9SfCJnbATD7wyGRy7FoAY0rxDdNnfDsFLDNJeZ65KGjpOrrKuC4dWGo6h70SgRsJocnMHwiA2/msERf3/88XGsObcG25ts14GY8aduv7sdXje8MK/+PNkImJeHM6WixRkIrQaIJ+IBOwegfb72aJinofHg6rhigy0N0LFkR1TIWiGKHOQI2FlS0YQ5HVLjX6tjetXvKiYfnIwjrY/oQMz4U2mZ6mTfyVjZdKXmwIzk4Gy8oCUgkwrQftv3G6pnqo52BdrpAlc3AYeGh6LYymJY33o9awbBp0DlUp/O4HUqGRytBHDh+QXMPDoTh1od0gWyLU5ecHEBrgddx8iqI2U9TvFcvKMNjzjylSJiLYZn+N7hqJm5pu7Bbgs5lPQqiRl1ZyBf6nzRDI8Yf14PHGl4pOQglYpWmhO+/fo2PH08ca7DOVvAquuaFBTsf7ofU2pOiaIL/NyvXEbIkQ6p3PjXao/oPOrIVyhFIfQq1ksXZrY4udr6ahhUaRBKZiwZLQKWw9/Ijn2WvJMaL6jZI/r+efBztF3XFpc6XdLdh103AdNLjj85HiFxQjCg7ABZAhZ7/o6MhLUYfrW5MLrGiH0jUDl9ZXQp3MUSWRv6m8APgSixqgS2tN2CDG4ZNA94QQ6OMDxKBkfrnPDdN3fRf3t/nO9wHi5xXQzF1JKLzT43G3eC7+C3Kr9FIWA1g+OoKQExzkoRmFJmaPLhyazxRv+S/S2BzdDffP76GSW8SmB+g/nIkypPNBIWy0KIvBzlkAr2SMkuabFHL4JfoMWaFjjf8TxSJkxpKKaWXGzFlRWsSHdyjcmqMuD5wFGRsBZe0BIRzzk1B27f3NhGKHoPiwj48bvHrBLXp6MP0iRKEwm2XATMD3h7EgCf4tHi6ShNwl9/dR3D9wzH2fZnWVcoZzgmnpqIwC+BGFRhkKZMhJQc7PEe4oHOy0JugMulRMcfHI9CyQuhb4m+9nh01XsEfQhC6dWlsbrFamRLnk3RIZXKSNgzEhbGtxbDo0QAj94+QueNnZkupEiYQhUje5ww9/xcXH97HWOqjYmcklHLQPAEbC858ORrrUM64/gMpImXBiPKjrAHxKr3oO6EpAtTak1BoXSFdMnBWXhBr0P6JuwN6q+qzyrQsybT3xfCIgKmhxx3chzefn2LwRUGSxKwUgQsTL7bMgoTe5l6CVicehi6eyiqZaqGroW7qg5Ee53gH+qPcmvKwat5xBZkWqYA+IFuD89TwF0Y2JZEYAIZ0HwXOUGn2p5CQpeE9oJZ9T6zzs3CzXc3MbraaFUClvL8bV2MIhdxqRGxVHEQ/WbcwXHInyw/BpQcoIqNvU748PkD0wVm/N0LRZODmj0SCNgeNkmPIyTniD4MeojO3p1xsu1JpE2c1l4wq95n2ZVlOPT8EKbXmh7FHsnVQogzo/bIDCnhr4WA+SkCcoJSxk1pUfRL97KYgN98eMOi4Nn1ZqNAugJRUg5ynj4fgQlGxxaeJwHEG3ypCEyJkMWG5+D9g1h9bjX2t9ivOgDtfcL8C/Ph6++L32tGFMVJGRrx3CPvANnK81RygNQMv1wmYsCOAWiYoyE6FLTvrjtqMg3/Gs50YUiVISiTuYysQyqVgRA7REYSAJ8BUtIHrZGY0HN42uFpzOOPHze+GjR2/d7rmhd2PNiBOfUjusSJx72UHkgRADOMiGPYs0s5QNY6pCP2joBHWg/0Lt7bsOc06kLVN1ZHp5Kd8EPOH3TJge4v1gejnknA2xpeEM/NU1Z00M5BONrmKFIltKwbn8UETC9CA37LvS1Y2HBhJHD8ulPB4PCgKg14awa9MMjpuXgDLwU8b3DUPB5Kq7Ra2wrjy4/Hj9l/NHI8GHatWt610LJoS9TOUztSDlo9fjEBW+MQCQafNzjWDnghE7Hl+hYcu3tMd5m/YSCrXGjr7a1YcHkBy0boMfxiR9SISExMvFL6YEkqlAi4i3cX9C7SG43z2m8bTj0ybPZ3M1TOXRnNCzSPFoHxgQGPO58JEuuDETbJaEdoz5098L7kjb3N9+qBxm7n0k52o0+MxsY2GxE/TnwmBy32SCwHwRGyRga8/dfiCMk5RoIdou+FAK3P333QNFdTqwICqwiYHqbTrk7Ikz4PuhTvEs3wKA14seERQBYTgBT4woAWRpTY4KsRsJ4IbNrRaUiCJPi90u92G8B6b3T86XFQm9C1rdZGm5OXS3kKOMsRsIC70uDnCVdwfHgHiDc81kwJ0Jxj+/XtsaXxFhRNV1QvPHY7v++BvkjqlhR9y/RVdEjlDD6fmRDjT58JQyV9EMtDyASp6YOSQ8obnPmn5yM4OBjzfpxnN0z13ujSq0tosrUJ1rVax+bkxeNfCBCUCFiIxAQCkPpX6rmk9IEPDKzNzNHvqf1mu/XtWLvDCpkr6IXHbucPOzoMoQjF0EpDJR0hObsk1gEpPeDlwb+QoB9qemCEQ7rywkrcfXkXq+qssgpTqwn40btHqLOpDibWmAiPzB6Rcy9aDL94oAvgCwDLGRyeeHnDLzY4cgSgdQ5m562dzNPc3Ww3EsRLYBXQtv7xDN8ZOB9wHtNrR8y9KHmcAu5SBl8cgYkNvkAEAu7iz7zHqUQAeiIw8jTrZquL7kW72xpGq65PBRm1N9VGv/L9WPpNkIPav7weyOFvqSMkJQ+18U+yEdJtwu8P3T+EeSfmYVezXQ7pva1HMEsuLcGuR7uwoOECTfZIyujzhp/H3lI5yDmgAr4C5uLPwt+Ffz13e6JUmlIYWOq/LTj1YGOvcz9++ch4oVXRVqiXr55qBCwOyHg9EPMC/w68/ZHjBamMnFgvtOJP5515egaj9o1ivGBJ4VWU5/9Ge9xZefjc88GoE6OwrMkypHdLr2h4lICW8jS1RsA8oFKAiw2+2kC/5ncN3bd0x7bG21AifQkrEbLPzzvv7oyMKTOid5nesgNeCn9+gEsRgN7IS5xysyQCExRi+rHp+PrxK+b+ONc+IFp5F+qL22NvDyxrugw5U+aMFoGJHVM5468lApbz+PkIwIgI7H7gfXTf3B2LayxG5ayVrUTIPj+nbISLqws8K3qqOkJSDpAeR0hNDlKBgZTB5/VETLz0ecHpBXgZ+BIraq+wD4hW3uXcy3NovLUx4wUqjJObg5cLCKSIl9cLsV1SkoOcHvA8IIc/75C+Cn6Fn7b8xKYk6+aqayVCVhRhie9MxUC7Hu7CwkYLWXGGJREwrwjC9eUIWCryEht+tQhMnBISIoPn75+Doi7PUp5olq+Z1SDb6wK0JKbp301Rv0B9tCzYUpMjxBMAj7/SQOc9TaUIWCoDocfjpzSP70NfbG602ekKfpRkuuraKqy4vgKLGi1CCtcUknKQc0SVDL9RjpCUQyQXAbz9+Ba9t/VGp/yd0KlQJ3sNZavvQ4VxzbY1g0d2D3Qu3jlKVogf8+KiH7E+SDlCcg/HOz50jiWOkFxg4H3NGz7XfbC54WanWfqlRUibbm3CVN+pTBeEfgVSGSGjAjMtvMAHY3oCs09fP6HPtj6om72uYcVvVqegeSGMPTEW1wOvY1a9WWzAy6XexIZeq6cj5eHwgPOEKxURq83B0PeBYYGgatsWeVqgZ7GeWsaYU51z680ttNnRBt09uqP+dxE9isVyEHv8avjT+QLO4n/FhkbO8Ig9UPHAFxPAxqsbse3aNqyrt05Xc3NnEcYfZ//AoWeHWEVuIpdE0eQgNjhqjhDvkPJ6oGRwrHVIwz6H4Zedv6BqxqoYVHqQs0Cr+Tlo85g2O9ugccHGaFWoVaQe8BEXXwuh1S7J4c87ploJWItDuvPmTiw9sxTr6q9DvlT5NL+/s5y46OIieN/xxuz6s9n0hRYC1uII6ZEDb3/0EDAvn4E7B6JgyoIYXX60YdAaSsD0VCOOjsCdd3cwvc70KJGwJR6/YPjFb6uW8uEB5olYKuLlAX4Z/BJDdg9BgxwNnKLDj6VSvuR3CR13d0RPj55o9H2jSGeIH/hSqU+xARITrx45WDPg111Zh61Xt2Jl7ZXImyqvpTA4/HeTTk3CKb9TbF4+mWsyVUdIDn85OSg5pHL4i/VBLgKg3Z5IF8q4l3GaRg+WCPT2m9tMF5oVaobWhVtHcYR4IpbTB6kI2OhMhFJGYvuN7VhyZgnThWLuxSyBwCl+Qx3jtj/Yjj9q/wF3t4gdk7Q6QjwPWJqCFhwiS1LRlE0hXcidNDcmVZpkKJ6GEzA9HUXCZ/3OYkKNCZFzwkopBrUITMnj15oCVTM8N/1vYuS+keiQv4NT9FW1VspX/K+wuciGBRqiQ7EO0TISegyOmACUHCC6rlomQsngLPVdipP3T2JJjSXIlTKXtTA4/PfTz05nUzOkC9lTZI+2zlGt2IS+5w2+tZkILQ7pg6AHrMiEUm2/lv7V4Rha+wB3A++ix74eKJ+zPNs0XnBExQQsdoCk7JLwLFKZIOE7uVS03FywnD54XfTCjus7sKTmEhROW9haGBz+e+pfv/rf1UwX8qfNH4WA1TJCYkfIEjnI2SWlzOirkFcYuXckPNw9DI18I5/fiCIsKcnSnPDya8sxstpIlM4csVk2P8DFn6U8TTXDrzTg1Twd3hDtvbMXEw5OYEuNWn3fyuED1agHoJahff/pi6ypsmJY5WGSA15LqscSOahFYOI00Odvn5kMQkJDMOeHOU7V3cdaeay4ugLTzk7DyB9GonL2ytEIwBrDL3ZAhc9i/PnxLsaeN0BHHx7FxIMTMbjUYHQu1NnaV3ea31PXuH7/9INbYjeMqjYKLnFcomSG1KYApCIvvVMBUqlPQS7i76YcmYInb55g7g9zra60dRohAFh/Yz1oiRLJoGaemrK8oMUuSeFvzZSM2BE6+/Qs04UuBbsYNucrloVNImDhJlQd7XnEE62Lto5SCKHF4PAeJv/QcgaHzuE9TyUC5oGec3IOzjw8g6mVp6JsprLONFYNeZav377C87Anrr25xnYqKZC2QDTDI5aHQLj8v2KPk384HnepCFhqSoD/28UXF/HH0T9QKWMljK843pD3draLHHx0kOlC7e9qo2fpiCiMj8S0GBy1d5KLvIS/q0Vgi84uwt6be5kuVMtWTe12MfL7kcdG4tjzYxhcaTCKZigaJSMhpQdqfQm02iM5B0hMwDf8bzBdKJiqIKZVmYa4cSICl9h00H7mpAtlspfBgHIDok2R8XZHz7JIASOlDJ0UL0g5pKsurML6S+uZLhhR7SwnP5sSMN2U1gmPOj4Kb8Pfone53lEIQIvhV0q58YCLCVhtwJ9+choLTi1A0TRFMbbCWCRLkCw2jfFo77Lm3zUYc2IM2hVrh24lu0l6/1LEK3j+YgLmDY+cHLSkoheeXogdN3ZgbPmxaJK3SayWwavQV0wXHgU/Qp+yfSIJQEkP9KagebmI8ZdyhOjeF15cwMJTC5HNLRvGVRiHdInTxWo5bLm9BaOPj2arBXp79JZ0SKUcIqWpADmHVKtdomsvO7cMay6uwZjyY9A2f9tYLYN3n94xGVwOuIzeZXujbJaI4EdtSsYae6QlQCMHaMHJBUgePznThWzJstlUDjYnYOHpqW3llLNTUCtvLXQq0SlyMb+c588bfDkEtHo6vOF58vYJVpxbgesvr2Oox1A0yN3ApgA708XJGZp8ZjL+ff0vOpfsjOq5q0d2VtKz7lH8TuIIWGzopSIwn1s+WHluJcpmKMvk4J7E3ZmgsumzbLy5EVPOTEHZ7GXRpUQXVpRijwhYLBfazm7V+VU49fAUhngMQYvvWtj0vZ3p4n4hfkwXTr04hS4lu6Buvog1nWp6ICYAMfFakgLdf3c/04UCqQswXbC10XcmOWy/u53JoWD6gswmUfcyPhDQ05eADwSU5CAVGASFBWH5+eXYd3sfhpQeYlV7ST342o2A6aFoAwfaNozmxFoWaYkWhVpEKdISR2C8xymOwATPUm3AC0bn/pv7oKUt+2/vR+9ivdGneB/Ei+sc2wrqEZgR51Kv1nkX5iEc4WhRuEUUIpabi5fCnx/wShEAP+B33doF7yveSOmaEn2L9UWlLJWMeKUYd42Q8BAmAypMaVKwCVoWaoksybNEOkRqcpB6YcHREXRD0B+xwXn89jG8r3pjy7UtrOCQdCFJ/CQxDkMjHvjok6OYd3EeAj8Gonnh5pFELOCvJwUt1gelKQH6joh305VNcIEL+hbvi+rZqxvxSjHuGl++fmG6MP/ifNTIW4PxQq5UEQWYagQslYnTIgeBF/yC/RgvbLy8kdU80Danlm6sYAnwdiVg4QGpOGjltZX46/pfKJetHGrmrYmK2StGAi5O9ci9GG9wBKPD/0uFPQfuHmBezZ2AO6zCmZoJOMPm1ZYIy+jf0Bz9quur8Pj9Y9TOV5sVRRAJ8I6QmHj5CEAqAyFVBPQg8AGo0G3PzT34LtV36FSw0/+ssRHLkCIx0oXV11ejSMYiLENUNWdVSSKWcki1OqJ0Hu3qRbpw6fkltM/fnulC+iTpjR5WMfJ65JSSHGgdfa3vajFdyJEyh+FyePr2KWgzhb239iJL0izoVKCTTecYY5IwAj8EYuXVlaxSOk+aPIyMKUtH8+BSDqlYH8T2SImIjz08xnTh5KOTaFegHbNJ1raVtARrhxCw8KAUBdAuMtvubsON1zcYGZfKXArFMhZDhqQZJImAf0kpAngU9AgXnl/AuSfncPzRcdawvFHuRrF+ftES4Qu/ueh3EVvvbMXOezuR1i0tPLJ6oGSmkiicvjBbyy1n+MUDXPhMe7NeeXkFvs98cfbxWbz/8B71c9VH4zyNUTBtQWseNdb+ltYabrm1henCBb8LKJ+tPEpmKYniGYojc/LMURqhaHVIabqFCtx8n/gyQ1PcvXiELuRrEqM6i9lT6Nf8rzFd2HFvB5ImTIoyWcugRKYSKJK+CFxdXCOJQOmZ+Mj389fPuPzyMs4/O890wT/YH/Vy1WO6EJPX9dpaJjRPT7pw/MlxVMheAaWylELxjMXZUj41eyRFvC/ev8DF5xdx7uk5pgvfp/4eDXM3ZLzgyOyPQwmYF+KT909w5PERnHh2Ar4vfUEDN1fqXMz4pEuajs0ZJ3FNErEpwjeAmn2///ge1ADf770fHgc9xt3Xd1lqs1SGUqiQqQKqZK3CdgcyD+0IEP7Hnhxjc2PU0IP6GWdPlR0ZkmVAmiRpWBs86uxE6XuSUVh4GKgFpn+IP56/e45Hbx6BDH9R96Iol7EcKmauCI+MHtofwDwTL0Ne4vDjwzj+7DjThdDwUOROnRuZU2RmUzapEqeCWwI3xHeJjzjf4jBdCPkUgtehr0EptadBT5kuJI6fGKXSR+gC9XDOkCTCqTUPbQiceX4Gx54ew8nnJ5kuUHZI0IV0SdIhecLkDGPSBUqjhn4OxbsP75guvHj3Ag/fPAT10SZdoFqHilkqonym8tpubp7FEAgIC/hPF174sqkC0oWsKbLCPak74wU3Vze4xnOldn0I/xLOeIE6Ggq6cO/1PbjEdUHJ9CUjdYGyD85wOA0Bi8GgNnJ3Au/g4duHoGIR/zB/vP/0HtSPk9IRBHjSBElZxWZGt4zIkTwH65oU2ys47TloKCqjzMS9wHsgebwMfQlKE1GLQjI4ZHjIAKVyTcVSmTSoqXkGeZexcfmEPbHn70Xj/3bgbaYLz4OfR+oCES/pAjmlVMVPzibpQvbk2ZE3ZV7We9c8jEGAlvMJukBTNjR18ObjG+YcCbpAjilNb6VPnJ61TxV0gbJI5mEMArSSgLqbPXj7IEIXQv1BFdWkC7SvEOkC8QKvC3lS5nHadrZOS8DGiMu8iomAiYCJgImAiYBzImASsHPKxXwqEwETARMBE4FYjoBJwLFcwObrmQiYCJgImAg4JwImATunXMynMhEwETARMBGI5QiYBBzLBWy+nomAiYCJgImAcyJgErBzysV8KhMBEwETAROBWI6AScCxXMDm65kImAiYCJgIOCcCJgE7p1zMpzIRMBEwETARiOUImAQcywVsvp6JgImAiYCJgHMiYBKwc8rFfCoTARMBEwETgViOgEnAsVzA5uuZCJgImAiYCDgnAiYBv1WB6QAAIABJREFUO6dczKcyETARMBEwEYjlCJgEHMsFbL6eiYCJgImAiYBzImASsHPKxXwqEwETARMBE4FYjoBJwLFcwObrmQiYCJgImAg4JwImATunXMynMhEwETARMBGI5QiYBBzLBWy+nomAiYCJgImAcyJgErBzysV8KhMBEwETAROBWI6AScCxXMDm65kImAiYCJgIOCcCJgE7p1zMpzIRMBEwETARiOUImAQcywVsvp6JgImAiYCJgHMiYBKwc8rFfCoTARMBEwETgViOgEnAsVzA5uuZCJgImAiYCDgnAiYBO6dczKcyETARMBEwEYjlCJgEHMsFbL6eiYCJgImAiYBzImASsHPKxXwqEwETARMBE4FYjoBJwLFcwObrmQiYCJgImAg4JwImATunXMynMhEwETARMBGI5QiYBBzLBWy+nomAiYCJgImAcyJgErBzysV8KhMBEwETAROBWI6AScCxXMDm65kImAiYCJgIOCcCJgE7p1zMpzIRMBEwETARiOUIOC0Bh4d/w5074Xj06DOeP/+CN2++4N27b/j06RsTiatrHCRPHhepU8dFxowuyJHDBXnyxI/l4rL/6/n5fcH9++F48uQLXr36gsDALwgL+4bPnwEXFyBx4rhImTIu3N3jIUsWF+TM6YK0aePZ/0Fj8R2/fgVu3w7Hw4fhePHiC16/jtCFjx//04VkyQRdiIds2eIjb974iBs3FoPigFcLCPiCe/c+48mTzyC9CAz8itDQr5G6kChRHKRMGQ/p0sVD5szxkCtXfKYX5mEsAhG6QLzwGa9ff8Xbt18jdSFBgjhImjQOUqeOhwwZ4iF79gheiB8/jrEPYdDVnIaAyZgcPfoBJ09+gK/vR1y9+gnZs8dH1qwucHd3YUbezS0uI95v38AAf//+KyPmly+/4NGjcEYQhQsnQOnSrihfPiEqVkxoEEz/O5e5ezccx459wOnTH3Hx4keEhn5DzpzxmZOTJk08pEgRF4kSxUW8eGCGJyzsK4KCvoKM09Onn/HgQThzjIoVS4CyZSNkQEpgHtoRIMI9ciQMJ09+xNmzEbqQKVM8ZM0aH+nTR+hC0qRxQcaGdIGc0uBg0oWv8PP7zHTh2bP/dKFcOVdUrpzIJGTtImBnkpEnXTh16gMuXvzEDD3pQqZMEU4mjXNyQEkXvnwBI2M6h3Th2bMIXUicOA6KFXNFmTKuqFAhoRkk6JQBnU4yOHHiA9OFK1c+MQeHnMz06eMhVap4TBeIF+gQdIGco5cvI5wlclwLFUqAUqVcUa5cQlSunJDpjjMcDifgvXvDsH17CPbsCUPRoq4oVSohihd3RaFCrmxgx4kDZmTE//Lg0fd0UGR29epHnD//Eb6+H5ghql07MRo2TMwGv3lII0DE+fffodixIxT+/l9QrlwilCjhiiJFXJmx4Q8tcqBBf+nSR5w7F2G8smaNh/r1E6NRoyRMecxDGoFDh0gXQrF7dyjy5SODkRAlSiREwYIJIg2Mkj4IeiCQMhH3xYtkuD7g9u1PqFUrQheqVk1kikAGAYps//47hOnC48ekCwlRsmRCpguU4SH86dAqhxcvInSBbNKpU2GMuEkXSA6ZM5uOqdxAPH78A7NJpAtEtqVLky5E8AJlGoRDixwoULh27SMuXIjghcuXP6JWrURo2DAJatRwrC44hICJKFeteo+//gpmHkytWgREYlAaTUib8cBKDXj6G0/M9P+8AaLvKV23f38I9u4NZenS9u3d0Latm2l8/h8B8ii9vN6DnKC6dZOgZs0kKFnSNdLACLhLEbCUAyTGX5DJmTMfsG9fCHbuDEHTpknQsWNSFCmSwJQDAIp2SRdWrw5mJCvoAmUbePz1Gn5BP+hfugdlivbtC8XevSH48OEb0wWSAzm55gFcuvSJ6cKWLSGoVy9CFzw8EkYhXGv0QdAFIgGSwa5dIahZMxE6dEjKMnbmEYHAmjXB8PIKZhkFCp5q1EjC0vjC+Cd+EOy+HC8IWPL2iOcHytgdOBCKPXtC2JQa6QLJgSd2e8nD7gS8aNE7LFjwDmXLJkKLFklZylgAkkDmDY2ap6kGNBkewQARCWzc+J5Fxb17J0ObNv+7REzGZv78dyy12bJlUrRo4RaZkuEdIDEB8AOfN/CCHAhvkp+AuzDohX9DQr7C2zuYyYHSor17J8f33//vztuvWPGe6ULBgq5MDpT5EeMvZXD4cS84qrw8xI4Qrwd0HkVj3t7vWVTQq1cydOmS1F72xunuc+NGOObPf8vS/YIu0FQXb/Dl9EAuMyfniAp/J3lQqlTQBbKBZJOKFv3fdUqJeEkXcuSIz3iBpq+08oIWfRAHaPSZ5EA6sHFjMM6cCWO60LNnMruOUbsR8K5doZg69S2bQ+naNTkrEqFBzhscvQSsFAHzgBPQwmcyPitWvAUVeQ0ZkpylmP5XjpCQb5g6NQibN4egW7fkaNMmKcOfx10LAfO4azH8AvY8Eaxc+Q7Ll79lxt/TM8X/VCR28GAY0wUqFCFdoPkpQQZK+Ks5pEqGX0ofyAFbufItm7MkXahWzbHpOHvqIUVYpAvLl79nutClS4ThFeuDIBeBkIVn1JL65AlXCAQEfREIgD6vXfue6QJlh0gXkiRxjvlJe8iDan6mTHnLAgDSBUoz85iL8VfLBEk5pHxAwMuB5wUq7CJeoHl7T8/kqFMnsT1eHzYnYIp6Ro8OYoVVffumYMUgPPEKBkfN8EihIefpiyMvKQKgdOi8eUFo2TIJhg9PYRewHXkTSjOPGRPIPMt+/VKwgjaxwZFygMQRGP8OYiKWG+hS+NPfqJp3/vwg3LjxCWPGpGTFEbH5IKNPMti3L4zJgKZdxMSr5JCKMxC85y/nCMnpAk8A+/eHMl2g+TCSQ2xPSx858oHJIX/+BEwONA3GE68Wh1SLPdJKwKQ3ZCfnzg3C6dMfMHZsCtSsaR8CcKS+TZoUhI0bQxgvNGiQxGpeUAoM5AIyXj9IDseOhTFdoGmBMWP+s5O2wsmmBEyDaciQNyhdOhE8PVNGAsx7NVoiYPHL88QreDxigOU8HcHw0L9UsTh9eiD8/T9j6tRULCqPjcfkyUHYsiUUQ4emRKVKEQ4Qb/i1GBzxnLxS5Ktk9Hn8BcImApg27Q26dk2K/v2Tx0YR4PLlT0wX8uZNgCFDUrL5XsERldMHwUHiAeEjMbVMhHgqgM9A8AQspESnTg3EnTufmC7E1jn62bPfsqh3yJBUqF49cSTx8oGAmj6IHSE5OUhNxQh2SYy/8Pn48TBMmxaIJk0SY+jQ2BkYULTp6fkG6dK5MJtEtT9S9kgcCRN2UhEw74jyEbDegICPiP/4IxBnz1KmKhXKlLFdYGAzAl63LhgjRgRizJhUqF07SZSBLmVwxETMp3rkLDJPxFoIWMoA0e8oBfTnn28xe3Zqh1fFGck+tDSlX7/XbLnQmDGpI4vc5AhYacDz8lBzgLRkIMRETEvIJkx4zQouSA6xKQqjqtoBA14zo9+0qVsU4hUiL6lMkFRGwpLISy4DwRsc4f+3bQvGlClvmAyoSjS2HJR96N8/AK9eUUYudWRhjxT+aoZfiz0SHFQtGQgBe+Hfd+++Yvz414gfH0wOtMwmthyU/SFd6N49Odq2/W8KTOwAac2M8oQrlxES10Co6YMgh927QzBhwhtMnJgSrVvbpmbIJgQ8d+47rF8fjN9/T8PSPLynLxhWJcMj9nSkImA5T0dqwMsRLz/waS5ixIgAjB6dwmZg21OJaGlRjx4BKFw4IQYOTBHNAeLxlzM4PAFYYvjFA19saKQ+T578Bi9ehGPx4rRIlSrmGx6KtubNe8d0gea3xLiLU59qGSGtclBKufG4iyMy+h1V6pIu9OmTjGUlYvpBzRp69vRHpkzxMWJEqkh7RFhL4a8WAWslYLUMBE8EYoeUPs+aFYSrVz9g8eI0bAlUTD8oKBs3LojpAi0L5XlBzh7pmZoUZyLUMhBq+NPvb978hN9+C0CrVknQt6/x2TnDCXj69Lc4cCAMM2akZWs+eWAtHfA8sFKT7Dzp8gZFCmApg0NA0380F+np6Y++fZOxJRox9aAGAp07+7MlLVRcwuOuRgA8GculfIQImPc4eYMv52FqGfB0zoIFb3HhQhhWrIgYQzH1WLjwHdatC2G6QM1ICFthbbuUHOg9tXj+aqlnPfogZfhJFx4//ozBg/3RunUS/PyzfStDjZQ3ZVZIF0qVSsSq7uXskVQKWioDIZUC5TNCQuQr2Bk+ElaaAhDLQbBJq1a9Y8uWVq6MGEMx9aClduSIki58/30C1YBALSMk4KAWActlRgW85fiAlweNIdKF6tUT4ddfjSVhQwl4zpy32LUrDPPnp2MdkwQPR40AeMPDz3FpHWyCAqhFXHIEQOkpAXBqu9i//ysGdKtWtkk7aH0vS86jRgJt2rxCnTpJ0KFDsmgGX4oABPzF5Kv3/paknuUMz5IlRMIfsHZt2siCMb3P48jzly17z9Yzki5Qxx5BB8TEK5cRUss+KL2blB5oMTTijAS1gB0w4BU6dnSLkZEwdcpr25bINyF69owgXzk5SEVgvF3SO5YsyUCQHaKDt0d0ndWrI0h47dp0MbK1JUW+M2a8xbx56ZA793+rX5QcUn5OmA8E9MiBd4ykCFdLQCA4QjQt0K/fK9Srl8jQSNgwAqamGosXv8fSpelYy0LxYJeLvMQpBj0Ai8/liZgnAy2pTwFo+h1Fwr16vcLcuamZ1xNTDnqH5s39ULSovMGRi8CsMfhScpDDXyACHm8p+dDfZs8OYuloL6+0MUUE7Dm3bQvB+PFBWLLEHdmyuSgafkEeYoNjxAuLIy41gyM2/EIk/PPPfhg1KgXrZBaTjo4dI9LOv/wSMQVjCQEb8b5qKX85+8TLY+nSt7hy5QO8vd1jVEvR/fvD0Lfva8YLQuTLB2Rq9siSgExKZkoRr/CdEk/Qd9QlsFcvP5YRMqqhkyEETG3DKM2zcmV6fPddhIcjACsGWPzZiAGuBLhcik0u8hL+fuJEGEaNeo2//3aPMf1bf/nlNb59i8PmuaTwV8pE2EIO4ohYPMClDD79hv/7qFEBrKn6+PEpbfGIhl+T+mc3auSHpUvdWWMNfryrEYDhD/P/F1QjXkEuYnkIn+mdiIS3bXNnfY1jwjFyZCDrET9pUhpJ8hUCArE9MsrgS2GkJRDgyYA/n/7/99/fIF68b5g1K3VMEAHbQIR0YeLE1KhYMaIXuZojJMjDVi8otvtaAgJeL6ila9eufmxKwIj2xlYTMDW9rlv3Jfr0ScHK+glAJaB5j99WIAvXVTI8UhEYDzR9T9XRJ06EYutWd1s/qtXX//PP96x/7Z9/RnjISv/xxQ+2NDjCS2kxPGJ5CJ/p3w4dXuKnn9ycfkqAmruQLjRrlhRNmkRUO6vpg0AEVg8AlQuIIwClDIRYD+jc7duDsXnze+zald5pd5YRIKCU57JlwVizJj1rQavFHgmZOHvJQS0AEDuigrzIEWrQIDG6dXP+GpXGjf1QuXJiVu3MBwRqEbA9ZKAWmMnZI/odtXRdvDgIPj7p2cYo1hxWEzAtc0maNB5L86gZHAF4ax7Ykt/KpTjFHqY4EiBDRBFY7twuGDbMedfk0RpT8jQ3bEjPtkDTIgd7EC8vK6UBL2XweQN07don9Ozph337It7PWY8RI94gJATRMhBKBOAoOWhxQMX6QRXqbm7ApEmpnFUEuHcvHDVrvmQZCOowJmX4pQjAni8kFRgoGXxeP6hTU9u2L1k2wpnXav/+exDu3/8cmYHQIgd7ykCIfKXsklwmiP/7nDlBCA39gjlzrMtGWEXAW7eGYOFC2lQhfaSnL0598hGAkfOMeoWlNMD5aIs3/AQ4Neto2fI5lixJy7YUc8aD5n2rVEnCejqLIy4pedjb6IszElKpZ14+wvf8edS68s4daiPqnPPBNNc1enQgtmzJyKIuQQ5y+DtynbOc4ymnB8LfaT15ixbPMW5cSqetjejSxR/58rmia9dkko6o1NSMI3RazfBL6YPwN+ohfexYCDZtcs7MHG1l2r27P9MFihB5B1ROHxxpkyyxRySLjh1fonfvpGjc2PLaCIsJmJqJV6r0Ar/9FtEpRMnwOyryFSuWWsTLGyBeAaiRwt69wU6Ziqbyfh+fiMpzwllKDuLKT0cYHP6eWjxMKQPUtSuloim9a/mAt9W7V6/+Al26JI/srqREwPZKdyq9qzjFKZfyFMvh0KFQ1jP3wIEMtoLS4uvSTkY0FbNqVfpIo6+kD44y+lJTZEqEK+UYUXU6VeQ643LJJk38UKeOGyvaE0e+UgRsscAN+qE4QyqVkZOSD3V6pKY1R49msHh/YYsJmMrK7979jLFjU0cx/HJE7OjBTrLiUz9qEZeYjPv0eYWWLRM71TxkaOg3lCv3HDNnpmXpNp6A5Qa+QWPWqsuIqw6lIl4pZ4gG/MyZb3DsWEar7m/0j5cufQ8qRJw+Pa2kwRFHAEbf39LrqUW8cg7pkCEBqFQpAX76ybnWB1es+ByenqlYv3Op8S+eCrAUNyN/p1R0JYc/6cv165/Y2tSTJzMicWLn2byBGjB5e4di0aKYExAI6WjxFKQS/oLDSh3L8uZ1wcCBlq0PtoiAqYm+h8dzbNyYIXKZhdyAd2SqTU5RtBp8XiC0kfP06c5l/GfNinCCqLUeH3GJDb6zZCB4eahFXHIO0rBhAahcmVKMzlGEQpkg0oXZs9Oyrm9iOYj1whkcUaUITGx0xFMy9Pnffz9h0CB/nD2b0WLP30gSo2vRuuujRz9i+vSIqmc1ORh9f2uuJ5WZUwoQBPtFxj9fPhcMGGCZ8bfmmeV+W6nSc9ZylfZSVpODM+kCvY9aLYqYN+gzdRxs0+YFzpzJyHY303tYRMB//PEWT59+wfDhEctdBKAJUJr/EhcB6X0oW5+vxdOR8n4GDvRH48aJnCIKpk3VS5Z8hmXL3FlhkhoBO9tglxvwUrjzf7ty5SPGjn2NU6ecIwpeuvQdzpz5xNrryRkc3iGy9djWe31xBKaGv/A9FSd6eCRA9+7OEQVTJmjcuNQoWjSi3acUAfPFV3pxsuX5Upk5LXKgpkFUnHjuXCYkTOj4KJii37//DsOcOWmjTQFI2SdbYmrJtZUcIbFDxH+m4sRs2eJh0CD9jpBFBFy06DMsXpxO0vCLgbYECHv8Rm6ACx6/1Pe0U8mqVW9Z+bmjD9rM/fjxj5g8WdnwCxGYo59X6v5Sxl+Mv5Q8aP6LerPS/qmOPsjjHzXqP8MvXvbC64Ojn1Xu/nKpaCmPX5DH5csfMWnSa6eYDqD9rWlbO+q0pES8zpgJ4rMR4sBACX9BDtSnmDJCnTo5PiNES/Bob2Va8ysnB+HvzqoLUhkfNTlQ5T1NUV66lEn3a+km4E2bQtjWdpRyU/I0ndnwE0paPH9xSoI+t237AlOmUOGZYyuia9d+iV69UrD5LjU56B4VdvyBFk9fOEeQx4EDofDxCcaGDens+KTRb0U7u9DGI5SFUDM4zlB4JQeWFl2QklOPHn7o1y+Zw3cQa9nyFRo2dGMFcGIHSPzZGTNBglz06IJw7pkztFlDEPbscWxQQJXPQ4e+gbd3BlV75MwysFQXaEqmWbPEaNZMX1Cgm4Dbt/dHjRpJULt2xF6aSobHodZRw83VBryU50PN0d+//4zff3fcWkjaraZ//9fYvDmjJP7iQjgNUDjsFD0DnpdH3brPsHlzRG9ZRx29ewegQIGEaN78v+VfgsGPKZkga4z/pk3BuHXrA+bPT+MoEeDu3XA0a/YK+/ZlYrqgZI+c2fALQYFSBk5srwR9oGWStB6VOq856hg+/A2SJXNBt24Rm7/EFl7QKo+9e0Pxzz/B+OsvfUGBLgKmXphlyz7HyZNZYrTHzxsduZSDHDnTpHv37n4WpRuMUg5a5P7hA1j3MbXIy9mNDmGiluKh78XyoPL/775zQa9ejpmD/PjxG/Lnf4q9ezOxjUfU5GCU7G11HbXUm5Q+0Br5evWe4d9/M8PV1TFzkAsW0Prwz6weRcrw8w6RrbAz8ro8zkp6wZ+3YEEQa5DiyGZBxYpF1KNkzRrR+1zQB7FD6syZIPF0gFQGVIkvqlR5wmpT0qbVXoyli4C9vUPYbkdTp6ZRNTgxwfALxQ9SA13K4Ajnde78EuPGpWDrnx1x/PjjCwwfnhqFC0tX3fIK4Ijn03tPIQrWanBINrR/87p1b7F5s2OaEezdGwZafrRwYdTlFjwRCxGZXjwcdb4e/AX9oB1iundPipo1HbNpSdOmfmjfPjnryyuMe7EMnHnuVyxrPiOkVR5Xr37CtGmvHbY2m5YHjh4dhNWrIxoyKWUiYgIvkEzUHCEpfhg+PICtzW7eXHsaWhcBU9rzu+9c0azZfyk3OcAdZUT03lcNaKkUxLx5QUibNo7Fa7/0PiN//pMnn1m/4QMHMkcxOHLLLqy5l71+K5eGVnOMKlR4jCtXMiNZMuv6sVryntT1KnHieGy/ZbXUpyXXd8Rv5FKcSnLw8nqHsLAvrDuWvQ/aIq5w4ac4ezarakAQEyIvAT+pjA/JRomQ69R5yopDs2Sx/57B1BMiMPAb+vWLHRk5MQFr0Qs6Z+vWYNatb/Zs7e0pdRFw+fLPMWtWWuTIEX3ZC59yMMLLoU3laYkHLXCWWl9FKcA1a4JBa2GfPfvMKmJHjkypewDqSUELCkDV0NSY3hFFQNSVa8uWMNn1jkam3GjKYfHid2jZ0k12RyjyvqdPfwtqS5oxYzy2VRfNAyVJoi8lKWdglObpe/d+hf79k6JqVftHX1QEN2hQymjLXmyRclPThe3bQ1GsWILIsU/r9OlvnTvrq4xVykTIZYSuXiWDE4jdu+1fBHToEBXBvWdNH+RSnsLfjbBJ9nIwxEWHao4onT90aACaNUuEhg21R19GvU+rVtSkKCkqVEgUWQQnNyVj1D1tfR2poICXg5Q+UJ9uoTmK1ufTTMC00Xu1ai9w6NB/kRd5lVJFJ9YO9sePP7POQhTZlC3rGo2AP3/+xqpPKddOxEvzT1SYRBugjxiRQtem1XIpH6UUdFDQVzRt+hw3bmTWirNh540fH4gECSIiLz7lJjXgrbkpze/RlEOePPHZhvL58kUvdjp//iNr/UdOEq1FJrkcPBiGw4c/MGdIDwmrZSKk5DF3bhAyZYpj6AbZWjCjNdh58z6Br29E5KUUAVsbeanpAj0vNaGg9pzCzixEwLRSgdp26jnERkeL4Se5lC37GHfuZLH7WtQ5c97Cz+8bBgxQjrxIPjHp0Bpx8edRcejnz18wapT9MxFUC7F9e0bZWghBP6zlBXvKUI2AxYGbIIuaNZ/i4MEMmjlIMwEfO/YB1ICDdhlRqnIjQjbqoAb3xYsniEbAZPjv3AlnkRkv1Bs3wnH0aBhrDqBH2GqejZQhqlv3IQYNug9393CjXlfTdf74Iwt+/jlH5P6aYuLll11ouqDKSZcufUKiRHGiETB1gKLouF27pNG25CK50XNVq6Y9MpUb0ErEvGtXCHx87qNnz+dGvKrmazx44Io1a3Jg8+Zs0VKfYodUzzhUegA5XQgL+4a1a4PZBuFCMwZrCFhLRkisDy1bPkK7dg+QI8dHzRgaceKiRRnRqFFO1KkT0XNYLiCw1gky4ln1XEMqE6EUEJA8Tp6kmoQHGDToiZ5bWX2un198/PFHTuzfn10Rf2dflioFhNY5eD5j0bu3H379ldZCa6sP0kzAq1cHw9f3E0aOlK425CMBq6X6/xeQMzo+PqEoWDABa4PJH0QKq1YFsyYNSZNqnxe0hIA7d76HOHFWwt39oVGvq+k6J078gs2bC7N0o9gR4iMxo4yOHAFTFEhOWfXq0Un21q1w3Lz5SVc6zBICpn64ffqcR+nSCzRhZ9RJT59+h7Rp22HePMcTMO3HTZsQ8K057U3A/fs/wuvXfyFz5ptGQazpOr6+vbBoUQkUKPBfMWJMXQbGv7AlBEzTcC1bXkGFCjM1YWfUSX5+2REnTiesXp3LJOAvAHXFog5x7du7aYJYMwFPmRKEL1/isgbsSmXmRqZ75AiY0uG09EO89IEGrpfXe7YLR/Lk2glYas5FzeMcN+4V0qZ9gB9+CIkE+tu3b4jDhTxGf/769Rs6dsyB8+dzRqb+5QyOrQlYLVqjBvHly2vzAulaatWfUvJ484amAh5g4cJH7HGMxlvuejt2JEWCBLkwaFAq1TkvW0fAjx59Bu2XXLdu4kiRWErAdAFLpgJmzXqDz5/voV69dzYd/2J5/PxzNuzcmYNlYOTmHIXWuJqsoZOcZMlUAAURZcrch5fXw8jsnz304dAhNwQE5MD48dKrAYysSbG3eCyZCli+/B3ix/+KoUO17R+vmYB//fUN8uRJgCZN3BxOwHKCoGhg48ZgVgSkxxHQOtfFn0dr78LDn6Bly4+Rhl8Y8Lb6NzAwDvr1S43Dh7OrptwcQcCUgaA5YNogomfPpHBx0V6IpSX1KeUolSnzAJs2BSB+/Dh2k8Py5YmQI0cWdOyYzOEETNMxtE+vh8d/TRisJWC9+kCV0E+ePEXnziGMgG01/vnrfvkSB02bpsaFCzlUq9CN0gV7EYAly/JIN3788SHmzn2NFCm+2k0OGzcmQsKEmVkFtNzUZExbjifIWYmA5QK07duDcf8+FaZqa9SkmYB79KAtyBKjRo3EqgPeqIEqFwFLXZ8GLbXJzJnTBSVK6OsIY0nVIRkdf/9X6Nnzq90i4CdPaLF9Iuzcab9GKHIpaLEMqB9vs2Z+mDAhFSvKonljPYda0YNcNfSPPz6Cl9dHpEhhvwh4+nQXFC+eDk2bRl2OJ2WAbB0BnzjxAWnSRC2Ss5aA9eoDLb+4cuUVBg0Kt1sEHBQEdOjgiqNHs6nWpBglAz3j2ZpzLV2W17jxE0ye/AFZsnyzW0Zo8eJ4SJ8+HTq14pkUAAAgAElEQVR3jt4BS1ycaA0mjvitnM1RclD/+ScUx4+HYskSbd3hNBNwp07+qFfPDZUrJ3K6CJiqb7duDWVFKPXqJdZVgEWC1evx0/kbNrzH8+dBGDw4vl08foos7tz5iuHDv2HTpoi2e0pFJ0Z5/VoJmHAUImCqYB82TF8VtJ4ImCeIevWewMsrHtzd49pNDiNHhqNs2VSoVy+JwyNgWorXrt0rSftUpEgCbNjgLlnBLufE6pGDoDc+PiE4dy4QY8fGs1vk9eoVEfBn7N+fRbX1oVG6YC8SsDQCbtXqGSZPjoNcueLYTQ7Tp39BlizJ0bZtUlU5xDRHSMkRlSPnY8fCsHt3MFatSqtpuMR4An758gtbhtG6dRLkzGlZX2CtBMyDvn79ewQEhGHkSDe7Gf6bN8Pxyy+088t/PaCdcQ74ypVPrEcvLY3ReljSCpHkVr/+U2zenBwZMsSzmxwGD36HEiWSOgUBS+FraQSstzOcoA9UjX7pUjCmTqVVCfZJQdPyoyZNgrBvX9RlkTF9/SlfD6G3CrdNG9qX2g1589rPEZo4MQTp0iWKlQSshL9c0ajNCLh79wBUqZKY7Tii1mzbKE9HKQVNyk9NKagQp107N4t70cqle+j6SgJYvZrW3VEP2uR2M/y07VWnTm+wdav0JgxiuWglP6Xz5CJgyjoQdjT3Kj5CQyOapFAloNZ9SuU8SrWiIFp3d/hwOrZUzR5zj0QwQ4YEInfuhKweQq0HtFHRl57pGGsIWEkOcvpAKeiHDz9g8uQUdiPgN2++oWpVPxw8GJ2ABZnwGSIjdMFe19CiC1L2qXnz5/DySo0cOexHwJMnv0OCBC7o1CkiBS0XEMS0ZUgCL0h1QlRKTR88aKMU9KBBr5EvnysaN45ahGXLFohyRkeY702bNi5LiVtD+JYS8KJF1AA9DD16/Ffpa+uqQ39/qvoNxYED6nPAeorQLCFgWmpEbTF//DH6MiR7EnD58o/g65sMCRLYbw542rQPSJUqCTp0iCj2U3JIYxMByxWlkDP67l0Ifv3V1W5zwJ8+AaVKvYOvr/IccEzuhKVGxGKHqFatJ9i6NQnSpIlwim1tj+j6S5d+QnBwQvTtG1GExfchEM8BW2On7eX8CPdR4gUlAt6xIxh3737EH39oa0epOQVNO/AAcdG1q/p2U7Y2OtSaz9f3I9t70VqhisHU6vFMnBiAfPneo3Fj+809UtRZuTJw7tx/VdBKBGAtNjQY5SJgqjinVqG9eyeP1vGKUtC0NKZNG21r4fjBLsZfSR7Uratp0yfYvTti+Ze9IuDVq78iJCQFBgxIqbr/rFGOkD0iYNIFtTlgKXnMmROIZMneol072FUOtWoB27dn0bQblRG6YC8S0JL6FOwWL48yZR7i2LE4iBvXfvrw99/A7dtuGD06jWpm1ChesIcc1KbE5FLQK1e+Q7x4XzXvTKWZgFeteo8LF8IxYoR8Iw6jd+GRMzpU5EOVn999Z9mcL+/lWOLp0ODv2/cF6tULROnSX+wxHiLv0aGDG1asyIJMmaI34hBHYkYYHaUirCNHPoCqn6nqmZqihIdHLEOixhATJ6bSvC2XpTKgZh9jxjzDggXBdpXBwYPxcPFiakyZ4q4aAcc0AlaLuqS+HzbMDyVLvka1avbVhd693TB+fCZ8/736rmAxxfhbqgvPn3/GTz89ATVMsudx9mw87NyZEosWZYgWAdtyVYCt31FOD9QCtKlT36BEifjo2FFbG1jNBEzGdvbsd4rbrwmAk+G3dsBTz+NRowKRKlVc7N6dAaVL/7e0aMMG6nYlXfnZt29yTJuWStOcsJbBLheRNWz4CEOHPkemTF/tFnlRhDdhQjr07JkV5cr9t/2aXAqU5GANCfMVtps2ubO+2+KDCHrSpEDs2RPGNmPo0iUp25BBTycyJaOvFBHv2xcKH5/H+OWXALtGXrdvu2DVqoxYv17bVIA1MiC8lXRBrghL72YMcrqgJRJo0+YJunR5gdy5P9lVDjNmpELDhtn+r73rAI+qSttvJjOZ9B4SQhekCEqvIhZ6EWz867r2VSyIbVdRHnERXOuuK/iLimVtv1hYFWkiIoKgKCKICC7SBEIaqZPpk5n/+c54hpPLvTN3kkkyCefu44Zk7r1z7/ud73u/ds7BhAn+qZGEM194I9Jroze2wef318rIhZLDt986sGTJETz8cGmT2qPCQiMef7wt1qw5tRSgJo+G8kJTyEEtIxcKf/45bc95992pOP98fYsQ6Sbg48drMWFCIdatU+86JGBFImgJQGul3EJFATU1XowdewCPPvpNU4yHOt/xySddMHRoX7YIhFrEqzQ8DTX+TfGCypRbKPz554sXV+C337Zj/PimXQva6YzFvHnDsH17V80IWKkPTYFjQ75DNDDhOkRDhhzAI49shdnctBHw2rX56NJlIGbNygiaiSAdaAlNQLwLPVz8SX/efpvq4T9i2rRDDRkG9bp27tzh+OKLrszpDlUSi1RGqF4PqvMizgtqctAKCPjfJ08+hk8/bcuCET2HbgKmmw0dSum+XLYOsQg0H+BKAo5m46/scgsVAYg1F9qA+sEHN6Nr13/qwTii5xQX90e3bjPw3HP+xc/1yCGiDxDhm6l5luLADzbgr79+P6qrn0dWVtOuQUwQ7Nv3EF5+eTBbk1wtA6Ek4GjXhXAJmJ+/d68Lt966Dd27PxrhkRH6dmVlPZGePhNvvtmtVThCwQy/suar1Jt77jmMgweXIDd3R2jgInzGgQN/wdNPj8SwYfGaGQhRH6JZFwgaHhAEI2A1u0U7l911VzG++66dboTDIuCZM0+gb1//npNKT0ctAo7mKFjL4IQiBBLKSy9VITnZh9mz9a33qVsaOk48dIj2Pi7G6tXtNJseRIeIZBCtA17N49eDP1eMCy88ygY7lSma+pgzpxxZWSZcc41/AQLl+OcRlzglpqmfUe/3qRl+vYT8zjsWVFa68dhj+pbe0/tMes6jKYhDhhRg8+a6pQBlQCD+Hq26oGX49cph6tQCfPhhLrp0ieB2dHqEAID2CbDZYnD77WkBXgilDzpv3eSnKQOxcOzRihVW7N5tx/PP61sFi14uLAJeurQG69c78Oij2UEJWEz5RCMJK3P8ahFXsIE/Y0Yxm/+rd8upSI+iCy4oxLx5Wac0n2gZnobWgiP9/Px+yhKAlhzUPNFt2xz497+r8MknuY31eEHvSztyvfmmFYsW5agSsNLjj9YUqFYmSK/h/8tfSnHddUl1NoNoSoFMnVqMm29Ow9Ch8czRDBYY8M+b8vn0fpcY4YajByQnykIsWFCGjRvb6v26iJ5Hu6I9/ngVXnvtZFOiVkDG9SBaeUE57kMRsPj53/5WhjFjzPjjH/XN/gibgKkOfNFFhfjyS38dWJlyFpuwxAggotKOwM3UDL/eiLikpBbXXFOIn39uH4Enqd8t5s+vYFPCbrnF73EGI95oHfCi4VcaHD0O0b/+VYGOHQ246660+oHYwKuoD4A2It+4sQObhqUW8arpQ7RFYMEMTigisFp9GDPmKPbsaY/k5KbPQpAIFy6swtGjXtx3X0bAHunRhwaKP6KX80yQmPrUY4+4fF55pQoGgxcPP5wR0ecK52Z9+hzD//1fW7YinXLcKzNE0eoIaWWC9NgjOmfs2GP44os85Ofrz0KEFQGTQP7whxJcckkyLrqo7opYIshq/w5HmI15rprBCYcAli61oKTErXu3i8Z4l2+/deLBB8vxzjv+1v9gA16URbQYfzH1XF8CuPTSArz1Vhv06tWwqWgNkc/NN5/A4MH+koyWQxrNuiAanFByUCOETz6xYscO2ghef8qtIXirXbt3rxvXXFOClSv9JRm9+hAtukDvpCRevfaIn3fttYV44onMOjtiRRrnUPej3fLy8rRLMmp6EE2ZOb2ZIK2IeMMGO1assOD999uEgqrO52ETMKWh16xx4Kmn6k68DkbAkZiWFNZbaZxMA1ZrwIcyQHyw33hjEebOTceoUfrazCPx3Gr3oEzEffdlsp2fxJS/WHNUyiRaBnwowx8q8qL1Vt97rxoff9w86Wcuj5UrbXjttRosXuzfC1UtI6R0gKIlFa3MQOg1QKJsaMrFTTclN1v6mcvh0kuL8cc/0tSPhDqZCLVeCDEj1NwkrHREQ+mFWnPQzp1OPPNMOb74onnSz1wGmzY5sGBBJd56K0/TEVLaqWjhhVABgR6HaM6cE5g4MV734kMct7AJ2On0oV8/ij7yAt3QWsCqEUBjEVKo+wYzOKEA5p9T3fH55yvw+efNO9jpXV96qRo7drhZLVjL8+cDnH/e3KmfUAZHb2nggQdKMXlyQtiDPdQYqc/nNDPgySdzWD1ezQkVDb4oh+asgYk9EPV1SGkRlDlzSsPq+KwPvnquoaBg1So7nn46R7UJSKkHohyak4SVhKs3BSraK6r90sIPt9ySqgeqRj1nzJhC3HVXBoYM8a9REOo/kTca9cGC3DwUL+gJzI4d8+CGG4qwc2c7XetPiI8TNgHTxY89VonKSh/uvdc//y4UAXMFaC6PR4/hVzZBqAH/wAMnMHasWfcqJ405qGgZxkGDCvDuu23Rvr1/VSwxFa2V8qG/N1ckHMzg6K0J79vnwl//Wort29tFRXf3//5vNfbscePhh/2OkBrhKh0gUR8ac4yo3VuJM52j5oCGioj//vcy9Oljwh13NL/hp2cdOLAA//pXDnr2rOsIBXOAmssh5fYomF3SY4/I8F99dSHThdTU5qnBi2OMVktcv94ZyI7qIWBuj5rDIdXDC6KzquUgUT9KVlYM5swJf1ZMvQi4oMCDYcOOY9WqdsjN9RfdOZBKQhYBFg1PU3ieBB43MHo8nWAe6K5dTsybdyIqPH4+6J94ohLFxV7Mnu1fHlRPyk0pj6YgAOVAF2WhNcC1COCRR8owYIAJt9/e/IafsLNYaCrMcbz6ai7bDlMsAYiOqVI/msPw8PGtx/AEI4CDB9245Raa75gf1opnjTnWFi/2Z4QWLMhSDQiUqWdRHvRcTUUAIvk21CH9xz/K0batAQ88EL7hbyxZ0LSwBQuy0a/fqaUxtYyc0h41BS/Qu2vxQbgOaWlpLS6+uIDpQjjNV/VOQfMLKQouKfHigQf8xl/LwGgN/MaOwpReZkMJ+L77SjFhQjyuv17fGp+NNcDF+9I8yBEjCvDyy3no3t1Ux/Aoa49K+XD8G9PwiA6QliOkZ8BzMqB61yOPnMDXX+erboPYFJirfcdzz1Vh1y4P5s/POiUjpCWHpjQ8WhFXuBEYJwyabtGvnxG07Gu0HLQO+YgRxwPGXysQ0LJHXA8akwB4D0o4jpCWg0pbk95ySxG+/rp55sFryf311y1Yu9bBshFKB1RZglH+zh2hxpSBaIf0OKJavMFt0tNPU/OZoV7RLz1LvSJgurC62ovzzjuOp57KQd++5jr5fr2eDieBSAKuRrzBgNZDALTm8AcfVGPNmrxosTeB53jxxWps2UJpn7rzUUUDr/ZvJQFHkojViLc+A1/ZHTprVgmmT0/En/6kf55dUwiM3pd04Z57MnHuuSfrX2oRcLCMUKSdUmUGSE/qM5ijSvL45hsHFi0qx6ZN+U0WNeqVIa1dvmyZLdAUF4oAlBk5sUTWGDZJJOCGOqTUBzFqlDkqar9K+UycWMSa4saN88+U0SMH0R41Ji8Es0OhCFlpjygr+uCDpfjqq/x6lwDqTcD0Iu+8U4OlS61YsiRXMwIWvRy1WrDoeTZk0HPweHqBGxIOuN4BT+eJQFPT2ZVXFuKppzJw4YWn7n2r1zg05nlTphRh2rQUXHyxfzqMXsMvepwc+4YQMTf4oqFvyIAXm7Lef9+CbdvsePfd8Nr8GxN38d4rVtjwzDNVdaaGheOIctwjEYkpHSDRsNTHERJTpTTlhXa/uvjixKaCNqzvoU1ahg1LwJVXpqjqAY+AlQZfxF90hCJhk7QyQaEMvlaKetUqKz75xIJVq6IvICBh0ZSc2bMr8MEHbREfH8PkoDcTpKYHDZGBaP/VHFAlL2jxhFpJ7LbbinHVVUkNagZtEAHTw950Uyk6dIjDjBlpdVLRwVKeooejNDhKAlADnw9orplKg69mcOpreB5/vJxtcD1/fvNNcg9lgbZudeLGG0uZ8c/Lq1uT14q4tAyOUh6EP+EZTA4i8YoOUKQiMKo5UrPJ6tV5bO3laD3uvrsMZrOB7ROsxxFSOkCiXnC8xZ/hyoFHXKH0QTT0XE94ik10SGnfX7fbi2ef1bfZeHPIifahnjSpCEuXtkXXrqaAHELZI6XhV9MDep9gZKBHDxrqkBYX+xcCeu21HAwbdnKHuObAOth3zp1bgYoKH9u+Vm9AoBz/ao6QUi/EZ+D6oZSDUg8i4ZDS4icFBS688kpOg6BvMAHTPpQTJxZj7lxKv52chxcq1abl8eshYJF4ucHX8nRCEW8wj+fjj2uwYgXNe/bPbYvmY9GiKmzZ4sKzz/prL2oEIBp8/rky3aNleNTeXRzwygyEmjyUNTC139VSoLfeWozLL09kWx1G80Gd6WT8Z8xIx/jxiXXkoMcR4vIRDX0wg6OlB2qZCFE+aoQbLPVM53/+uQ2vvFLJnKC0tOhWhtdes+DDD20sMxes5iumnLX0Qc0R0hqDagQs6kEwh0iZsdOSBy39OXJkHO68M3rq72p4UBaRdIEWbaL/gjmkSrvEx7+SgPnvwRxRHjCIvKCWkdPihWB8wPVmyxY7HnusHGvW5Nar8UrEq8EETDdbu9aO++8vY81AHTsaNQ2PCLSat6NleERDrwSY/64kADWDo0z5BEsBUcPPrFnFWL48D337Rm/UJQpzxowTyMiIZXPx9BCwaPC1SgFqEZiWpxnK89TThMIVgEdgtMF1XJwPzzwTvVGXKIMtWxy47rpS1hXdvbt/SozoECl/1/L6tYhXjMD0yEE0PloZiVCE/N//uljX8xtv5LAad0s47r23DG43TQ3xR2D1cYC0IjAte6TlEClrv1oRWCiHlDIQlZW1zbryWDiy//FHF6ZNK8Lzz+diwICTfUJKeTSUF5S4K38XHR81hyjU+Bc/pxlAtBcA7Tk/fnzDS5IRIWB6qSVLqlkDxIsv5iIhIaZeA14kBA6iVupTy9OJhMdJ20rNnFmMefPS2TKDLeWg9YmvuKIEY8Yk4U9/8tfAQmUi9ETA4XqckRrwlObZvduBZctyo2LOr95xQM1AL7xQzXQhOztWVQ4c93BSn+GmoEXC5RGBSMh6MhJlZbWYObMEt92WEnXNb8HkQe85fXoxzj47PlAeE/VBxL+hqU8t4lXLRCjtUyh58EiYlsD94gsrli1r02zrbusd/+J5H39sxfz5lUwXaBvbUPZIKzOqJxMRzCHVCtD04k/n2Ww+3HFHMa64IhEzZkRmGmTECJhAp6lJ33/vwqJFbTRTP0rDoyQANaD1RMDiwNYyPHoiMNps4Z57SnDddcn485+jO+WpphBUL73qqlJcc00qLr30ZOpHHPjKyFfL01dmJILJgRt45c/6RmC0zd3atdTk14bNNW9pB5UEVq+2M12gjcq1Il9l5oGPf2UpQHRIw5VDfSMwmulw770lmDQpIepTnmrjg+qlV11VggkTknH11ScdUjHiCuYARSoCDpYC5XaLE63yd/o7lcLefrsaS5fmsLnmLe149VUL3nijBgsXtmE9KmqBgd5MkJ6MnJpDVF8C5vKglPrdd5dg8OC4ek85UpNbRAmYvmDevArs2uVmy8IlJp6MhOvj8XMCqG/KR2n8lb8rCfnoUQ+ovf8Pf0iKmoUe6qNs1Ihyww1EwmmYPj05sPKVWgSg5gCJWYdIDHi16RdqkQBP9ZCxWbPGylKezbG/aX0wV7vm6acr2fadpAvKSFhLH7QcUpGARQMTLBMULAJT0w1xfipFvrNnl2L06Hjcd1/0LPQQrmxo/+zrry/FxIlJuPba1DqOkEjEejJBweyRHjnobYoTU9T/+Q+RbxVefz0nqhsQQ8mFFkp57z0r/vGPnMDKfWr4azmkwQIzvfqg1owlOjxq/MAjX9KFvn1NmDcvss24ESdgeqHHH6/Ehg3+fYMp7SAObjWAg0VgWp4/j7TEga9MfYZDwDSn6+GHT+DWW1Nx880tL/JVKsAvv7gxY0YpS0ffdFNaQAZaHr/erk8RbzVPk8tF/BlOBLZ4cSV27nRgyZJs1k/Q0g/aLo9KM6QLZ555siu3PpkgNQIQ8REJVykHMQIQiVYtBbdvHy2teYLNuW6u7R4jKffffvPglltOoH//eMyala5qj0I1hfJxr+WQhpKDWgQWqinr1VerWNp5yRJaYrPlRb5KGb78soWtYU+6cM45/pWy1JrfRD4I1RQqyoWPfzW7pBUBhyJgWu6TdOGii+Lx4IORd0QbhYDppV5+uRqLFlVj7twsjByZEOgiDqfmVd8IWE/KR4zAVq60gta2XbgwC5dd1nJqvqGMVGFhLe68swxZWbFsrWItj7+hKehIDHi73YdHHy2jReKwaFFW1HfahsJe/Pztt2vwyCMVeOihLIwde7I7mstD/KknAtZTklEaHHG8B8sErV9PzkIZ8/Svvjq6FjwJB3PludShTroQExPDbBJl57TSnkp5cDsUzB7piYCD2SWlTEgG5eW1TBdoj93Wcnz4oRV33VXGZDBlin/dgnD0QMzOheIHLYdUKyAQMw90782b7YwX7ryTgrLI1HyVcmw0AqYvWreOuqPLMXVqMmuE4B6PHoOj9Dj5gysHutbAV3r8agaIBPHPf5bjp5+crKuNtvZrjcecOeWgucJ//WtmYI3WcFJuIiahImD6PFgmgstBNDjffutgW6pNnJiAuXMjm+KJFnlu3uxgunDeeYm4886TUVg4KbdQ7xIsAg5GwFwWzz1Xic2bbXjqqUyMHNkyup1DYaL8fMGCCqxZY2dbefJde4JFXKGmReq1R1r4K/Xhxx+dzCYNH27GY49lhvt6LeL87dudTBfOPtvM5KCVIQ3mCKnxAf+b6KDS37heaDWHqjmk1ABKU1BJF8aObXi3s5ZgGpWA6UspCvvb3ypQUFCL229PR//+fpLTa3iUQOsd8KFSDps22bF4cQUzNI88ksFWbGnNxwcfWFl9nhqzbrutbhpOTwQcasCL2Ck9fTUFoL+5XD5QynnDBhuTwZQp0bm6UqTGRWWll+nC7t1u3HFHeoAAghmaYLUvLUOjJxUt6sfWrQ688EIlevc2sQVn0tOje55vQ+VB+ziTHC66KJHJwWSqGw3T/Tnu4RCwSACi4VfKQysCe/HFStZwRdmH6dNbTyZOTV4Oh4/JgKbtzZyZwfZyjhQvhJJDsFka5ACRTWrXLpbpQmNnHxqdgDkY775L3kQVW6zj+uvTAt1wooERiUA0+FoKV5+c//79brz+ehWOHHFj9uw0TJjQuo2+iB05Q08+WYlvv3XihhvSMGnSyRSQVupTKxPBDYze1JsyAvjooxomh3HjEjB7djoyMlq30RflQFMznnyyitXBSA7KPgmRANRqjqH0IVTqjZMvTbd7440qlgEiXbjkktZt9EXcKiq8TBc++8yOG29MY45pOI6Qmgz0OERqmbnVq61MF4YONTNdaGyj31AHJpLXf/qpjelCp04mpgvduvk3lVHygpIPlKloZQCg9rtWIEB/LyqqZbrw9deUtU3DlVc2TfmlyQiYALFavXjuuWo2R/Lyy1MwfXpKYOGOYJ6+CKbeCJgTBB/wtIH4Bx9YGMAzZ6bittsaJ6cfycHZWPfatMnB5EARGclg8uSkOgNejQBEBdByfLQ8T9HjJA+f5NCxYyzbTYeMzul4eDw+0F7C1B06blwS/ud/UtjSiWp6IMojGFaiXPi4VysJ/PqrG8uWWbBunZV1+9OevkZj684AaeFGzijtZnX0aC3TBU7EjRkBc9kQ8ZIcKOMwa1YqRo1qnWl/PfpNnPD889UsQCM59OrlX/xIrQmLOzqh7qsnE0QzX8geffihhXECySEpqemCgSYlYA6Y39uw4K23athOSmPHJmHMGH8kSoCLADfE06GJ07SEHhmawkIPrr02Gdddl4KkpNPT2CgHLNXoSQ5797oxYUISIwLyQNUMvlokrObx8/NET5+cn3XrbFizpgaDB5vZlo6ns7FRRmIkgzffrGHYjx+fhNGjEwPbLao1nSjlqCfyIsInXfjsMytoKzuuC6dT5iGYwSanlLbS+/57JyZOTGY7+fToEafqEGkRgB450Dz9tWut7L9evUzMHjVmjTEUSUXT51arj9kj0oW2bY3MHlHTIt/QQRkYKOWgxF8rIKDzqNmQdIGyP9RsSDapOdYbaBYC5sCQUaA1W5cvt7K0KHk/gwfHs0ahzp3ViUCZWlBGxPv2ubBjhxPff+8ArdlJKeZLLknE5MmnT6o5XKX6+WcXPv7YBtrRh1YxGzo0gTWkUYo0OdmguRmDcoDz36njlKZ1kQy++87BOptp95xLL01iU3HkoY7ARx9ZsXy5DV9+aQ/oAk2d4ZFxKM9f6fET0dKUrm3b/LpwwQUJmDbNLwd5qCNAU7CoREC6AMRg2LB4DBjgt0m0oEqogEBpjyjrt2uXC9u3ky7YQd3+pAtkk3r3bhlL3DbHWFm1ysZsEqWoiRcGDYpn/UPkFHEiDscROnzYzXiB5EC6QJk3WuXwsssSmzX706wELAqWVqDauJHAcTAvtKzMywwP1cdycoxsKg1FrnFxMYwQqIHHYvGCNqUvLvbg6FE3KLXWqZMRQ4aY2Zq1F1wQz5RGHvoRIOypY/ebb5xswNICEuQMkUdK/05Pj2UeqdEIeDyA3e5lqewTJ2pBG3McOuRme0X37x+HESPiWZNbv37S0OiXANiY3rjRzvZ53rbNybI33brFMV1o08aIzEwDc4xIF8jg05aZtAwpXVdSQrrgwf79LiYzyjice66ZkTSvoX8AABMGSURBVK+MdsORArBzpwtffUW64MCOHS42NY50IT+fbFIs+z0x0b/KGZVZKONWVVXLdIFkRkaf/k3kPWKEmenCoEGnZ8klPORPnk02nniBbNJ33zlBc7opU9Sxo4lFrJmZsUwXyCYRL7jdpAs+NoWLdIHm8VLfT3a2gWFPvHD++fFo0yY6pnZFDQErBUQDl7xRApyah+j36mofI14yOmZzDNsEOSfHwBSic2cjunc3tar5o/UdtJG8jmRAkRQN5OJiLyoqapmhoaXZaKcZMkBECKQMRBBduxoDaexIPsfpfC9qGCI5kEEnXSgtrYXF4mPES0bHrwsxzEHKz/c7TJRpILnII3IIkCE/cMDv4NAyl2TkSRfIESWHlOYWk4Oal2dgqz1RAEE2SR6RQ4Cya35d8DCHv7TUyxx+URdSUvy6QM1sFJCRDOj3aDyiloCjESz5TBIBiYBEQCIgEYgUApKAI4WkvI9EQCIgEZAISATCQEAScBhgyVMlAhIBiYBEQCIQKQQkAUcKSXkfiYBEQCIgEZAIhIGAJOAwwJKnSgQkAhIBiYBEIFIISAKOFJLyPhIBiYBEQCIgEQgDAUnAYYAlT5UISAQkAhIBiUCkEJAEHCkk5X0kAhIBiYBEQCIQBgKSgMMAS54qEZAISAQkAhKBSCEgCThSSMr7SAQkAhIBiYBEIAwEJAGHAZY8VSIgEZAISAQkApFCQBJwpJCU95EISAQkAhIBiUAYCEgCDgMseapEQCIgEZAISAQihYAk4EghKe8jEZAISAQkAhKBMBCQBBwGWPJUiYBEQCIgEZAIRAoBScCRQlLeRyIgEZAISAQkAmEgIAk4DLDkqRIBiYBEQCIgEYgUApKAI4WkvI9EQCIgEZAISATCQEAScBhgyVNbNwI+rwe1bid8tR7EmhNR443Ff6vc2FPhgt3jRX6iEb0y4tA52QiTIQbLDtag0FZ7Cihtk4wY3S4BnxfYUWj14PIuSWiXZGTn/VbjwWcFNlQ6vcgyG5AVH3vK9UWOWvyxSzJWHbMhMTamzucerw9p5liMbpuAmN8/cnt9+OSIDYnGGPTLNKNt4sl72jw+FNg8KLLVwuLysmvzk2KRGx+LWp8PW0scsLi9MMTE4JJOSey7dpa78GuVC1VuL248MwXbTrhwtMbN3lk86NF6pMfBWevD/moPfMKHcQagTUIsuiQbke5xoODNt+GxWNgZBpMJiV26IH34EJjz8lr3oJJvJxEIgoAkYDk8TmMEfPB6PPA4LHBUFsJZXQpXTTmMCakwdhqCN37z4u39NXDU+hi5GAB0SzNh5llpGNsuAddsKMEPZc66+MUA/bLMeGxQJv6+swJbihyY0CERjw7MZAT5TYkD83dU4EhNLW44Mxl/OjPFT0oxgM8H9j1L9lXj9u6p+PioDVM6JIJIl5NbudOLPZUuRtCcgPdWurCz3M2Il4hveJt4EFVaPT5sKLSDiJKch4w4AypdXuyvdiMhNoa9y74qN3qkmfDmgRrM75/BnuWLQjvMsQZ8W+rAnb1SseKYHV1TjMgy+0mbDvp/cj6q3T54fT7kJsQiLyEW5AzQQT+OWD34zeLGpZ2SULrwWRx95fU6WGWcOwxn/m0u4jt2OI3HoHz10xmBRidgp9OJlStXonfv3ujZs6cm1seOHcPmzZsxadIkpKamNkgmwe5VXV3Nvmf06NEwm80N+h55cctEwOtxwWWtQE3hPjgqi1DrtMFVU4Zalx0GowlZ3c/FjykDsGBHBYjwbuqRwghsU5EdJQ4v7jgrFSNy4xkBH7C4MbVTEvplxQXAIKLLSzQGCDg2JobdY1bvNEZqRMDHajwYkBOPTqkm5MUbcM0ZyfjoiA37LW4csHiwcEgm1h23o39WHLaWOOH6ndgo2kyPM+DqrikBAn5mdxVu6J6CKpcXhyxuDMw2I9VkwAeHrOiaakROfCw2FDpQ7qpFstGAIdlmfFXswMT2iYwgB2SbsXBvFR7u6yfgjUUOFr1uLnbghm7JWFNgR//MOPxU4cav1S7E/x6VE8mTs0EY9UwzsUj68+MOJBhjmNMwKi8eNW4vcwSGVR7GjulXwVdbN2PQ7tqr0XXO/S1zIMmnjhoEWqpdjxgBE9Fu3boVw4YNY8T2/fffIy8vD+3bt29UIdH3rl+/HiNHjtRF3C1VUI0KYiu/uc/ng9frhcFgQPGO1bAU7wd8XnjdLlDaWTxiTfHI7jUKnxvOwrO7K+FDDP4zOhc58QbYa33weIHUOAOLKq/eUIJjNg/uOycdE9snIIb+93uW9nCNJ0DAdP9kkwEP9c9g9yECtnt8eHVUDkv9UpQ6tUMitpY6cWaqCRlmA4wxMVhbYEPHJCPcXqBzsj+tnBoXC3MskGSkeBwoc3rxxv5q3Ns7nT0bXdMr3cSi0Vf3WXBF52R8f8KJs9JNSDcb2DOuPmbFtI5JoPQ0pdeJgP/xcxXu75PG7vlNiRPtk2KxpcQZIOC+GXHYVeFCWpwBHRJjYTYaWHqcovovCh2MgA9ZPIx4e6SbmBNhjAH7+9LDVtycWoMfpl4OT421Dt4pfc9B//febuUjUL5eMAR++eUXHDx4kAVf9T1aql2PGAETAKtXr2ZEmJOTE4h6CdCvv/4a48aNw65du0DRaVZWFgYMGIANGzbA4/Fg1KhRTAB2ux1jx47FunXrUFZWxmTRp08fDBw4kN1P/NuIESPY52oETM+hdS+6H4+AibjT09NRWVkZeK4pU6bIyLi+WhBF19G4slqtKC4uZvKOjY3F5MmTYduzCrayY5pPGhNjQPoZA1HRYRQe+qEKeytc8AIgvpvYIQnXdktmKVuqhxIBby9zwuXzodYHVs/dPrUduzcn4M2FDlZzpXRtp2QjLuuShP8csjJS/WhsLks9U/12XH4Cq732zzKz2jBFlUSm5+fF4+sSJ0sdbyp2YPGwLEbm/Pj3rxaMb5cAlxcsnUzPlR1P19ci2RTL7rW30s0cBOVRbK8NEPCKozZU000A5gBc1DYBnxy1BQh4QGYcjtpqsbvCxdLPFO3e29tP2GsL7IxoiXwp6qaD0uHj2iUyHChqH1R5GD9MuwIwnHx2Oi/57D4Y8ME7UTRyWv+jEOGVl5eDbOjGjRvRv39/9tJcTyhbSVnIHTt24Pzzzwedf+TIEebAjhkzJhBckZ0Xgx/igOXLlzPbq7TbZPPJth46dAibNm1i35eQkICJEyeyZyDbzs/Zvn07du/eDaPRyHiD8wmdQ9dMmzaNXc+/i66j51yzZg37bjqIU7p06RLgDfH79+3bhxMnTrCMLOcR4ij6Tn5tfn4+vvzyS9hsNphMJvTo0YPxGH9ueoaGZmrpXhEjYJ72zc7OZi9GwuzWrRsGDRqEzz//HF27dsXevXsDkao4COhBuAdDBE7X0k/62w8//IAzzjiDDQDykIhc6XeezlYj4GD3IsC/++47JCUlMWCJ3MOJoFu/eraONywoKGCGgki4pqYGKSkpzLkLRcD09ubUNmjTZzR2+vLw7iEbfrN4QGRFpEPk98TgTFyY768B7yx3IslkgNkQgzSzASvG+puKRAJ+aWQ2nt5dhYPVbmSz5iew8/UQ8IT2iawRjNK4y49Y8diAjAAB0/O8tb8GM3qk4MmfqlgN+c/dU7ClxAFzbAxrgKJImdLaY/ODEzA1hzl/T3NTfbhzihFLD1pPEnCWGTaPF0es/hQyvfdfFARMqfH/VrvZu5GzYfV4seKIHX/unozD8+aj8P3/nDK4JAE3vb5x+zh48GB8+umnoJ90EClnZmYGfm7bto2RHdlLbr/pXCLQtm3bomPHjoyciZTpIA4QfyfCovuRreb2nt+f7DC35XQtj4DFe6hFtfwaOl/kAfHc0tJS9n2JiYmq3//zzz8zZ4CXIOlaCvrIPtBB/x4+fDh7Tx5Qrl27lgWNdBAnjR8/PiKBWsQImF6Yog0yeHFxcSyyLCkpYbXWr776igmBPAbyWsgbITIlAdF15OXQZ5x4+U/ulfXq1QsHDhxggq4vAfN7DRkyJOApkZdGA4F7bvy5ml4l5Dc2FgJut5sZFIvFAvJqaw5sQeXhH+H1KJqnhAeINSUg+6zzkd6pL6xeIjAPDlvc+KrIgS8L7RjWJh6Lhmfjui/9NeBLOidhQJYZptgYXJAXfwoBLxudC7vXhznbynHM6k95t0006iLgLikm/Fjhr7tSg9N1XZMD3cjrC+3IjIvFOZlxWHHEikSjAefmmrH8iI1FpHsq3RiTn8BqyMPbmFmjFEW5VFue2jGJRck8Bf34rkpWG6buLYq+z8uNZxE3rwFTCpqIvcjpRWacAb3TTBhE5wsRMEX5P5Y7WYo+L8GI/ER/F/mk9gn4afqVsPy891QC7tMbA5YtbSzxy/tqIEBBEQUgFIiQnabjnHPOCdhhbsMpO+hyuZgdp8iU9Ik+q6ioYD+pxCj29pA9J+LiWU0iVH7QuUSaPPrmBC0SML+eX8MjXuIEfi+y2RSQiWVHJQETSVLEfvz4cc3v5x+IpM8Dun79+mHnzp2BXiHCi79nVBIwr/kSMIWFhcyb4ERKHhQ9PK8H85eh3/nLEzFqETAXPqUIeCqBey96I2CRgOl5xEibpxLE55Ka2zoRqHVa4bJWwm2rhL28AJbjv8Bj90+PoSPGEIu0Tn2R2n0U3j1ay+qy5+UlsLTup0dtrEGJiOelkTmMgA9a3LiyazKGtjnZ0JdC9VGTgdWAKQVNBNwzg0jShgU7yln9Vy8Bd08zsYYpipqpvEw/Kbq8tGMi3j9kxYT2CSydTVOG6KCGq1K7h5HvCYeXETCljHeVO1kU3yHJiHhjDErsXgxrY8ahan8T1rN7qvDQ701Y9H00TWlzyUkC7pcZx5qy9lk8SKHiLqUQYw04L9eMAlttoAacEUfRr4nVnc9INbJrJrZLhG/tSvwy+yEEiuS/4509fizOWvjP1jnYovitiOh4hEt2lWw2jwopyKGD7C6V/ijaJdIjW01lwwsvvJBllfj1ylQsJ0PKOlH6WEnQwQhYGUXTc/AaMX8eSpGHioCJJDMyMoJ+PxePSN7EJzwCFglYTK+TcxGsoTgcsUckAhZJkB60qKgokHrm6QdKYRAoPNcv5tTphSg60SJgMWqllxMB4F3WvD5MHhMJisATSVZJwHQOpSrIcaB6IQ0KJbmHA6Q8twUiwJqzalkHtLX4ACoObmed0Nk9R6KozWDc/20Z6yqmxiqiHDYDJyYGTw/NZB3EfBoS/5wjQJ3Bj/4+DYkTcO/MONYRvHhvNV7fZ9FNwFeekez/3t+PUkctm8rUJcWIapcPQ3LMmPtDBS7plMi6oKmMOyo3Hi/8YsHMXil4a78FkzokokuyiRExvQfNC37nYA2mdEhCsc2jqwt6YJYZbRNiA9Oh6F6HLR4cqPGAmtx4ExbVnM/OjGONXFTfPjPViNd/rcEdeR7sueNuVO/8UXB2YjDgw/eR1LNHCxw8LfuRyU4fPnyYRb1Eetxm01sRufHoVmymJVv7008/MdtO11ONmJpuOUlTSvqzzz5j9lRZA+aRLEWkSgIm20+ZUYquKRtKQZyyHss/Jx6hLCvZdmUNmAIrbteJay644IJAP5Hy+3lfEXcu1GrA4mwZ8fNI8kRECLgph6KydtyU3y2/q5Uj4PPBaSmF1+2EOS0XB6wxeHN/DX6qcKLW619Y4rLOyRidH89Swvd/V4Y9Fe5TQKFo954+aXjpl2psL3Vi4bAsNueWDpqD+8LeapbmfW54FuuCfu9QDSNGqtfS/GKqpdLnS/5bzRb9EA/qXKaGsBxzLJtnS1OcaKrRhW0T2NzbTwtsrOHrQLUHt/dKZc9JqWqqIdNaIBW0GIfJgAntEllz2afHbPD4gGK7B/efnc6+av1xO36tdrP7LxiQgZXH7Ci10xSmkwtxEAFT13XXVBOctV4ctXpYVD21YyIoaqdUNzVn2Wq9+OGEC/POToHrszU4suRVxBgMiGuTg84zb0XqoIGtfFDJ12tNCIQ76ybUu7cIAiYPjXtW3JOJRAdaKHDk5xIBQoDIsNxRy1azojmu/KDVn6jRSHnQ1ByaPkSp2Wq3F91Tjaw+SwcR1zErNXTVokdaHCPeozYPWxmL5g9T3dRoiGHzfqmrmVLOyoOmApkNYHOS6WOKPvncXIqQKdVM13VM9i++QQdFxyWUgk42Bs6lrDURJzVz0bxhiqrpKHHUooju4QWbh0z/pnsqD2rGbpdoZAReYPVPQeqZHsemJtFBU7SIuCmC75pmQqLVAvuhwzDExyOhSyfExvvr5fKQCEQ7ApSW5zVo3jsUiWduEQQciReV95AISAQkAhIBiUA0ISAJOJqkIZ9FIiARkAhIBE4bBCQBnzaili8qEZAISAQkAtGEgCTgaJKGfBaJgERAIiAROG0QkAR82ohavqhEQCIgEZAIRBMCkoCjSRryWSQCEgGJgETgtEFAEvBpI2r5ohIBiYBEQCIQTQhIAo4machnkQhIBCQCEoHTBoH/B3F+RFPSlPka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6" name="Picture 5">
            <a:extLst>
              <a:ext uri="{FF2B5EF4-FFF2-40B4-BE49-F238E27FC236}">
                <a16:creationId xmlns:a16="http://schemas.microsoft.com/office/drawing/2014/main" id="{E1658CFD-C98A-4AA7-9BAA-C930C28BA81E}"/>
              </a:ext>
            </a:extLst>
          </p:cNvPr>
          <p:cNvPicPr>
            <a:picLocks noChangeAspect="1"/>
          </p:cNvPicPr>
          <p:nvPr/>
        </p:nvPicPr>
        <p:blipFill rotWithShape="1">
          <a:blip r:embed="rId2"/>
          <a:srcRect l="28055" t="19696" r="26060" b="39305"/>
          <a:stretch/>
        </p:blipFill>
        <p:spPr>
          <a:xfrm>
            <a:off x="789513" y="457200"/>
            <a:ext cx="7564974" cy="5562600"/>
          </a:xfrm>
          <a:prstGeom prst="rect">
            <a:avLst/>
          </a:prstGeom>
        </p:spPr>
      </p:pic>
    </p:spTree>
    <p:extLst>
      <p:ext uri="{BB962C8B-B14F-4D97-AF65-F5344CB8AC3E}">
        <p14:creationId xmlns:p14="http://schemas.microsoft.com/office/powerpoint/2010/main" val="141752774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4A2FB2-B155-4E14-804C-FCEE53CA69CF}"/>
              </a:ext>
            </a:extLst>
          </p:cNvPr>
          <p:cNvSpPr txBox="1"/>
          <p:nvPr/>
        </p:nvSpPr>
        <p:spPr>
          <a:xfrm>
            <a:off x="2057400" y="152400"/>
            <a:ext cx="4876800" cy="584773"/>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IE" sz="3200" b="0" i="0" u="none" strike="noStrike" cap="none" spc="0" normalizeH="0" baseline="0" dirty="0">
                <a:ln>
                  <a:noFill/>
                </a:ln>
                <a:solidFill>
                  <a:srgbClr val="000000"/>
                </a:solidFill>
                <a:effectLst/>
                <a:uFillTx/>
                <a:latin typeface="Comic Sans MS"/>
                <a:ea typeface="Comic Sans MS"/>
                <a:cs typeface="Comic Sans MS"/>
                <a:sym typeface="Comic Sans MS"/>
              </a:rPr>
              <a:t>Ordinal Number</a:t>
            </a:r>
          </a:p>
        </p:txBody>
      </p:sp>
      <p:pic>
        <p:nvPicPr>
          <p:cNvPr id="2" name="Picture 1">
            <a:extLst>
              <a:ext uri="{FF2B5EF4-FFF2-40B4-BE49-F238E27FC236}">
                <a16:creationId xmlns:a16="http://schemas.microsoft.com/office/drawing/2014/main" id="{3C7E86BD-51FF-4CB1-9AD4-A09882802DCA}"/>
              </a:ext>
            </a:extLst>
          </p:cNvPr>
          <p:cNvPicPr>
            <a:picLocks noChangeAspect="1"/>
          </p:cNvPicPr>
          <p:nvPr/>
        </p:nvPicPr>
        <p:blipFill rotWithShape="1">
          <a:blip r:embed="rId3"/>
          <a:srcRect l="29053" t="26813" r="28054" b="59697"/>
          <a:stretch/>
        </p:blipFill>
        <p:spPr>
          <a:xfrm>
            <a:off x="711443" y="1162665"/>
            <a:ext cx="7721114" cy="1998406"/>
          </a:xfrm>
          <a:prstGeom prst="rect">
            <a:avLst/>
          </a:prstGeom>
        </p:spPr>
      </p:pic>
      <p:pic>
        <p:nvPicPr>
          <p:cNvPr id="7" name="Picture 6">
            <a:extLst>
              <a:ext uri="{FF2B5EF4-FFF2-40B4-BE49-F238E27FC236}">
                <a16:creationId xmlns:a16="http://schemas.microsoft.com/office/drawing/2014/main" id="{40A2314F-9577-4F61-9051-EB555D1458DF}"/>
              </a:ext>
            </a:extLst>
          </p:cNvPr>
          <p:cNvPicPr>
            <a:picLocks noChangeAspect="1"/>
          </p:cNvPicPr>
          <p:nvPr/>
        </p:nvPicPr>
        <p:blipFill rotWithShape="1">
          <a:blip r:embed="rId3"/>
          <a:srcRect l="32439" t="75455" r="38361" b="7575"/>
          <a:stretch/>
        </p:blipFill>
        <p:spPr>
          <a:xfrm>
            <a:off x="1676400" y="3733800"/>
            <a:ext cx="5257800" cy="2514600"/>
          </a:xfrm>
          <a:prstGeom prst="rect">
            <a:avLst/>
          </a:prstGeom>
        </p:spPr>
      </p:pic>
    </p:spTree>
    <p:extLst>
      <p:ext uri="{BB962C8B-B14F-4D97-AF65-F5344CB8AC3E}">
        <p14:creationId xmlns:p14="http://schemas.microsoft.com/office/powerpoint/2010/main" val="217058741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C4389-AB69-45B2-BE81-6BB8121D7A50}"/>
              </a:ext>
            </a:extLst>
          </p:cNvPr>
          <p:cNvPicPr>
            <a:picLocks noChangeAspect="1"/>
          </p:cNvPicPr>
          <p:nvPr/>
        </p:nvPicPr>
        <p:blipFill rotWithShape="1">
          <a:blip r:embed="rId3"/>
          <a:srcRect l="30049" t="24545" r="30050" b="48820"/>
          <a:stretch/>
        </p:blipFill>
        <p:spPr>
          <a:xfrm>
            <a:off x="952500" y="914400"/>
            <a:ext cx="7239000" cy="3976688"/>
          </a:xfrm>
          <a:prstGeom prst="rect">
            <a:avLst/>
          </a:prstGeom>
        </p:spPr>
      </p:pic>
    </p:spTree>
    <p:extLst>
      <p:ext uri="{BB962C8B-B14F-4D97-AF65-F5344CB8AC3E}">
        <p14:creationId xmlns:p14="http://schemas.microsoft.com/office/powerpoint/2010/main" val="13331062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FA2B12-9FF8-4F6C-8C3B-5DA3AF3A89CD}"/>
              </a:ext>
            </a:extLst>
          </p:cNvPr>
          <p:cNvPicPr/>
          <p:nvPr/>
        </p:nvPicPr>
        <p:blipFill rotWithShape="1">
          <a:blip r:embed="rId2">
            <a:extLst>
              <a:ext uri="{28A0092B-C50C-407E-A947-70E740481C1C}">
                <a14:useLocalDpi xmlns:a14="http://schemas.microsoft.com/office/drawing/2010/main" val="0"/>
              </a:ext>
            </a:extLst>
          </a:blip>
          <a:srcRect l="36142" t="22803" r="36300" b="34340"/>
          <a:stretch/>
        </p:blipFill>
        <p:spPr bwMode="auto">
          <a:xfrm>
            <a:off x="1066801" y="914400"/>
            <a:ext cx="7086600" cy="56388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86EE6F4-EBD8-4C16-AEFB-BB0B7DD0B066}"/>
              </a:ext>
            </a:extLst>
          </p:cNvPr>
          <p:cNvSpPr txBox="1"/>
          <p:nvPr/>
        </p:nvSpPr>
        <p:spPr>
          <a:xfrm>
            <a:off x="2209800" y="228600"/>
            <a:ext cx="4343400" cy="584773"/>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3200" b="0" i="0" u="none" strike="noStrike" cap="none" spc="0" normalizeH="0" baseline="0" dirty="0">
                <a:ln>
                  <a:noFill/>
                </a:ln>
                <a:solidFill>
                  <a:srgbClr val="000000"/>
                </a:solidFill>
                <a:effectLst/>
                <a:uFillTx/>
                <a:latin typeface="Comic Sans MS"/>
                <a:ea typeface="Comic Sans MS"/>
                <a:cs typeface="Comic Sans MS"/>
                <a:sym typeface="Comic Sans MS"/>
              </a:rPr>
              <a:t>Week 1 Mental Maths</a:t>
            </a:r>
          </a:p>
        </p:txBody>
      </p:sp>
    </p:spTree>
    <p:extLst>
      <p:ext uri="{BB962C8B-B14F-4D97-AF65-F5344CB8AC3E}">
        <p14:creationId xmlns:p14="http://schemas.microsoft.com/office/powerpoint/2010/main" val="217810399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E6410-24DF-486E-9008-E472852DBF72}"/>
              </a:ext>
            </a:extLst>
          </p:cNvPr>
          <p:cNvPicPr>
            <a:picLocks noChangeAspect="1"/>
          </p:cNvPicPr>
          <p:nvPr/>
        </p:nvPicPr>
        <p:blipFill rotWithShape="1">
          <a:blip r:embed="rId3"/>
          <a:srcRect l="30050" t="65051" r="33998" b="16060"/>
          <a:stretch/>
        </p:blipFill>
        <p:spPr>
          <a:xfrm>
            <a:off x="1246908" y="838200"/>
            <a:ext cx="5992092" cy="2590800"/>
          </a:xfrm>
          <a:prstGeom prst="rect">
            <a:avLst/>
          </a:prstGeom>
        </p:spPr>
      </p:pic>
      <p:pic>
        <p:nvPicPr>
          <p:cNvPr id="4" name="Picture 3">
            <a:extLst>
              <a:ext uri="{FF2B5EF4-FFF2-40B4-BE49-F238E27FC236}">
                <a16:creationId xmlns:a16="http://schemas.microsoft.com/office/drawing/2014/main" id="{E430B8C4-ECCE-470D-9BEB-61E1FE081774}"/>
              </a:ext>
            </a:extLst>
          </p:cNvPr>
          <p:cNvPicPr>
            <a:picLocks noChangeAspect="1"/>
          </p:cNvPicPr>
          <p:nvPr/>
        </p:nvPicPr>
        <p:blipFill rotWithShape="1">
          <a:blip r:embed="rId4"/>
          <a:srcRect l="29053" t="71818" r="29548" b="5152"/>
          <a:stretch/>
        </p:blipFill>
        <p:spPr>
          <a:xfrm>
            <a:off x="1265665" y="3597812"/>
            <a:ext cx="5992092" cy="2743200"/>
          </a:xfrm>
          <a:prstGeom prst="rect">
            <a:avLst/>
          </a:prstGeom>
        </p:spPr>
      </p:pic>
      <p:sp>
        <p:nvSpPr>
          <p:cNvPr id="5" name="TextBox 4">
            <a:extLst>
              <a:ext uri="{FF2B5EF4-FFF2-40B4-BE49-F238E27FC236}">
                <a16:creationId xmlns:a16="http://schemas.microsoft.com/office/drawing/2014/main" id="{698EA79E-D1AD-4C1B-B87F-8A8EF5E5812E}"/>
              </a:ext>
            </a:extLst>
          </p:cNvPr>
          <p:cNvSpPr txBox="1"/>
          <p:nvPr/>
        </p:nvSpPr>
        <p:spPr>
          <a:xfrm>
            <a:off x="3276600" y="146170"/>
            <a:ext cx="1905000" cy="523218"/>
          </a:xfrm>
          <a:prstGeom prst="rect">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2-D Shape</a:t>
            </a:r>
          </a:p>
        </p:txBody>
      </p:sp>
    </p:spTree>
    <p:extLst>
      <p:ext uri="{BB962C8B-B14F-4D97-AF65-F5344CB8AC3E}">
        <p14:creationId xmlns:p14="http://schemas.microsoft.com/office/powerpoint/2010/main" val="348706477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651FA8-B94E-4230-9E26-4FB42E4DEA4C}"/>
              </a:ext>
            </a:extLst>
          </p:cNvPr>
          <p:cNvSpPr txBox="1"/>
          <p:nvPr/>
        </p:nvSpPr>
        <p:spPr>
          <a:xfrm>
            <a:off x="742950" y="338328"/>
            <a:ext cx="7658100" cy="1078992"/>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a:bodyPr>
          <a:lstStyle/>
          <a:p>
            <a:pPr marL="0" marR="0" indent="0" algn="ctr" fontAlgn="auto" hangingPunct="1">
              <a:lnSpc>
                <a:spcPct val="90000"/>
              </a:lnSpc>
              <a:spcBef>
                <a:spcPct val="0"/>
              </a:spcBef>
              <a:spcAft>
                <a:spcPts val="600"/>
              </a:spcAft>
              <a:buClrTx/>
              <a:buSzTx/>
              <a:tabLst/>
            </a:pPr>
            <a:r>
              <a:rPr kumimoji="0" lang="en-US" sz="4300" b="0" i="0" u="none" strike="noStrike" kern="1200" cap="none" spc="0" normalizeH="0" baseline="0">
                <a:ln>
                  <a:noFill/>
                </a:ln>
                <a:solidFill>
                  <a:schemeClr val="tx1"/>
                </a:solidFill>
                <a:effectLst/>
                <a:uFillTx/>
                <a:latin typeface="+mj-lt"/>
                <a:ea typeface="+mj-ea"/>
                <a:cs typeface="+mj-cs"/>
                <a:sym typeface="Comic Sans MS"/>
              </a:rPr>
              <a:t>Sports Day Maths Challenges</a:t>
            </a:r>
          </a:p>
        </p:txBody>
      </p:sp>
      <p:sp>
        <p:nvSpPr>
          <p:cNvPr id="21" name="Rectangle 2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9144000" cy="4716250"/>
          </a:xfrm>
          <a:prstGeom prst="rect">
            <a:avLst/>
          </a:prstGeom>
          <a:solidFill>
            <a:srgbClr val="567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2423160"/>
            <a:ext cx="4210176"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606BFDA-760A-4EE5-A95C-477793F2AB06}"/>
              </a:ext>
            </a:extLst>
          </p:cNvPr>
          <p:cNvPicPr>
            <a:picLocks noChangeAspect="1"/>
          </p:cNvPicPr>
          <p:nvPr/>
        </p:nvPicPr>
        <p:blipFill rotWithShape="1">
          <a:blip r:embed="rId2"/>
          <a:srcRect l="54166" t="24982" r="10834" b="31236"/>
          <a:stretch/>
        </p:blipFill>
        <p:spPr>
          <a:xfrm>
            <a:off x="241173" y="2844008"/>
            <a:ext cx="4220712" cy="2811465"/>
          </a:xfrm>
          <a:prstGeom prst="rect">
            <a:avLst/>
          </a:prstGeom>
        </p:spPr>
      </p:pic>
      <p:sp>
        <p:nvSpPr>
          <p:cNvPr id="2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2423160"/>
            <a:ext cx="4210177"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4AF4D4-33C9-4655-89C8-ECDD00E85681}"/>
              </a:ext>
            </a:extLst>
          </p:cNvPr>
          <p:cNvPicPr>
            <a:picLocks noChangeAspect="1"/>
          </p:cNvPicPr>
          <p:nvPr/>
        </p:nvPicPr>
        <p:blipFill rotWithShape="1">
          <a:blip r:embed="rId3"/>
          <a:srcRect l="12500" t="39054" r="52500" b="17164"/>
          <a:stretch/>
        </p:blipFill>
        <p:spPr>
          <a:xfrm>
            <a:off x="4732722" y="2866282"/>
            <a:ext cx="4187273" cy="2789191"/>
          </a:xfrm>
          <a:prstGeom prst="rect">
            <a:avLst/>
          </a:prstGeom>
        </p:spPr>
      </p:pic>
    </p:spTree>
    <p:extLst>
      <p:ext uri="{BB962C8B-B14F-4D97-AF65-F5344CB8AC3E}">
        <p14:creationId xmlns:p14="http://schemas.microsoft.com/office/powerpoint/2010/main" val="101138133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53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80060"/>
            <a:ext cx="409359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D6A283-DB00-45F1-83F4-C0DB62F6DF2D}"/>
              </a:ext>
            </a:extLst>
          </p:cNvPr>
          <p:cNvPicPr>
            <a:picLocks noChangeAspect="1"/>
          </p:cNvPicPr>
          <p:nvPr/>
        </p:nvPicPr>
        <p:blipFill rotWithShape="1">
          <a:blip r:embed="rId2"/>
          <a:srcRect l="13334" t="31236" r="53333" b="24982"/>
          <a:stretch/>
        </p:blipFill>
        <p:spPr>
          <a:xfrm>
            <a:off x="4773017" y="1998702"/>
            <a:ext cx="3932856" cy="275073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1D1FC0-60EC-48D0-8583-D042A50F969E}"/>
              </a:ext>
            </a:extLst>
          </p:cNvPr>
          <p:cNvPicPr>
            <a:picLocks noChangeAspect="1"/>
          </p:cNvPicPr>
          <p:nvPr/>
        </p:nvPicPr>
        <p:blipFill rotWithShape="1">
          <a:blip r:embed="rId3"/>
          <a:srcRect l="12500" t="50000" r="52500" b="7782"/>
          <a:stretch/>
        </p:blipFill>
        <p:spPr>
          <a:xfrm>
            <a:off x="395368" y="2083538"/>
            <a:ext cx="4018372" cy="2581065"/>
          </a:xfrm>
          <a:prstGeom prst="rect">
            <a:avLst/>
          </a:prstGeom>
        </p:spPr>
      </p:pic>
    </p:spTree>
    <p:extLst>
      <p:ext uri="{BB962C8B-B14F-4D97-AF65-F5344CB8AC3E}">
        <p14:creationId xmlns:p14="http://schemas.microsoft.com/office/powerpoint/2010/main" val="147031861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EF0F7-76A0-4EC8-A998-B2592DF153B8}"/>
              </a:ext>
            </a:extLst>
          </p:cNvPr>
          <p:cNvPicPr>
            <a:picLocks noChangeAspect="1"/>
          </p:cNvPicPr>
          <p:nvPr/>
        </p:nvPicPr>
        <p:blipFill rotWithShape="1">
          <a:blip r:embed="rId3"/>
          <a:srcRect l="30050" t="26969" r="30049" b="37879"/>
          <a:stretch/>
        </p:blipFill>
        <p:spPr>
          <a:xfrm>
            <a:off x="1600200" y="533400"/>
            <a:ext cx="5360277" cy="3886200"/>
          </a:xfrm>
          <a:prstGeom prst="rect">
            <a:avLst/>
          </a:prstGeom>
        </p:spPr>
      </p:pic>
      <p:sp>
        <p:nvSpPr>
          <p:cNvPr id="4" name="TextBox 3">
            <a:extLst>
              <a:ext uri="{FF2B5EF4-FFF2-40B4-BE49-F238E27FC236}">
                <a16:creationId xmlns:a16="http://schemas.microsoft.com/office/drawing/2014/main" id="{A947BEBC-9C10-4F95-B131-3A4B2BE86880}"/>
              </a:ext>
            </a:extLst>
          </p:cNvPr>
          <p:cNvSpPr txBox="1"/>
          <p:nvPr/>
        </p:nvSpPr>
        <p:spPr>
          <a:xfrm>
            <a:off x="1249335" y="5029201"/>
            <a:ext cx="6324600" cy="1815880"/>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What picture is left of the chick?</a:t>
            </a:r>
          </a:p>
          <a:p>
            <a:pPr marL="0" marR="0" indent="0" algn="l" defTabSz="914400" rtl="0" fontAlgn="auto" latinLnBrk="0" hangingPunct="0">
              <a:lnSpc>
                <a:spcPct val="100000"/>
              </a:lnSpc>
              <a:spcBef>
                <a:spcPts val="0"/>
              </a:spcBef>
              <a:spcAft>
                <a:spcPts val="0"/>
              </a:spcAft>
              <a:buClrTx/>
              <a:buSzTx/>
              <a:buFontTx/>
              <a:buNone/>
              <a:tabLst/>
            </a:pPr>
            <a:r>
              <a:rPr lang="en-IE" sz="2800" dirty="0"/>
              <a:t>What picture is below the sock?</a:t>
            </a:r>
          </a:p>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What picture </a:t>
            </a:r>
            <a:r>
              <a:rPr lang="en-IE" sz="2800" dirty="0"/>
              <a:t>is above the parrot?</a:t>
            </a:r>
          </a:p>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What picture is right of the orange?</a:t>
            </a:r>
          </a:p>
        </p:txBody>
      </p:sp>
      <p:sp>
        <p:nvSpPr>
          <p:cNvPr id="5" name="TextBox 4">
            <a:extLst>
              <a:ext uri="{FF2B5EF4-FFF2-40B4-BE49-F238E27FC236}">
                <a16:creationId xmlns:a16="http://schemas.microsoft.com/office/drawing/2014/main" id="{37DA3482-7F6E-46B1-9B2E-4F3079811358}"/>
              </a:ext>
            </a:extLst>
          </p:cNvPr>
          <p:cNvSpPr txBox="1"/>
          <p:nvPr/>
        </p:nvSpPr>
        <p:spPr>
          <a:xfrm>
            <a:off x="2032437" y="12919"/>
            <a:ext cx="4495800" cy="523218"/>
          </a:xfrm>
          <a:prstGeom prst="rect">
            <a:avLst/>
          </a:prstGeom>
          <a:solidFill>
            <a:srgbClr val="92D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IE" sz="2800" b="1" dirty="0"/>
              <a:t>Above, below, left, right</a:t>
            </a:r>
            <a:endParaRPr kumimoji="0" lang="en-IE" sz="2800" b="1"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pic>
        <p:nvPicPr>
          <p:cNvPr id="6" name="Picture 5">
            <a:extLst>
              <a:ext uri="{FF2B5EF4-FFF2-40B4-BE49-F238E27FC236}">
                <a16:creationId xmlns:a16="http://schemas.microsoft.com/office/drawing/2014/main" id="{C7B1585B-4808-4453-A76A-25A2AC6ECCAD}"/>
              </a:ext>
            </a:extLst>
          </p:cNvPr>
          <p:cNvPicPr>
            <a:picLocks noChangeAspect="1"/>
          </p:cNvPicPr>
          <p:nvPr/>
        </p:nvPicPr>
        <p:blipFill rotWithShape="1">
          <a:blip r:embed="rId4"/>
          <a:srcRect l="24716" t="29394" r="24716" b="58484"/>
          <a:stretch/>
        </p:blipFill>
        <p:spPr>
          <a:xfrm>
            <a:off x="2375337" y="4267201"/>
            <a:ext cx="3810001" cy="762000"/>
          </a:xfrm>
          <a:prstGeom prst="rect">
            <a:avLst/>
          </a:prstGeom>
        </p:spPr>
      </p:pic>
    </p:spTree>
    <p:extLst>
      <p:ext uri="{BB962C8B-B14F-4D97-AF65-F5344CB8AC3E}">
        <p14:creationId xmlns:p14="http://schemas.microsoft.com/office/powerpoint/2010/main" val="150878742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9877A-7463-4D54-9F2C-F24392809068}"/>
              </a:ext>
            </a:extLst>
          </p:cNvPr>
          <p:cNvPicPr>
            <a:picLocks noChangeAspect="1"/>
          </p:cNvPicPr>
          <p:nvPr/>
        </p:nvPicPr>
        <p:blipFill rotWithShape="1">
          <a:blip r:embed="rId2"/>
          <a:srcRect l="25833" t="17164" r="40833" b="7782"/>
          <a:stretch/>
        </p:blipFill>
        <p:spPr>
          <a:xfrm>
            <a:off x="152400" y="210234"/>
            <a:ext cx="5410200" cy="6492243"/>
          </a:xfrm>
          <a:prstGeom prst="rect">
            <a:avLst/>
          </a:prstGeom>
        </p:spPr>
      </p:pic>
      <p:sp>
        <p:nvSpPr>
          <p:cNvPr id="3" name="TextBox 2">
            <a:extLst>
              <a:ext uri="{FF2B5EF4-FFF2-40B4-BE49-F238E27FC236}">
                <a16:creationId xmlns:a16="http://schemas.microsoft.com/office/drawing/2014/main" id="{05FC4AE4-099F-4E6C-80A3-06D873B4102D}"/>
              </a:ext>
            </a:extLst>
          </p:cNvPr>
          <p:cNvSpPr txBox="1"/>
          <p:nvPr/>
        </p:nvSpPr>
        <p:spPr>
          <a:xfrm>
            <a:off x="1752600" y="4419600"/>
            <a:ext cx="914400" cy="175260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
        <p:nvSpPr>
          <p:cNvPr id="4" name="TextBox 3">
            <a:extLst>
              <a:ext uri="{FF2B5EF4-FFF2-40B4-BE49-F238E27FC236}">
                <a16:creationId xmlns:a16="http://schemas.microsoft.com/office/drawing/2014/main" id="{C389B2B1-AED9-416B-B5E6-D5D9C428155E}"/>
              </a:ext>
            </a:extLst>
          </p:cNvPr>
          <p:cNvSpPr txBox="1"/>
          <p:nvPr/>
        </p:nvSpPr>
        <p:spPr>
          <a:xfrm>
            <a:off x="6019800" y="3286159"/>
            <a:ext cx="2514600" cy="3416318"/>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FFFF00"/>
                </a:solidFill>
                <a:effectLst/>
                <a:uFillTx/>
                <a:latin typeface="Comic Sans MS"/>
                <a:ea typeface="Comic Sans MS"/>
                <a:cs typeface="Comic Sans MS"/>
                <a:sym typeface="Comic Sans MS"/>
              </a:rPr>
              <a:t>Copy this graph into your copy and </a:t>
            </a:r>
            <a:r>
              <a:rPr lang="en-IE" sz="2400" dirty="0">
                <a:solidFill>
                  <a:srgbClr val="FFFF00"/>
                </a:solidFill>
              </a:rPr>
              <a:t>fill it in. The first one is done for you: There are 4 bikes in the picture so we colour in 4 blocks</a:t>
            </a:r>
            <a:endParaRPr kumimoji="0" lang="en-IE" sz="2400" b="0" i="0" u="none" strike="noStrike" cap="none" spc="0" normalizeH="0" baseline="0" dirty="0">
              <a:ln>
                <a:noFill/>
              </a:ln>
              <a:solidFill>
                <a:srgbClr val="FFFF00"/>
              </a:solidFill>
              <a:effectLst/>
              <a:uFillTx/>
              <a:latin typeface="Comic Sans MS"/>
              <a:ea typeface="Comic Sans MS"/>
              <a:cs typeface="Comic Sans MS"/>
              <a:sym typeface="Comic Sans MS"/>
            </a:endParaRPr>
          </a:p>
        </p:txBody>
      </p:sp>
      <p:sp>
        <p:nvSpPr>
          <p:cNvPr id="6" name="TextBox 5">
            <a:extLst>
              <a:ext uri="{FF2B5EF4-FFF2-40B4-BE49-F238E27FC236}">
                <a16:creationId xmlns:a16="http://schemas.microsoft.com/office/drawing/2014/main" id="{9723E84B-612B-4BA1-98EE-E8C48B524500}"/>
              </a:ext>
            </a:extLst>
          </p:cNvPr>
          <p:cNvSpPr txBox="1"/>
          <p:nvPr/>
        </p:nvSpPr>
        <p:spPr>
          <a:xfrm>
            <a:off x="6019800" y="1471196"/>
            <a:ext cx="2133600" cy="830995"/>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IE" sz="2400" dirty="0">
                <a:solidFill>
                  <a:srgbClr val="FFFF00"/>
                </a:solidFill>
              </a:rPr>
              <a:t>Count the pictures</a:t>
            </a:r>
            <a:endPar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
        <p:nvSpPr>
          <p:cNvPr id="7" name="TextBox 6">
            <a:extLst>
              <a:ext uri="{FF2B5EF4-FFF2-40B4-BE49-F238E27FC236}">
                <a16:creationId xmlns:a16="http://schemas.microsoft.com/office/drawing/2014/main" id="{BD5C12E9-CA1E-4A90-A786-701189682041}"/>
              </a:ext>
            </a:extLst>
          </p:cNvPr>
          <p:cNvSpPr txBox="1"/>
          <p:nvPr/>
        </p:nvSpPr>
        <p:spPr>
          <a:xfrm>
            <a:off x="3273668" y="25565"/>
            <a:ext cx="3889131" cy="46166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Week 2: Data Revision</a:t>
            </a:r>
          </a:p>
        </p:txBody>
      </p:sp>
    </p:spTree>
    <p:extLst>
      <p:ext uri="{BB962C8B-B14F-4D97-AF65-F5344CB8AC3E}">
        <p14:creationId xmlns:p14="http://schemas.microsoft.com/office/powerpoint/2010/main" val="260668773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elgium 1 cent 2012 [eur1672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 y="3451174"/>
            <a:ext cx="1021080" cy="1021080"/>
          </a:xfrm>
          <a:prstGeom prst="rect">
            <a:avLst/>
          </a:prstGeom>
          <a:noFill/>
          <a:ln>
            <a:noFill/>
          </a:ln>
        </p:spPr>
      </p:pic>
      <p:pic>
        <p:nvPicPr>
          <p:cNvPr id="16" name="Picture 15" descr="France 2 cent 1999 [eur12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5687" y="3213940"/>
            <a:ext cx="1234440" cy="1234440"/>
          </a:xfrm>
          <a:prstGeom prst="rect">
            <a:avLst/>
          </a:prstGeom>
          <a:noFill/>
          <a:ln>
            <a:noFill/>
          </a:ln>
        </p:spPr>
      </p:pic>
      <p:pic>
        <p:nvPicPr>
          <p:cNvPr id="17" name="Picture 16" descr="Belgium 5 cent 2017 [eur3066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3997" y="3035505"/>
            <a:ext cx="1412875" cy="1412875"/>
          </a:xfrm>
          <a:prstGeom prst="rect">
            <a:avLst/>
          </a:prstGeom>
          <a:noFill/>
          <a:ln>
            <a:noFill/>
          </a:ln>
        </p:spPr>
      </p:pic>
      <p:pic>
        <p:nvPicPr>
          <p:cNvPr id="18" name="Picture 17" descr="Finland 10 cent 1999 [eur357]"/>
          <p:cNvPicPr/>
          <p:nvPr/>
        </p:nvPicPr>
        <p:blipFill>
          <a:blip r:embed="rId5">
            <a:extLst>
              <a:ext uri="{28A0092B-C50C-407E-A947-70E740481C1C}">
                <a14:useLocalDpi xmlns:a14="http://schemas.microsoft.com/office/drawing/2010/main" val="0"/>
              </a:ext>
            </a:extLst>
          </a:blip>
          <a:srcRect/>
          <a:stretch>
            <a:fillRect/>
          </a:stretch>
        </p:blipFill>
        <p:spPr bwMode="auto">
          <a:xfrm>
            <a:off x="5469932" y="2845640"/>
            <a:ext cx="1602740" cy="1602740"/>
          </a:xfrm>
          <a:prstGeom prst="rect">
            <a:avLst/>
          </a:prstGeom>
          <a:noFill/>
          <a:ln>
            <a:noFill/>
          </a:ln>
        </p:spPr>
      </p:pic>
      <p:pic>
        <p:nvPicPr>
          <p:cNvPr id="19" name="Picture 18" descr="Ireland 20 cent 2002 [eur945]"/>
          <p:cNvPicPr/>
          <p:nvPr/>
        </p:nvPicPr>
        <p:blipFill>
          <a:blip r:embed="rId6">
            <a:extLst>
              <a:ext uri="{28A0092B-C50C-407E-A947-70E740481C1C}">
                <a14:useLocalDpi xmlns:a14="http://schemas.microsoft.com/office/drawing/2010/main" val="0"/>
              </a:ext>
            </a:extLst>
          </a:blip>
          <a:srcRect/>
          <a:stretch>
            <a:fillRect/>
          </a:stretch>
        </p:blipFill>
        <p:spPr bwMode="auto">
          <a:xfrm>
            <a:off x="7199053" y="2745887"/>
            <a:ext cx="1709420" cy="1709420"/>
          </a:xfrm>
          <a:prstGeom prst="rect">
            <a:avLst/>
          </a:prstGeom>
          <a:noFill/>
          <a:ln>
            <a:noFill/>
          </a:ln>
        </p:spPr>
      </p:pic>
      <p:graphicFrame>
        <p:nvGraphicFramePr>
          <p:cNvPr id="6" name="Table 5"/>
          <p:cNvGraphicFramePr>
            <a:graphicFrameLocks noGrp="1"/>
          </p:cNvGraphicFramePr>
          <p:nvPr>
            <p:extLst>
              <p:ext uri="{D42A27DB-BD31-4B8C-83A1-F6EECF244321}">
                <p14:modId xmlns:p14="http://schemas.microsoft.com/office/powerpoint/2010/main" val="4202712795"/>
              </p:ext>
            </p:extLst>
          </p:nvPr>
        </p:nvGraphicFramePr>
        <p:xfrm>
          <a:off x="152398" y="1409700"/>
          <a:ext cx="8756075" cy="3568638"/>
        </p:xfrm>
        <a:graphic>
          <a:graphicData uri="http://schemas.openxmlformats.org/drawingml/2006/table">
            <a:tbl>
              <a:tblPr firstRow="1" bandRow="1">
                <a:tableStyleId>{5940675A-B579-460E-94D1-54222C63F5DA}</a:tableStyleId>
              </a:tblPr>
              <a:tblGrid>
                <a:gridCol w="1751215">
                  <a:extLst>
                    <a:ext uri="{9D8B030D-6E8A-4147-A177-3AD203B41FA5}">
                      <a16:colId xmlns:a16="http://schemas.microsoft.com/office/drawing/2014/main" val="292857302"/>
                    </a:ext>
                  </a:extLst>
                </a:gridCol>
                <a:gridCol w="1751215">
                  <a:extLst>
                    <a:ext uri="{9D8B030D-6E8A-4147-A177-3AD203B41FA5}">
                      <a16:colId xmlns:a16="http://schemas.microsoft.com/office/drawing/2014/main" val="200325490"/>
                    </a:ext>
                  </a:extLst>
                </a:gridCol>
                <a:gridCol w="1751215">
                  <a:extLst>
                    <a:ext uri="{9D8B030D-6E8A-4147-A177-3AD203B41FA5}">
                      <a16:colId xmlns:a16="http://schemas.microsoft.com/office/drawing/2014/main" val="3325074172"/>
                    </a:ext>
                  </a:extLst>
                </a:gridCol>
                <a:gridCol w="1751215">
                  <a:extLst>
                    <a:ext uri="{9D8B030D-6E8A-4147-A177-3AD203B41FA5}">
                      <a16:colId xmlns:a16="http://schemas.microsoft.com/office/drawing/2014/main" val="568223579"/>
                    </a:ext>
                  </a:extLst>
                </a:gridCol>
                <a:gridCol w="1751215">
                  <a:extLst>
                    <a:ext uri="{9D8B030D-6E8A-4147-A177-3AD203B41FA5}">
                      <a16:colId xmlns:a16="http://schemas.microsoft.com/office/drawing/2014/main" val="3208726"/>
                    </a:ext>
                  </a:extLst>
                </a:gridCol>
              </a:tblGrid>
              <a:tr h="3568638">
                <a:tc>
                  <a:txBody>
                    <a:bodyPr/>
                    <a:lstStyle/>
                    <a:p>
                      <a:pPr algn="ctr"/>
                      <a:r>
                        <a:rPr lang="en-IE" sz="3000" dirty="0">
                          <a:latin typeface="Comic Sans MS" panose="030F0702030302020204" pitchFamily="66" charset="0"/>
                        </a:rPr>
                        <a:t>1 cent</a:t>
                      </a:r>
                    </a:p>
                    <a:p>
                      <a:pPr algn="ctr"/>
                      <a:r>
                        <a:rPr lang="en-IE" sz="3000" dirty="0">
                          <a:latin typeface="Comic Sans MS" panose="030F0702030302020204" pitchFamily="66" charset="0"/>
                        </a:rPr>
                        <a:t>1c</a:t>
                      </a:r>
                    </a:p>
                    <a:p>
                      <a:pPr algn="ctr"/>
                      <a:endParaRPr lang="en-IE" sz="3000" dirty="0">
                        <a:latin typeface="Comic Sans MS" panose="030F0702030302020204" pitchFamily="66" charset="0"/>
                      </a:endParaRPr>
                    </a:p>
                  </a:txBody>
                  <a:tcPr/>
                </a:tc>
                <a:tc>
                  <a:txBody>
                    <a:bodyPr/>
                    <a:lstStyle/>
                    <a:p>
                      <a:pPr algn="ctr"/>
                      <a:r>
                        <a:rPr lang="en-IE" sz="3000" dirty="0">
                          <a:latin typeface="Comic Sans MS" panose="030F0702030302020204" pitchFamily="66" charset="0"/>
                        </a:rPr>
                        <a:t>2 cent</a:t>
                      </a:r>
                    </a:p>
                    <a:p>
                      <a:pPr algn="ctr"/>
                      <a:r>
                        <a:rPr lang="en-IE" sz="3000" dirty="0">
                          <a:latin typeface="Comic Sans MS" panose="030F0702030302020204" pitchFamily="66" charset="0"/>
                        </a:rPr>
                        <a:t>2c</a:t>
                      </a:r>
                    </a:p>
                  </a:txBody>
                  <a:tcPr/>
                </a:tc>
                <a:tc>
                  <a:txBody>
                    <a:bodyPr/>
                    <a:lstStyle/>
                    <a:p>
                      <a:pPr algn="ctr"/>
                      <a:r>
                        <a:rPr lang="en-IE" sz="3000" dirty="0">
                          <a:latin typeface="Comic Sans MS" panose="030F0702030302020204" pitchFamily="66" charset="0"/>
                        </a:rPr>
                        <a:t>5 cent</a:t>
                      </a:r>
                    </a:p>
                    <a:p>
                      <a:pPr algn="ctr"/>
                      <a:r>
                        <a:rPr lang="en-IE" sz="3000" dirty="0">
                          <a:latin typeface="Comic Sans MS" panose="030F0702030302020204" pitchFamily="66" charset="0"/>
                        </a:rPr>
                        <a:t>5c</a:t>
                      </a:r>
                    </a:p>
                  </a:txBody>
                  <a:tcPr/>
                </a:tc>
                <a:tc>
                  <a:txBody>
                    <a:bodyPr/>
                    <a:lstStyle/>
                    <a:p>
                      <a:pPr algn="ctr"/>
                      <a:r>
                        <a:rPr lang="en-IE" sz="3000" dirty="0">
                          <a:latin typeface="Comic Sans MS" panose="030F0702030302020204" pitchFamily="66" charset="0"/>
                        </a:rPr>
                        <a:t>10 cent</a:t>
                      </a:r>
                    </a:p>
                    <a:p>
                      <a:pPr algn="ctr"/>
                      <a:r>
                        <a:rPr lang="en-IE" sz="3000" dirty="0">
                          <a:latin typeface="Comic Sans MS" panose="030F0702030302020204" pitchFamily="66" charset="0"/>
                        </a:rPr>
                        <a:t>10c</a:t>
                      </a:r>
                    </a:p>
                  </a:txBody>
                  <a:tcPr/>
                </a:tc>
                <a:tc>
                  <a:txBody>
                    <a:bodyPr/>
                    <a:lstStyle/>
                    <a:p>
                      <a:pPr algn="ctr"/>
                      <a:r>
                        <a:rPr lang="en-IE" sz="3000" dirty="0">
                          <a:latin typeface="Comic Sans MS" panose="030F0702030302020204" pitchFamily="66" charset="0"/>
                        </a:rPr>
                        <a:t>20 cent</a:t>
                      </a:r>
                    </a:p>
                    <a:p>
                      <a:pPr algn="ctr"/>
                      <a:r>
                        <a:rPr lang="en-IE" sz="3000" dirty="0">
                          <a:latin typeface="Comic Sans MS" panose="030F0702030302020204" pitchFamily="66" charset="0"/>
                        </a:rPr>
                        <a:t>20c</a:t>
                      </a:r>
                    </a:p>
                  </a:txBody>
                  <a:tcPr/>
                </a:tc>
                <a:extLst>
                  <a:ext uri="{0D108BD9-81ED-4DB2-BD59-A6C34878D82A}">
                    <a16:rowId xmlns:a16="http://schemas.microsoft.com/office/drawing/2014/main" val="3645000137"/>
                  </a:ext>
                </a:extLst>
              </a:tr>
            </a:tbl>
          </a:graphicData>
        </a:graphic>
      </p:graphicFrame>
      <p:sp>
        <p:nvSpPr>
          <p:cNvPr id="3" name="TextBox 2"/>
          <p:cNvSpPr txBox="1"/>
          <p:nvPr/>
        </p:nvSpPr>
        <p:spPr>
          <a:xfrm>
            <a:off x="579120" y="5268288"/>
            <a:ext cx="856580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If you have some coins at home, </a:t>
            </a:r>
          </a:p>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use them to help you with the work on the next few slides</a:t>
            </a:r>
          </a:p>
        </p:txBody>
      </p:sp>
      <p:sp>
        <p:nvSpPr>
          <p:cNvPr id="10" name="TextBox 9">
            <a:extLst>
              <a:ext uri="{FF2B5EF4-FFF2-40B4-BE49-F238E27FC236}">
                <a16:creationId xmlns:a16="http://schemas.microsoft.com/office/drawing/2014/main" id="{9062C9AB-1FAA-4386-9E46-81EBB2EFFADA}"/>
              </a:ext>
            </a:extLst>
          </p:cNvPr>
          <p:cNvSpPr txBox="1"/>
          <p:nvPr/>
        </p:nvSpPr>
        <p:spPr>
          <a:xfrm>
            <a:off x="2505249" y="286186"/>
            <a:ext cx="4133502" cy="52321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Week 2: Money Revision</a:t>
            </a:r>
          </a:p>
        </p:txBody>
      </p:sp>
    </p:spTree>
    <p:extLst>
      <p:ext uri="{BB962C8B-B14F-4D97-AF65-F5344CB8AC3E}">
        <p14:creationId xmlns:p14="http://schemas.microsoft.com/office/powerpoint/2010/main" val="222258700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62C9AB-1FAA-4386-9E46-81EBB2EFFADA}"/>
              </a:ext>
            </a:extLst>
          </p:cNvPr>
          <p:cNvSpPr txBox="1"/>
          <p:nvPr/>
        </p:nvSpPr>
        <p:spPr>
          <a:xfrm>
            <a:off x="2505249" y="25791"/>
            <a:ext cx="4133502" cy="52321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Week 2: Money Revision</a:t>
            </a:r>
          </a:p>
        </p:txBody>
      </p:sp>
      <p:pic>
        <p:nvPicPr>
          <p:cNvPr id="2" name="Picture 1">
            <a:extLst>
              <a:ext uri="{FF2B5EF4-FFF2-40B4-BE49-F238E27FC236}">
                <a16:creationId xmlns:a16="http://schemas.microsoft.com/office/drawing/2014/main" id="{98718949-E097-4807-A37E-0EF2C8A22934}"/>
              </a:ext>
            </a:extLst>
          </p:cNvPr>
          <p:cNvPicPr>
            <a:picLocks noChangeAspect="1"/>
          </p:cNvPicPr>
          <p:nvPr/>
        </p:nvPicPr>
        <p:blipFill rotWithShape="1">
          <a:blip r:embed="rId3"/>
          <a:srcRect l="30833" t="9345" r="31667" b="29486"/>
          <a:stretch/>
        </p:blipFill>
        <p:spPr>
          <a:xfrm>
            <a:off x="1331965" y="838200"/>
            <a:ext cx="6480070" cy="5633288"/>
          </a:xfrm>
          <a:prstGeom prst="rect">
            <a:avLst/>
          </a:prstGeom>
        </p:spPr>
      </p:pic>
    </p:spTree>
    <p:extLst>
      <p:ext uri="{BB962C8B-B14F-4D97-AF65-F5344CB8AC3E}">
        <p14:creationId xmlns:p14="http://schemas.microsoft.com/office/powerpoint/2010/main" val="76329976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62C9AB-1FAA-4386-9E46-81EBB2EFFADA}"/>
              </a:ext>
            </a:extLst>
          </p:cNvPr>
          <p:cNvSpPr txBox="1"/>
          <p:nvPr/>
        </p:nvSpPr>
        <p:spPr>
          <a:xfrm>
            <a:off x="2505249" y="25791"/>
            <a:ext cx="4133502" cy="52321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Week 2: Money Revision</a:t>
            </a:r>
          </a:p>
        </p:txBody>
      </p:sp>
      <p:pic>
        <p:nvPicPr>
          <p:cNvPr id="2" name="Picture 1">
            <a:extLst>
              <a:ext uri="{FF2B5EF4-FFF2-40B4-BE49-F238E27FC236}">
                <a16:creationId xmlns:a16="http://schemas.microsoft.com/office/drawing/2014/main" id="{98718949-E097-4807-A37E-0EF2C8A22934}"/>
              </a:ext>
            </a:extLst>
          </p:cNvPr>
          <p:cNvPicPr>
            <a:picLocks noChangeAspect="1"/>
          </p:cNvPicPr>
          <p:nvPr/>
        </p:nvPicPr>
        <p:blipFill rotWithShape="1">
          <a:blip r:embed="rId3"/>
          <a:srcRect l="30833" t="71628" r="31667" b="1290"/>
          <a:stretch/>
        </p:blipFill>
        <p:spPr>
          <a:xfrm>
            <a:off x="414431" y="1905000"/>
            <a:ext cx="8315137" cy="3200400"/>
          </a:xfrm>
          <a:prstGeom prst="rect">
            <a:avLst/>
          </a:prstGeom>
        </p:spPr>
      </p:pic>
    </p:spTree>
    <p:extLst>
      <p:ext uri="{BB962C8B-B14F-4D97-AF65-F5344CB8AC3E}">
        <p14:creationId xmlns:p14="http://schemas.microsoft.com/office/powerpoint/2010/main" val="154350912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76200"/>
            <a:ext cx="4133502" cy="52321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Week 2: Money Revision</a:t>
            </a:r>
          </a:p>
        </p:txBody>
      </p:sp>
      <p:pic>
        <p:nvPicPr>
          <p:cNvPr id="5" name="Picture 4">
            <a:extLst>
              <a:ext uri="{FF2B5EF4-FFF2-40B4-BE49-F238E27FC236}">
                <a16:creationId xmlns:a16="http://schemas.microsoft.com/office/drawing/2014/main" id="{EC191E70-F80F-4274-B141-A4442BA63B78}"/>
              </a:ext>
            </a:extLst>
          </p:cNvPr>
          <p:cNvPicPr>
            <a:picLocks noChangeAspect="1"/>
          </p:cNvPicPr>
          <p:nvPr/>
        </p:nvPicPr>
        <p:blipFill rotWithShape="1">
          <a:blip r:embed="rId3"/>
          <a:srcRect l="35000" t="17873" r="36666" b="29672"/>
          <a:stretch/>
        </p:blipFill>
        <p:spPr>
          <a:xfrm>
            <a:off x="533400" y="814754"/>
            <a:ext cx="6023917" cy="5943600"/>
          </a:xfrm>
          <a:prstGeom prst="rect">
            <a:avLst/>
          </a:prstGeom>
        </p:spPr>
      </p:pic>
      <p:sp>
        <p:nvSpPr>
          <p:cNvPr id="6" name="TextBox 5">
            <a:extLst>
              <a:ext uri="{FF2B5EF4-FFF2-40B4-BE49-F238E27FC236}">
                <a16:creationId xmlns:a16="http://schemas.microsoft.com/office/drawing/2014/main" id="{471BC697-9754-4C32-BB03-E9DFD1922E03}"/>
              </a:ext>
            </a:extLst>
          </p:cNvPr>
          <p:cNvSpPr txBox="1"/>
          <p:nvPr/>
        </p:nvSpPr>
        <p:spPr>
          <a:xfrm>
            <a:off x="6858000" y="1828800"/>
            <a:ext cx="1905000" cy="2308322"/>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rgbClr val="000000"/>
                </a:solidFill>
                <a:effectLst/>
                <a:uFillTx/>
                <a:latin typeface="Comic Sans MS"/>
                <a:ea typeface="Comic Sans MS"/>
                <a:cs typeface="Comic Sans MS"/>
                <a:sym typeface="Comic Sans MS"/>
              </a:rPr>
              <a:t>Write these money sums into you copy and fill in the answers</a:t>
            </a:r>
          </a:p>
        </p:txBody>
      </p:sp>
    </p:spTree>
    <p:extLst>
      <p:ext uri="{BB962C8B-B14F-4D97-AF65-F5344CB8AC3E}">
        <p14:creationId xmlns:p14="http://schemas.microsoft.com/office/powerpoint/2010/main" val="121462190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76200"/>
            <a:ext cx="4133502" cy="52321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Week 2: Money Revision</a:t>
            </a:r>
          </a:p>
        </p:txBody>
      </p:sp>
      <p:pic>
        <p:nvPicPr>
          <p:cNvPr id="3" name="Picture 2">
            <a:extLst>
              <a:ext uri="{FF2B5EF4-FFF2-40B4-BE49-F238E27FC236}">
                <a16:creationId xmlns:a16="http://schemas.microsoft.com/office/drawing/2014/main" id="{E66511A6-0557-4F5C-AAB4-D00C1BD453F3}"/>
              </a:ext>
            </a:extLst>
          </p:cNvPr>
          <p:cNvPicPr>
            <a:picLocks noChangeAspect="1"/>
          </p:cNvPicPr>
          <p:nvPr/>
        </p:nvPicPr>
        <p:blipFill rotWithShape="1">
          <a:blip r:embed="rId3"/>
          <a:srcRect l="35000" t="17164" r="36666" b="32607"/>
          <a:stretch/>
        </p:blipFill>
        <p:spPr>
          <a:xfrm>
            <a:off x="1447800" y="762000"/>
            <a:ext cx="5974455" cy="5644716"/>
          </a:xfrm>
          <a:prstGeom prst="rect">
            <a:avLst/>
          </a:prstGeom>
        </p:spPr>
      </p:pic>
    </p:spTree>
    <p:extLst>
      <p:ext uri="{BB962C8B-B14F-4D97-AF65-F5344CB8AC3E}">
        <p14:creationId xmlns:p14="http://schemas.microsoft.com/office/powerpoint/2010/main" val="8280791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eAAAAKmCAYAAACVPU15AAAgAElEQVR4XuxdB1RURxf+KNIEK6AodsWGgr333nvXJMYSY4rmt8XYYywxatTYYjQaS4y9xt41dkAFwUpRpKNIFWSX/8xbHg7P93bfLtvQmXM86z7evvLdufe7987MHYusrKwssMYQYAgwBBgCDAGGgFERsGAEbFS82c0YAgwBhgBDgCHAIcAImHUEhgBDgCHAEGAImAABRsAmAJ3dkiHAEGAIMAQYAoyAWR9gCDAEGAIMAYaACRBgBGwC0NktGQIMAYYAQ4AhwAiY9QGGAEOAIcAQyDcIkIU7mQoFomLjkZiSCsAYC3ks4Ohgj5LOxWFrU0BvWDEC1huU7EIMAYYAQ4AhYEgECPm+fJ2IrQePwzfwIch3Yy2ktbKyhFfVKhjRuzNcihaBhYVFnl+VEXCeIWQXYAgwBBgCDAFjIPA2MxO/bduL63cDOPI1drO0tETD2jUwYcRAWFtb5fn2jIDzDCG7AEOAIcAQYAgYA4HwqBhMX74Ob9IzjHE70XvY29nij/nT9ZKKZgRsMjGyGzMEGAIMAYaANgg8DHmG+Wv/RHrGW+5nGxf8ADsbG20uodO5D0PCsHjDNpAInLTtv8yBrR7uywhYJ3GwHzEEGAIMAYaAsREgRDh/7eYcAv7r59lwsLNFVmYmMmNi8DY2FnaVK8PCzg5kcFjOMQsrKpWsVEKRnIz0kBAUcHWFtasrLCwtEfg0FAvW/4WMtyriZwRsbMmz+zEEGAIMAYaASREQEvCWxbNgb22FpHPnEPnLL1CmpHCk6f7TT3gbHo7IpUuhTE3ljpVZsADpz58jij9WogTKLF4M2yoegKVqQhX5Tfj06UgPDoZFgQIo+d13KNy9O4JCnmHh71sZAZtU+uzmDAGGAEOAIWAyBIQEPG3sJ7BPSoLF9ClQvnqV81wFatWCMjQUiqQk6lhtKENDch2zatMOii++BLKjYOuf5iEzwB9QKAALC1g6O0O5YjVC4+Lx9+GTLAVtMsmzGzMEGAIMAYaASREQEvCg7p3gGPECpdf8CouMdxOzlDY2sCTpYmqmtNixtMoeiBz7FbIKqNb2lp8xBVapKTnvmGVpidBFyxGZmIxz125CQYiZpaBN2gfYzRkCDAGGAEPABAgICXjzopmwy1IiZORIpD9+zBEuGdMtNngwkq9f51LJOceGDEHytWu5jjmPGgXnMWMAS9U4cMyqlXi5cyeyCJlbWsLe0xPlNmzAg+cRWPQ7GQNmk7BMIHZ2S4YAQ4AhwBAwNQJik7DsbQog49kzxG3fzo3hFqxXD0V694YyORlxO3bkPpaUpDr24gV3XtF+/WBdtCiXbiaNjCHH796N5Bs3YFOqFIoPGgS7KlUQGBzGJmGZWvjs/gwBhgBDgCFgOgSkZkGTKDdLoeD+WVhbczOXSZN1TFDRivyGHwMmE7FIC3wSwgjYdGJnd2YIMAQYAgwBUyMgScAGfjBGwAYGmF2eIcAQYAgwBMwbAUbA5i0f9nQMAYYAQ4Ah8IEiIEbAdra2CH+diWknXuN+9Fv0rG6P/zV3QlK6Et+feI3AmLfokX0skTuWgKDYTPSsZo/vWjgh8c27Y72q22NSCycUtlOlsPnGIuAPtEOx12IIMAQYAgwBeQgICfjXHyZCYWGLr4+l437sWyiVgLWVBQZ62sIvUoGH5FiW6tggT1v4Co4NrmUHn4jMXOeNrmuLkd5WsKI2O3oc9hy/bdvD1gHLExM7iyHAEGAIMAQ+NASEBDy0ZxdEphfEqqASSFOtEOKarWUWFLBAplLDMassKLJyn1e1cDq+qh6LApbvdluKjInHmas3kMlqQX9oXYq9D0OAIcAQYAjIQUBIwHO/HYO0LDuMOpqF1xmqvYFJVcmGpa0REKNAylv1xxq5W8M/Ovd5XSpZYkJ9JaypLHTw8whs3neERcByhMTOYQgwBBgCDIEPD4H3x4BnwdbGDscfpWHxhUREJilQu6QN5rQvhOcJCvx88d2xue0L4VmCAosvJiIqWQGvkjaY264QQrPPI8e8S9rgxw6FUbOEavkR39gY8IfXl9gbMQQYAgwBhoAWCIgW4rCz5cZ+M5VZIEljEgFbZa/t1eWYtaUFvzcDI2AtZMNOZQgwBBgCDIEPGAGpZUgKpQJxqXGITY1DxaIVYGttC8LG5Ds5XrFoRdha22Qfi0VcajwqFa0IG2sbLm0dl/ruGPmtpQWbBf0BdyP2agwBhgBDgCGgLQJi2xHa2Fjj8rPLWHdrA9LepqK4Q3FMaz4FkUmRWH/7j+xjzvi++RS8SHyB38mxzDQ4Ozhz54UnhmPD7Y2qYwVdMKPF9xxhW+DdNOigpyFsO0JthcXOZwgwBBgCDIEPBwEhAU8dMwJvLFLx673FSMxIzHnRKkU9EJH8Ailv3+1s5FHUAy+Ex4pVxYuk8FznNSrRBAMqDIWlhWqDBtKeRUTh7yNsO8IPpyexN2EIMAQYAgwBrRAQ247wpSIGB2L+wtustznXsrYoAEVWJlSjwqpWwKIAMmUcc7ctjx6uQ2FtYZ3z2+i4eJy7dottR6iVtNjJDAGGAEOAIfDBICAk4E0LfoBlAWDyqal4+jKYI1wyftu3em/4Rvoh5FVozrF+NfrgdoQvQrOPWVlYgRy7FeGT69iw2kMwqOZAWFDjwA+Dw7B4w1a2HeEH05PYizAEGAIMAYaAVgiILUOys7VBRFIk9gcdRERiBLxK1kanyh2Q8jYVBwIPcn/zdvNCx0rtkZKRgv1Bh7jxYdWxDkjJSOZ+G5kUxR3rXLkTCtsVyjUGzJYhaSUmdjJDgCHAEGAIfGgICAn4z4UzYG9ry0W5iiwFFEpSQMMqZxazrsfoCVgEw6DgUBYBf2idib0PQ4AhwBBgCMhH4FHoM/y4ZjPSMzK4H7VtXA8FrN+N1cq/knZnvnydCN/AR9wYsIWFBbYtmQNbm9zFOrS7oupsi6wssgqKNYYAQ4AhwBBgCJg3AoQIpy1di4TEJJM8KCFf56KFseKHibApwAjYJEJgN2UIMAQYAgwB4yNAUsznrvtgy/6jOROijPkUNgWs0bdjG/Ru3xJWlrmLdejyHCwC1gU19huGAEOAIcAQMDoCJF2bkZGBO0GPcdXPHwlJyUZ7hiJOjmjs7Yk61T249DOJhvPaGAHnFUH2e4YAQ4AhwBAwKgJk5DRToYAxR1DJ8iYrK0u9EC8PFiNgo3YbdjOGAEOAIcAQYAioEGAEzHoCQ4AhwBBgCDAETICALAKOjY01waOxWzIEGAIMAYYAQyB/IuDi4qLxwRkBa4SIncAQYAgwBBgCDAHtENAbAWt3W3Y2Q4AhwBBgCDAEGAKaEJAVAWu6CPs7Q4AhwBBgCDAEGALaIcAIWDu82NkMAYYAQ4AhwBDQCwKMgPUCI7sIQ4AhwBBgCDAEtEOAEbB2eLGzGQIMAYYAQ4AhoBcEGAHrBUZ2EYYAQ4AhwBBgCGiHACNg7fBiZzMEGAIMAYYAQ0AvCDAC1guM7CIMAYYAQ4AhwBDQDgFGwNrhxc5mCDAEGAIMAYaAXhBgBKwXGNlFGAIMAYYAQ4AhoB0CjIC1w4udzRBgCDAEGAIMAb0gwAhYLzCyizAEGAIMAYYAQ0A7BBgBa4cXO5shwBBgCDAEGAJ6QYARsF5gZBdhCDAEGAIMAYaAdggwAtYOL3Y2Q4AhwBBgCDAE9IIAI2C9wMguwhBgCDAEGAIMAe0QYASsHV7sbIYAQ4AhwBBgCOgFAUbAeoGRXYQhwBBgCDAEGALaIcAIWDu82NkMAYYAQ4AhwBDQCwJmTcCKjAwkPX2K5PBwvImNRUZiIpTp6dyLW9nZwaZwYdi7uqJgmTIoXLkyYGGhF1DYRXIjkBYVhaSwMKRGRiL95UtkpqZCmZkJS2trWBcsCLtixeBQqhScypeHnYsLg88ACGQpFEgKDeVk8CY+Hm+TkqDMyODuZGljgwJOTrArXhwObm6cHCysrAzwFOyS6fHxnD1Ki45GRkKCShcUClhaWcHK3h62RYrAztUVju7uTBcM1V2yst7pQlwcpwuKbF7gdMHREbZEF0qWhFO5cpx+mGszKwJ+/egRIi5cQPSVK4jz8cHLwEAUrlABjm5unHGxKVgQVtlgEsDTk5KQRhQiIgIpUVEoVrMmXBo0QMnmzeHWpg0cy5QxV9zN9rmysrIQceYMIi9fRsy1a4i/d48z9IXKloWDqyvsChWCtYMDZ3AICb9NTcWb16+RGhODxGfPuL85e3nBtWlTlGzZEqVatzbbdzXnB0t+9gzR164h7tYtvLxzBwmPHqFgyZJwKFEC9kWKoICDwztdyMjg5JD26hUnB6ILRTw8UMzbG84NGqBEkyZwLFvWnF/XbJ+NyCDm5k3E376NV/fvc4RL7JGDszNsnJxQwM4OFtbWIA5SZloa0pOTc2wSMfxFa9RA8fr14dqwIWeXWJCgvahTIyI4XYi9eTNHF+ydnVGQ2KOiRXPzwtu3KpuUkMDpQlJ4OAp7eKB47dpwbtiQ0wWnChW0fwgD/cLkBJwQFISne/YgdN8+zqss3bQp3OrWhUvt2iherdq7Dkui26ws1XfySRr1qXz7FvGBgYi5dw+Rvr4I/+8/FKtRA+X790elgQO5KJk1aQRCDhxAyO7dCDt6FMWqVkUpYrjr1IGzpycc6KhWnRyUSqRERyMuIABRfn6IuH2bI+VyPXqg4oABKNu9OxOBGgSSw8I4/MP//ReEgEvWrQtXT08Ur1EDRatUgYWl5bv+r0YOWZmZePXkiUof7t9HlK8vHMuVg3u3bijXvTv3f9akEXhx9iyeEzmcOgWnUqVQghhvT08U8/DgnFCuSeFPjiuV3CkkOHj18CFi799HtL8/EkJD4d6+Pcr06IEynTszEahBgGR6wo4c4XQh4eFDuNWrBxdPTzjXrImilSvDskAB9XKg+OHV48eIf/AAsdl2iWQoeF0oRDKnJmwmI+CwQ4cQ9PvvnHdZpXt3VOjShTM44I0Mn05Wl1bmCTi7w/Mdn/vMykL4lSsIPnkSj48eRfmePVF93DiUatPGhHCb162JwxO4fj0ebtyIQu7uqNSlC8p36gT74sVVBob/xxsc2vDwHZw3REQWtDzI/7MJOeTUKTw9eZKL0KqNGYMa48bBpkgR8wLDhE8TeeECnmzbhqgrV1C+XTuUbdUKJerVUz0R0Qch/sJnFXFIOVlQehHt54dnFy8i9Px5LhKrPGIE3Fh2IgdJMrz1ePt2PN2+ncvylGvdmpODPXE+aT3g5cH/UiIg4P5M26WsLLx5+RLPL19G2MWLSI6JQaVhw1Bl+HDYOTubsPeZ162jr17Fk+3bEX7iBMq3b4+yrVvDrUGDd3og1AexxxfyAm+bsuURe++eShcuXEDxOnU4XXDv2NEkQBidgEmkde/nn7mx3JqDB8OjXz9VB+eBlSJgDZGXWIfniVjx5g2Cdu9G4K5dcKpUCV7TpqFU27YmAdwcbkrGce/+/DPu/forqvXvj+pDhnBRVo7Bp+UhdIRog8O/DN/BhZ/ZjhAvh9i7dxG4ezfnFNWePBleU6dyKeuPtUWcP4+gtWuRHhsLjx49ULlnz3cOKK0PYgSszvALDA6PPxQKzkl6cuQIHv37L2xdXFD9q68+aqeUpI0D163Dg/XrUbZlS1Tp1QvFq1d/Xw5Ch1QTAYvpBKUPJCp7cvQonpw8iepjx6LG+PEftVNKiDdwzRokh4TAo2dPTg7c2K1QD8QcUp5waXtEO0C0PvCOafYnH6BZ2NtzumDszITRCDj+zh3cnjkTyaGhqDN2LCp26/aOeHmDLzT8tOdJW2kZHn9OBMADTjq/UokHe/bAb+NGuLVqhfoLFnx0Y2MBv/0GnzlzULlbN3iPHYuCpUuLy4EnXrrD80MAwo4ulokQdPQceSiVeB0aijsbN3LDBPXmz0e10aM/Kg5OfPoU95YsQUJAAGoOHYoKnTqpDA3/jzb26iJg4ZAMH3GJEXB2/6flQDIT93ftQpFatVB76lQUqlTpo5LDk5074f/LL3CrX5+TgxMZpuIDAOGnmCNK6wHtEElk5HIcIV4WSiU3Tnl/504uKq41ZQqqjhz5Uckg5cULThdirl5FzSFDULlXL2l7JOYE0RlSKV5QQ8CcPigUeHbhAqcLDuXKofa0adzYvTGaUQjYb+FC+Mybh0aTJqHWqFEqgMksTSHxCiNh2vPXhYCzPX6u49MGSKHA7VWr4L99OxovW4bqX3xhDKxNeg8ymer6xImwUCjQ8Lvv4FyrlsrYSMlBKgUtJQeJFDRt8HNFYkolonx8cGvVKti4uKDxihUoXKWKSTEyxs0fbNwIvx9/RO3PPkPNTz7Jjb+2BKyDx88bHPrz/vbtuLdtG+rMnv1ROENJISHwnTsXGXFx8B41Ci5eXu87QFIETI4LHVGxTBAfgdHGX5AR4jMS5PPlw4e4u2ULsmxsUHfePBQhUfgH3p7s2AHfefNQrW9f1CZOOO2EijlCBA9tAgJ1GTkBH/D6QAK0O5s3o9bkyaj59dcGl4BBCZhMKrk8dixn9JvNnAknMhOTN/jCTzr1LBxzoT19YepNXapHjIApMiZjAf8tXozC1aujxYYN3JKaD7EFbdiAK+PHo8n338OTeNg08dIEzCsA3dHFOrxU5CUY8xLz+HM5Q9nyubNhA5eVaL5uHTcm9iE2kva/OW0aMqKjUf+bb1CYRJtScqAdUzFHSIi/0PMXGnoxw087pQoFXoeE4Pa6dbApUQINlyyBbbFiH6IYQIbAbhE9GDIENUhfI/1fkxyEhp8PDNTJQTAGn8vxEQkIOL1QKPBw3z74/vEHGixejMpDh36QMiBp/1vTpiHp4UNOF8hk2RzyFbNHtA5IDYlJ8QLtCNF6ICRgSibJL17AZ906ZNnaosGSJaosoYGawQj4xZkzuPDJJ6gxaBDqEE+CN+7W1rkjYLEIjO/gPPByCVjK8PBETD4Fhod8v7poESLv3kXrbdtQnHjDH1C7NmECIs6eRauffoJz7drvDA4vD0MTsISnyRsc3jBF3b6Ni3PmoOKQIWiwYMEHJAFwS+quffstyjZtCq9x494ZfE2GX91YPEFIm5SbJjlkE8DdTZvw7MYNNFm1Cs78RLAPRBp3lyzBswMH0HjyZLjUqSNfDtoSsDpHNDvl+V4mIht/ohcvHzzA9RUrUKJ1a9SbN+8DQV/1Gq8CA3F9wgS4Vq+Oet9+m9sBEmbkxDJCwmFJqRS0WGBGB2RCOYjwQsC2bXh88iSarFyJki1aGEQOBiFgMpvw4siRaPfrr6jQteu7jk6MPR350gDLGXMRMzhSHo5g7Fdo8HO+Z3f8wJ07cWv1arTbvRvuHToYBGxjXjRLqcTZAQOQlZaGdsuXw9LWVoW9mMcvJgepFLTU5B+5Hj9vaHgFoAwPKWxwdto02Jcrh9ZbtxoTLoPd6/nJk/hv3Dhu+IXM9AdxQHlDI0bAtEOkLhNBPzFtbDR5/EJDIyKHkBMncGPVKjRfvx7uZHz6A2jXJk7Em+fP0WzWLK6ATy49kOMIyZmEJTYGLzYXQiIQoFPSZJIqyc5ZODmh2fr1qiVo+byR2gL/ffEFvEaORBUy+VaoB5rkoM4REnNIhY6QJgLm5UJ9Pr94EVcWL0aTFStQvk8fvUtA7wT84I8/cOuHH9BxzRqUqF//ndGnDb8moGkvh0455MXjV2P4uY6vUCD09Gmc/u47dDx0iFu7ml8bKVJyqkcPODk7o/n8+aqOLmb4NcmB7vA8GJoIWMrgiBj6nGxENv6cHJRKnP/hB2RaWaHD/v35VQTcc4ceOoQbkyah1fz5KNmo0fsOkDoi5g0uPTRDLsrjL3coRk7ky+sGZXiibt3CxR9/RKPly1GeTIzJx+3ymDGwysxE0xkzcusB7ZCKZYSkJodKyUETAdOZODF9ECGAWytXIjk5Ga22bDHrik6augfJiJKgrMW8eShDlr/xfKDJIaUDM20ImHZK1Yy952QiqECAt0P8Z5y/P6cLXjNmoPKQIZpeVau/65WAH/31F25MnYquf/yB4mSSD9/BhZEXbXjogXc65abNa4ilnmlPn/+/SAfPiYSzSeD5pUs4Pn48uh4/nm+9/xOdO6NQyZJoOmvWO4NDd3S+8wvlQE+Oo1M7cmRBR8BinqZIikfY0ZGZqRoiUChwcfZsvLWwQPu9e+Xc3ezOeXbsGJdqa/Pzz3Dx9paWAy0LqUyE3LfjHVSxsS45+kDhT+QQe+cOzs+ahcarVqEsyWTlw3bliy9grVSi8fffq+yRUA/kZoS0eXexWbdiY47CoTGCP/mtQA4+q1cjKTERrbdv1+YpzObcyIsXcX7YMLRevBilmjXLHRBIBQY88QozQtq8ldwhSXW8kG2PXj16hPMzZ8J79myuqJC+mt4I+NnRozgzaBB6bNv2zuBo6vBC8s3rW/EdX8OYby7Dz0dfBOjsjh925gwHdvfz5/PdONi5IUM4g9Ny4cLcBofv6Jo6vLbEKyYzvuPLlYPA4PByODtlCmzc3bkJcvmpxVy/jjMDBqDd0qUo0bDh+46olENKO0B5fWE6E6FJDkL8qYxEtI8Pzv7wA9rv2QPXxo3z+lRG/T2Z9PY2IgLN5sxRES9tj9RlhOjJiHl9Yhljvu85ooKMENGHG7/+CoWdHZquWZPXJzLq71/6+3NDYU2mTYN7q1a5HVGhHgiHKHUNyIRvKMYLcjIQtF4oFFxluTPff4/mv/+O0u3a6QVHvRAwGVg/3KwZ2ixZgrLt27/f0WmghR1fHwZfDHAtIy4u8uIBz8zk1gv779qFnteucQXW80Mjqf/4GzfQmRAWjzlveOjvYmMvhnhBYdQl5WkKOjo/JEA+j4wahTK9e8N7+nRDPKHer0nq1p7q1Qt1Ro9GOTKXQMrwS6Xe9P5E4DIKmuZA5GAu0APyu7CzZ+H311/oePgwt+lGfmj316xB5LFjaL9qlbQ9knKEDPGCmjIQdCAgQsBEDhdmz0bRhg25QkL5oWW8fo3TvXqhas+eqNy79zs5SDlCtDwMxQtC4uW/C/Gn9YCSR8S1a7i6dCk6HD6sl2WTeiHgw02bomKbNvD8/HOA1OikU89CAqBTPobuRepSzyKRL03ApMPfWLoUSUlJ+SIN+vSff3Br+nT03b9fVVGHNvzqOrwhOjotV3oyHE0EmgxO9t/JkoADQ4dyY2BlSfEWM28k1eZSoYJKF3jchfiLOaSGfi/hHAiZBocn5oCtWxH7/Dna/P23oZ80z9d/ce4cl/7vsn49HMgSEnX2iHaEjKULMobChAEB+f729Wsc//ZbeM2ciXKkapqZN5L+L+joiDrjx6u3R0JHyNDvpWlIUk1AwC0V27sXz3x8OBLOa8szAV+fPBlpT5+izdKlKpDVGX46xZDXJ5f7e6lUA+1linmc2ceOkkhm8GDUmjhR7h2Nfl7y8+fY7+2N9itXqsZYaMNPHCJ+EpZwSMCYTyqc5CBFwLQsqCGBq8uWod/du2Zdri9g5UrEX7uGVmQZlZgeiDlCxpzdyjtDPAGIGRqRCJhzTMm4/Lx5KN68OTwnTDBmz9HqXqSm8/GOHVHviy9UKU8+IBDKQzg/Rau75PFkIQFoMPh0Rija1xeXFy1C19OnzTob8WDTJoQfPIj2K1a874hKOaaGdoCEYhPTA6n+Lzh+dckS2Ht4oM7MmXnqDHki4PDTp7m1voOOH0cBEnXxwNKdnR575AfU8/TIOvyYNzzqDI4YIZNdZR4/xt5+/TAgIMBsq9OcHTgQRVxdUe+776QNjjAVqgOMef4Jb3ioVL9wEhxtbOiMxLUlS5BpY4MWGzfm+TEMcYE4Pz+cGzgQ3bdu5fYhzXFGpYjYVLpAXl5izF2YAcr1XaFAalQUjo4di7Z79sCZrKM1w3Zz6lRYpaejHnEShIaefBc6pOSYKZqUQyoVGJDj2XK7t3kzkpKTueVJ5theP3mCf9u0Qbc//1Tt0y4VmNEOqTEdUR40TQ6p0E5R38kexEQXmqxenac1wnki4AP166PW0KGq/L7Q0xTzPE3dWzR5mjTglCLc+eMPxIaFocOBA6Z+g/fuH7x7N1fasN+hQ7kdIHWG35RvQRseNR2cI2L675mZ2NmjBzcBwtgF0+XAdW7QIJSpXx9V+vd/PwMhRgTG9vbpl6ANjwyDz0fARCaPDx3C8zt30Hb3bjmwGPUcsqvUralT0XPHDpU9EjP8tF0yhdGnEZFySMX0QqAPx7/+GjWmTOG2lzS3dnn0aBR3d0cNUmqVt0NSmQi+MJMpX0JNBlQqIOCWrZ45g4cnTqDT8eM6P73OBHx/9Wo8P3Dg3YQfHmAxoM0BZAKRcMCdB16CeGkC2DtwIOovXmx2ayL31KiBRhMnoiyZ8MN7+HQmQkjEOncVPf5QmPrJTnHm6uy8waGUg+zic//gQfS6fl2PD5P3S4Xs24cnmzahA5nwQ/d/IQHw301JvrT3r458RfDnifj0lCmoPGYMKpBiCmbUTvXsCY/sLTVzZSCkIjBzeHbeIRU6nHzKUzgkk/39xbVruLN9O7pduGAOb5HzDGQP5XsLFqDrpk25s0BSRGxqJ4jnBWHqWSIjKiTkC3PmoBTpd599ppMcdCLgLIUCf5ctiw4rV8KVlKvjO7jwkycEczA4tOGRQbjCCCz4+HH4791rVsafzPQMP3QIndatE5eBkJB16iIG+pFUB6cNj1BOmZk4Mno0qn3zjVnVjP63dWvUHTsWbk2avJ96FhKyORgcXqRiEZjIGHxOBJztKEXevAnfv/4yK+Mfsn8/nv75JzcPIlfkKxYYEDtlTk3KERLp/zQBXJw7F249esDj00/N5m2IE1Ste/f3AwIxOZiTLogFZ8LAQEQe8ffv4/LPP6PXzZuw0GE4QycC9l+xAjGnT6Md8filyJf2Os2me2Q/iLDDa+jovAE6+Mkn8Jo1CxX69jWLN9pVqRI34YersqRODvzMc7N46svDEg4AACAASURBVOyHoDu8TPyJHMi2YT5//ok+vr5m8TZkCCDsn3/Q5pdf3mUg1DmkZvHU1ENoiLRyHFFBhEYKdJQbOhQVBw40izcixWdqDRmC0i1b5s4ECVPR5Ls5BQRimTkxwy8SCZP9ta+vXo0eV6+ahQyenziBwF9/RSeyVllIuGIEbBZPTT0EnZmTyDyI6cOVBQvg3L49qpGd/rRsOhHwbg8PtCTl9UiRAd7YSAFubp1dmHJQk2oTTkJ5cvgwHp09i65nzmgJs/5Pf0wKhW/ciK5//pmbfMXkYE6eJg0Fn36TMjgSxHxwxAjUmT/fLMqFnuzWDZ4DB6oMvxjx0hGwOeoCkYdMg0+fR1KgAfv3o9OxY/rv3FpekZQ5DFiyBJ3Wrs099ismDx2iFC0fR7fThaloMQIQ0YdzM2eiwqefmkVQcH7IEFRo0QLlO3fOTcBicjBXXdCCD3h9II7QjXXr0P3yZa1lrzUBk/q29376CT137lQZHNrD5L/Tsw21fiQj/UAs588bIvpTkBLd0bkzOh87huKkvKAJG5llWKNvX1QgkzDoVLOYPEz4nGpvTc9Opzu+OkJWKLgiKc/v3kWHgwdN+mbR16/j9pQp6LZ5c25HND8ZfoKgHEdIOEapUODfL79EfVLty8QVsi6PGoVSnp6oRGpWiwUEtDzM1fDzjpBwCEaoF4K/P7t4EY8vXEC7PXtMqguv7t/HheHD0Yc8B423VGBm0qdVc3O+FKgG3IWRMJkXUX3SJLh37KjVm2lNwGTJS6latVB92DDNBKzVo5jgZA2GXjj2Rb7fJOvanJ3R8OefTfDAqluSymOEgIf/95+0waELopjsSWXcWKrDq/FEyU4xm5s0weDgYBQ0YWWmm99/D0d7e9QYMUKagHk5mLPhJ2ISc4Ckhgay9YbsIJacmWlSXUiLjsbhJk0w8PhxWJAdv9QRsLlGv7ya0FGwlDxEiGH/sGFot2+fXiozydBY0VPuLFoExMfDmy+6QctB6JDmB13QUh/IBNHosDCtl4ZpRcBvU1LwV5Ei+OTmTdgULZp7zIv2dPgZb7pK01i/E+b8xSJggSC4eqDTp2PQ06fGesr37uO3YAHSHj5EU1LjVoi78Lu5d3be89fC4BBHiNTqdu3UCTWJwpuo7atVC53XrkVBd3f1cjB3w89HwTIyQDRRp0RE4MR336FfQICJJAA82roV8efPowkpiCDMwAm/m7suaMoISdin26tXw97TEzW/+cZkcjjSrBmaz5iBotWrq5eDuU2AE0NMmBES4i4MDjIz8TYxEXsHD8aAoCBYOzjIloNWBBy8dy8erl6NLqQYAp/qFEt5msuyI00w8BOBZBAvbXh29+mDNrt2wYVst2iCdqhxY9T/8kuUJptE03LgU9G04THB82l9S368i85IkP+ricBCTp7Ew9On0fnECa1vp48fRF25grvz56vGHYW4C1Nw5m74CSDCSXEyHaKTkybBa84clGzeXB+wan2NCyNGoGLLlihLiuPTQ2JCRzQ/GH51jpCaiCzq9m3c27sXHY8c0Ro/ffzg5b17uDpuHFeERjQgoPXBXOej0EDQvKBpSICSC5mYWGnsWK12DtOKgK+MG4fCxYqhFpntpYmA9SFZY1xDpqGhCfjq4sUo6OUFr6lTjfGEue6RFhODnRUq4PM7d9QbHL7ij9GfUIcbavI4RRykt8nJ2NqqFUYmJ8OSvKuR253Fi2GZkIDaY8a8LwchARv52XS+nYaUs9iQzL0tW6B0cYE32e7PyE359i3IhND+hw7B2slJvT7khywE7whpGRAQuezq25dbCmNXvLiRpQAErluH1MBA1CfVx4S8IAzQ8oMzShCUyws8QZMNfPbuRVJ6OhosXixbBloR8N6aNdFm0SIU9/QUB5qeDCT7EUx8ohYeDm+ASPT16Nw5dPr3X6M/fOjBgwhasUKVhRB6/MJJcXru7JlpaSB7PgeuXYuk0FCuIhUxvFxZwrzcS5tMBNXhybKwRitWwI1s8G3kdrp3b9QeMkS13aCQcGk56NnwJzx4gNTISJRq0ybnjUndXbI0zpYMC+Wl6eAIkdrE9/btQwdSic3IjUyCuzN79rvZz2KZCJ4A8tI/jfxeYo6OJkI4P3s2Kn/5Jcp06mTsp8XFTz9FxRYtUKZtW/FJuUbIyJF6+AErVqBM16762SpQOElXmJETydC9evgQV1et0mp9vGwCTn/5Ejvc3fH53buaPf78kGbguyk/CUgTwNTfiQHcN2wYRkRHG72z35oxA5aJiahHNodQl3LTc1SoSE8HifoKVaqECn36cOMcZAyQkDGZ+edGCt/npcn1OKnzSCbCsW5d1J40KS931vq3WVlZ2FWxIgYcPgwrR0f1+qBnAo6+dg0WFha59uZ98McfKN+3b96jHx0IWJGWhj0DB2JQcDD3XMZsQRs2INXfX1X3WSryyi+T4GjghEMyMiJi/7/+gtLV1SRZuf1eXtzOU/YlSqiPgPWsCzxkZAY22QGr2ujRsLa3108XlDM5VEQuJBPRx8dH9qYxsgk48tIl3PjuO/TetUuz4TeyIuYJcR2B3tquHers2wdbN7c83V7bHweOGwfv/v1Va+2kloHxEZm2F1dzfpyPD1JevHhvGzSy+8yDjRtR44svYF2woO531CET8XDfPjy+cwceRp6RnhocjNA5c9B7+3bNKTc9O6Nhhw+jaI0aKESK3Gc3vRGwNpkIyhE6OGoUys+fD4eKFXWXvw6/DFm0CFW8vFCxRw/1Gbn8Mv7LY6ADAYdfuYJ7Z86gMpmNbMSWERODoLFjMYBkQDRl5PSsC+Q1SSaOlL+s+vnnsNS3nGU4PsLMxKlJk+D9009wJcWRZDTZBEzSXFHHjqE1MXZSQJtj6UkZIHApH6kIWCIy2zlkCA4WKIDookVBIiLi/Rvjc3BAAIbu2IHCHh7qO7yevU3iZVrZ26OQiJHVCwHoQMAk/blr6lTsq1rVaPgTObvFx2OYuzu687Wf1RkePTujDzdv5pwgeqxPL/gTPdGRgI9Onoy/o6LwomhRo8qhV1gYRixfDmcvr/eXgQknJ8qxA+ZyDjXMkrMvsIYMXWJoKLZ++SX2VqpkFDvE2zvXxEQMdHDAgL/+Uk1GtLERn5RogApkJCv38M8/UWnw4LwPv4jJXgcCvr58OVw6d+aeSU6TTcC3Z8+GxatXRk99ynmJPJ+jA9BnfvgBSdWrw6lTJ6N2+LDu3fG5ry8syVR3dRGwnglYCmMSAT/euhVVR43KW/pHBwJOjY7G7kGDUHrnTqMa/sRjx1CGTLbgt38UI2A+C6FHAlZmZODprl2o0L9/Lqz1RsBEyDoMBdxavRrhjo5w7NzZqHKI+eYb9N28GXaurh/OnBQiAx2GAsja+B29esFtyxaj2qPUS5dQLCwMLWbP1hwB61EXCEwkK0e2yCzbrVueKUD0AvSkRJlDlP7btiGrZEnZw2KyCfjy2LFwdnd/vwCH2DpUw8BhuKvqQMA3fv0VMQ4OKPHpp1yH5xvvGRrie2ZCAh4NGICRt29rnoVuaALOyuLGgElEVrFfv7zvlawDAZOsxQYyBvzff7DITm8ZEn8iU3L9mC1bUNHFRVWAQ2zskZ4MpEejk/H6NUgKugq5L9VMTcCkIEdwQgJcPv00h4AN0f95/Dl9UyrxqG9fjLh4UXNGztC6oG/LpAMBE8dpZ9++KP/777AkM8Kzm6H1IX7fPpTKzHxXgEPdLGg96gLJ1jz5+28Uq12bmxhK7JA90ckvv1SNBedlOIwHT926eAlCfvLvv3j56hUaLlkiq1fIJuAzAwagYrNmqvEWdR6/nif/yHqLvJ6kAwHf2bgRkWlpqDBpktE8ztSwMASNHo1hZ89qHns0oNFJf/UKF0eORFpsLJqtXq2fzdnFZh3KGAvb3Lw56p86hQJGHAoIW74clTw83u2DbaQIODUiAvH37r23H7KpCZhUAXoaGoqy331ntAhYkZSEgKFDMZjsxapuFnp+Wo7H2zEdCXg/mY28bBlsS5UymhzCN25EaUdH1d6/6mah67k2BHFG7y1dCrIcserIkSjq6YmszEw8P3kSZL5S/blz807CMuyPMGNENot5FhDA7Vsup8kmYFJ0vnqPHqptpqQqzvDH5dzZnM7RgYADtm9HZHw8avz4o9HeJOnBA9wdNw6DyPInTeuwDUjA3AtnR8BBv/+O0u3bw41sRpCXpmMEvK1DBzQ9cQJ2JUvm5e5a/TZozhxU8vJChS5d1BdC0bPRSXj4EGcHDUI8WYkg0tpu347KpESsrk1YjEPmumCyLC/4wQNUmzdP1ztr/bv02Fj4Dh+O/vv3aw4IDK0LWj+9hh/oSMCHv/gCVZcsgWOlSvp+IsnrPV62DG7OzqhKdsXSFJjpMQJOfPIEvvPnc2VQHQS6H3HuHEfMZK5EnpocXqDH6zMz8eL6dTz57z+0ImPiMppsAj7RtStq9OqFsu3bMwLOzMT9HTsQl5CAesuWGS0FnRAQgOuffYYBpOKNqQk4u3MpyQL0jRu5daj2ZCxO1yaXgAXnbe/YER0uXoRD6dLcnQ2dciPX950yBWVr1ny364u6sXg9Gh0paPUWAYtVw5IxJhx6+jSePXqEOr/8YhT8SQo6LSoKV/r1Q999+zRXIvtICPjo+PGou2oVnMgEzexmaH0IWLAAxQoXRtUBA4xKwMQZjbt9W9ThfJuUhKf//MPtk2xJJoXp2jSloEUi5Ijr1/Ho0iW03rZN1l1lEzApPFClfXuUJ16/WMlDmhCMYHRkvZ2ckzQtQ5IgBlIBKNXCAo2WLpVzF72cQ4ownOrWDYNI+UVNNaD1PCVf8eYNrEixexHZRl2+zFWjcs3Lrjgiu+3IKUiwtW1b9A8MVK1BNFK7MWkSXMqUQSV++Ys6fTDA0gvha+qdgOV4/pS8nh47htjoaDRatsxIEgDexMXh39at0f/AAekUNC0Xoz2ZHm6kLvWpxlE9MnYsWm7fnmuJmh6eRu0l/ObPB1l5W33oUM21uPWoC4SAiRMmWn8gKwukYJF75866TwzleUFuYJCtD+GXLyPE1xctNm2SBb1sAiY1V0vVrAmP/v2NCrSst8jLSfQOJJoMD6UYPmvWIL14cdScNi0vd9fqt2kRETjdqhVGXLmiefcdPY/Fk/2HSUrHpnDh955ZrwSs5TZgGxs2RN+wMFhpUQBdK9BFTr6/aBGKOTmhGkm7aarFbYToS28ErM22hBQBkxJ8L9PTUXP69LxCK/v3xCE82bAhhpw+/T4BizlE+Sko0DT2KLIZABmLJMWBmu/fDzsjOqOP1q6FLV+SVZ0jSgICPepCclgYSCW0SoMGvddnSARMJmaRyVhWdnay+1SuE3XclpAMx0SFh6PJypWy7iubgK9PmgQHKyvUHjs2dwTMT4AQ7vso6/ZmcBLf2bXcfuryggWwqF0b5T791GgvQZYanKpWDWPu35dHwHo0OmT2bQFHR5Qi5eaoRlLQpBpWxQED4KBrURKp9acaDBHZgWR7585oHxhoNBmQG4Vt3gzHxER4f/FFbjnQBoieGGTgp9MbAdO6oC71LJDLnU2bkFy8OMqNHGngN819+f9I9mPPnnd1oMXmpvBy0GP0ZdCX1LQphpqIbEf37mh+8WLe0q5avtyLvXth8eABGk2erN4R0nNxILIGmNSgJuttDTIGLIazJscoMxNBe/YgzcYGdcmyLBlNNgH7r1iBJF9fNJ01Sxro/JbyEdv+S13KgRLAsW++gdOAASjerp3RxoCJPH3atOEmnnBkJ5z9Sdfi1vPsz8yUFNyeOxclmjRBmS5dYG1nxy1Duk9mQdetyxGwzo2OvLTo+K8ePcLxadPgRdUhNvSYF7l+7IkTsLpzB83JFnhiu4EJ5aAzMPJ+qDcCFpt0pSkFp1Tiys8/Q1GvHpw7dTLaGDBB5sHo0Wg/dy4Kk0lHQjkIAwM9Rl/ypKLjWcLIS6Y9SouLw+Gvv0atPXuMao8Srl7Fm2PH0E5YoIm2TfT/9RgUJAQF4d7y5fD85pucWdCkJGXkhQuoO2tW3mZBqxsSU0PEPuvXo2C9elz0LafJJmASAQUuX44uGzbkNvxCoPlIOD94nKRzCzu4TALY2bs3Sv70E+yMOOOQi77Gj0er//0Pbk2aqJeDnj1Ocm+yGQMx9iTiJeRbul07eE+bpiq7lhfFoju0TPxJyi30zBncImM9xi5FGRiINzt2oNu6ddKGn9YLA+uCXjZjUDfmJWVwso//O2EC7EaMgEONGnJsjt7OiV60CPV79oQ7qUMutv2g0Dbp7c4GvJAwIydTH2Lu3sXlzZtRasECAz7c+5dODwvDq2XL0IeUZRVmIIQZIfJdz44Q2YSBzIYO2bdPf+uANW1HqIaAL8ydi8pffQV3slpIRpNNwK+fPMG/rVph6Llz4pGXsLPrGWgZ76L9KQRITQQsogAkFbypcWOUPXwYFtbWRvU4X69ejZre3qhJ1t1JeZn8cSIDAxt/7UEX/EKYctNCHr7r1+PJq1co/NlnORc1RgSsSEzEy8mTMYyfDCclBzoSzjNQBr6AcB22VAQgog87evdGsaVLuQIQxsCfL3yTtHs3qpUoAU8ifzECFmYi8uIkGhh+7vK0LmiBP3FGHx08iHtBQSg0cqRR7ZGFUomoUaMw/PRpWJJJmsKhSOF3PU8ONYhY1GXkNNingyNHot2BA3AqX17Wo8kmYHK1bS4u6EenP4UdnHw3ULpB1ttoc5LQ46eB1RCRkRrEf0+ahHUm2HvT6/VrjKxbF13JIL8Y/nyH5yc9mHuHF8Nd6GFKfN83Zgy2hIfjIdmRyMjtq6QkfLZ5MwqTTRE06YG5O0KaDL8aebwOCcGWceOwhqq+ZCxRVExJwXhPT/Tka3LTcqDtUH5xhOiAQMoeic1ZUShw+scfsfrqVQSZQA6jU1IwcuVKuJCa3LT9EQvKyDFzDwr4ybhScyIk9IEUJjo2YQL6+fvLVgGtCPhUjx6o3LYtKnbvriJadR1ez7PeZL+R3BOFHr8WEQCpgpUCoNHy5XLvprfzXt67h3P9+mEwib7kGH49F4PQ24vwHr8mAlbjcZIlSL18fFCwTBm9Ppaci92cNAmupUujcp8+0nKg5WPOGSExj1+mPpDSezFRUWhoAl0glcFOde6sKsYhFmnRmSDeHpmz8ReOwYsRgIQ+HB47Fk03bcp7SVg5nV9wjt+8eShoYYEaw4eLE7CQJ/KDLgixl5GReHb+PEL9/NByyxbZKGpFwGQiVsK1a2hBqj9JeZh05GWunj899itchiRmeAQR8bHx41FjyhSU791bNtD6PPFvd3d027hRNflEKAex7+ba4cU8fpmEHHvvHi4uXoz+AQH6hFb2tYL37EHEwYNozhehF3NI+YwQ/2mOxl8Y/coxPJQ+XFm8GKX69cvbJDzZqL9/4rF27dDo669R3NNTXkBgrhkhOQGBBCEnPXuGs2R7TFIj3gQt/ORJkOVIbclcDDFHSJgZNVdeENMFTfaIksnNVatQqGlTVBs1SrYUtCLgV4GBIB1+2Pnz4hGw0ODw32U/jpFOpDuyVMeXMEQZSUnY2qYNPktI4DalN0W7PHo0ijg7oxZZ9iGW8hGTg7kZf3oIQAxrDURwe80aKIoUQSOZRc/1Lae06GgcadYMA48efd/wixkcfgKKuY1D8jhrIgCJlOjuAQPQ47//jFoIhZal34IFsHr9GrXJrFMx3IUBgTmmQPmAQKzPayIApRJkHXbimzeyNwDQty6QyZl7qldH/337UIDUCaDtj9iQmDnrAq0H6jIQInI58NlnaLtnDwpXqSIbYq0ImFz1QL16nMdZqlkzacNDC4AHW/YjGfhEOuKVisCkxoAVCjzcvx/PAwLQnpTAM1F7dvQo7sybh56k3BltYMRSbjz+5pSKpj1NKXkIiUEw9rVn8GCu2kzJ5s1NJAXg3KBBqNK2Lcq0aZNbDlKOqLnpAt//hXog5RDRKVKlEs8vXsTjK1fQdtcuk8kg9tYt3PzuOy4j9N6QmJgceBmYi0PK64IcuySRoj49bRpqTJ3KrUowVbsydizcqlZVVYeTImCCOW2vyHdzcUh5/NURsBq9iPbzg98//6AzGRrUomlNwGQHilfXr6MVme6uztDwQJtTh6c9TSmgNUTER7/8EjUmTUJFUhHMhI2koTuvWYNiZOmHJoNPp0DNocPThl8sAtMQEUf5+ODK0qXoTwqSmLA93bkTEYcOocXcueIZITGDYy4RGG34ecOubkhARC9IMZpSffqg0pAhJpQC8G/btmg4bhxcvL01O0K8PSKfptYFIgNhJkhIxEJdEEReCcHBuDB/Pnr7+JhUBs/+/ReP169Hu19+eTcsJmWXeL0gn+YwPCbkBWGGVIZDen3lShRu3BjVSXEeLZrWBEw2QN5RqhQ+vX4dNkWKSHd4OvLigTal18l3bGGeXwvPM/7+fZycOhVDnz/XAmLDnHprxgxkkpJnP/wgTsBC/HnDb8oxML7wiTDyUheBCVM9SiUuzJmDos2awWvKFMOAK/OqpBzifi8vdF23DgXd3eU5QubgkIoZHLEIgCZmgREi68DJjM++d+/qXu5PJs6aTgtavx6vb95E46lTtbNHpiZhOXqgYWjAZ8MGWJcvDy/y7iZuB+vXRyuim1Wrvi8H2h7ROmBqh1SYgRDjAw0BQUZiIvYOHow+fn7cWmRtmtYETC5+afRoODk4oM748Zo7PD/gzgNtChKmDY4UAcuIiC/9+CMc69RBXVIBycQtKSQEu6tXxydXrqBAoULqOzzvANEd3xTev5TBkUqFihBA8osX2NWnD4ZHRMC2WDETSwHw++knIDYWdb788l0KVF3ky+sBrxfGfgMpg0MTsIw5En5//AG4uaGOGehCRkIC9teti55//gmHUqXUO6R0BMzrhbF1gY981ekDnRmSIABS83jf8OHofukSHE2wEkDYdQNWrULKvXvvylKKDUXSgQBtl0zFC+r0QcwBFXGIAnbsQIpSqdPGPDoRcPydO1zaZ/iFC7Akxa7pFKcw9SzV4Y3R6emOLsfwqAE8MSwM+4YM4aJfczD8pPNfHjMG9gUKoP6336pkIEz5CFM9NAEb0/unI1+5HV7CIbq6ZAmsSpdGI5LqMoNGKvGQyVh9d+1S9QvhGBetD0J5GDsFRww5jb9UJKwhJZ3+8iX2f/IJN/nKHAw/6QZkMpbyxQvU43WBNvS0DRI6QLwjZCwC4HWBdnjoqEtuSlqpxL2//sIba2uTTb4Sqh9xhA42aIAua9fCqWxZ9fZISg7G4AXy4HzfFzqeUt8lHCJSlInoQrt9+1BUh0pwOhEwef6LI0fC0d5efYeXMjjkuKEH4PmOLsfgyJiMcnHePDh6eaEeGe8zk0a25NpXuzaGnjmjmoVKR15SQwC8wTGW4eHx11YOImPDr4ODsXfIEAwJDtZ94wcDyM537lxkxcWh3ldfiROwOj3g5WBIw6POEdU2BadUgtS7tShRAnXNSBfSYmJwuHFjdF2/Hk7lyqnkIKYPdP/ndYRgb4yMBDHucvVBaPAFDumb+HiQqktdz55FISOXw1WnQv6//ooUf3/VcIC6TJBUYGaMwIB2RMX6P+0QacgM3du6FakAGuu4Dl5nAk588gT/eHhg8PHjKMR3eBpUYeqZ7vh8h+c/9W0Uae9GneFXNymLEkLEzZu48OOPGPTkiWpPXDNqN6ZORUZYmGoikDATocnw03LQdwQgdIDEDA/v+Kjr8JThOTt9Ooo1b446M2aYkQQAYgxJFNz+559RtFo1zYafnhPBGxz+U59EzBOvNoZfQwTw6vFjnJk5k4t+7UxQCU6d4AN++w2vb9xAM9I/xBxQYQZInRz02cN4/MXkICczJzIp6OZvv6FAxYpmpwtkl6IjzZujyXffoUTdurkdIXUZOT4o4/XAEAGaJvzlzo3ItlvJ4eEgBVB6XLkiu/SksFvpTMB82ifu8mV0IOwvzO1LpRiEBocHOq+A88ZGzPCLjQHzhkbdbNBsoA9++ilq/O9/8DDi1oNy9T8zNZVbg9dixgy4t2z5zvCIeZjqDA4tB7k3F55HsOTTO7QcaIdI29RPtpyCT56E79atJiu8oQmSh5s348XBg2i7ePE7AhZzgOi5EPQYpNDw5IWIhcRLE4AQfy0J4Nzs2Sjdty+qGnnrQU34838ndQo8+/VDWbJtpi4BAZ2dIzLIixwI1sJ0J52CFuqFpjkS2UMDkWTp1YYN6Hbxou4bzssFVIfzgvfuxePff0cnUi5XasxXLBNH64O+eEFbeyRHH7LlcHnhQhRt0YLbjUnXlicCJjc91LgxPDp3RnWyMbJYh5cCmu/oQsPPR2KaOj9vZMhDCA0O3cnFOrxwLExNx7+9di0SXr5E+717dcXY4L8L3r0bt2fMwID9+2FhY6MiAE0ETOPPy4BgTv9fjgx4/OmOLhV5iRkcGR0+/dUr7B00iCvxVqZzZ4PjqesNzg8ZgpIeHqg+ePC7lKY6R1RMBur0QerBeMeHdkKFDpAcw68uAlAouL1Oo4KD0WbnTl0hMvjvIi5cwI2JE9Ht999hwxeFoCNfMQdInRx4HeCJWB0h0w6olOHXVQ7ZUXBWZib+/fpr1J4xA2VJSWAzbWRdcKFChVCbVIVSF/nSQ2G080M7pOQdeV6Qk6kT0wOhPKSCAmEGiLdPgiEBUoI1+No1dCSFePLQ8kzAsTdv4mCTJui7dy+Kk/Sb0ODwBSCEKWg5BExejO74fAenSVdIwFJAyx17oQTw7NIlXFqwAH1IveHSpfMAs+F/+t/48ciMiUErUiZUzODQmQehwZEiYLrj869A5EEbfCEBqzM8YmMvMgj4zPffo5C3NxqS6NKMGxmWOd6lC9rOn69akyoWAQsNjjDy1UTAPP5SchDLBMlNgaoh4Fh/f5yfO5crNFCIbEBhxu3OokVI9vdX7des3BSl9QAAIABJREFUrSMqjLykCFidHOjIV11mTmosUkoOmZm4sWoVLN3c0GDhQjOWAECWq57o3BmNJ0xAqcaNdZcDjz8dmEnxAsGanM/jr8kh5fGXkyGlCDiB6PnEieh45AiKEz3PQ8szAZN7B65bh6A1a7g9IblZ0cJUJ/1djHj5yEvM0xF2dDHDI+zwQoOjQ+4/KTwcBz/7DC03bkS5Xr3yALHxfkqyERVbtUItkioXjsHzuNMEIBwDpuUgZnj4Dk47Qjzh6uoICQlY8N33998R9fgxup45Yzwg83CnkAMH4L9oEZd+s+XXyatL/dMEzMtISg94wyOUg9Ah0qQPWjpCJANB1r/Xmj4dFcjmE/mgkWyEc9my73RBmIkTc0jpDJDQERJGwPp0hNQRABUQPNi3D8/8/PIcdRlLfOGnTuHGpEno9OuvcCQBjNQYvHBOkFAOYvogDAjk8AKdmeMx1zJDqszIwMnJk1F59GhUGTEiz1DqhYDJU1z77jskBQSg44oV7wPNA6xLyk0qAhYz/FIej9DTUTf2kpUFRVoajowdiwrDh5u82IM2Ek548ABHWrZEs2nTULFr1/cdIaEchATMd3Q69SxM+aiLgLX1OKXkkG10Hh44AL9t29Dj8mWzz0DQcrq3bBliL1xAOxKxixl+TXog5pAK9SAvmQgad9rhkYi8zs6aBZc2bVB70iRtuqNJzyUR2Jm+fVGzXz9U6tJFXA5i+iA3AhYSAO+A0o6ocCiGd4xoeySGv4gcSDbu9saNaH/ggFnNetYk5KDff8ezPXvQgewXTSawqnOE1AUEciJg/mFoO8TzhFRmiCZisaFJQUBwaeFCOHp6ou6cOZpeXdbf9UbA5G7nhgyBZXo6Ws+frzL+6jx/YUen06C8p88TAe3xq0u9afL81eX9KU/z+LffomjDhmi8bJksEM3ppIhz5/Bvx47ovHo1yvCTsmiDr2kSHN3RaSLWlIngOzjd4YXyEHOEJCLg4NOncemnn9DtzBm4NGhgThDLepab06YhncxOnzUrtx7QeiHH4IgZHrFMBI0/bfiF8hB6/FIEnH388uLFsC1fHg3JTjf5rMXfvcvV62707bco27q1ejnw9oeejS7MCPF2if/MayZCU2YuW18iySqM+fPR9p9/UKJp03wmBcB3/ny89vFBG1K0RoqA1WVG5QQE6nhBTB+EETCvB2oc0usrVkDp6Iima9boTQZ6JWDyVKd794aNpSVa8SQsNPi6jHnJ6fBiHo6mlIMgFZf19i1O/O9/cKpRA83XrdMbyMa+UNjhwzjVpw86/fZbbsOjKdVDp535iEtdBKyLx0l3dIlJWcEnTuDCvHnofPQoSpHZrPm0XZswAYrYWDTny4XyDqkmOZD35XGXQ8DCFLSmTITQ8EukQK/8/DOsXF3RhGx4n09b9NWruPDJJ2gycSLKkk0zhHNRhPaIfOfxF9OHvGYieIdIXQqUkkfEjRsc+bbcvBnuHTrkUykAt374ASlBQdwcFQt6IpzcgEBTBKwtAfOOqDp7RMmB1Hp+a2XFbQCjz6Z3AiYPd3bgQCgTE9F+yZLcYKtLvQk7u1RHz2vqTSznr1QiNTYWZLKPc7NmaEqmz+fzRoqjn+7XDy3nzEGVnj1zZyToMRZ1Hr82ETBvWMinpghMakiAzLTduxe31q/ndpsqRaKWfN5uTJ6M1CdP0HzGDBQoWPCdHOR4/EL86QiMx1lMH+jMAy8X2uBIEXC2wXmbkgJCvg5VquhUXs/cRBZ97RrIFp5ew4fn1gU59khbw0/kIXcSED1XRSQ7F3LmDG6sWYMWGzeadKcjfcnTZ84cvLxxA82nT1fVTBbDX8weaYqA6UCA1wv6U5iJEw4NqBmizFIoQPa8tixeHM0MEJQZhIDJu1/9+mvEXLmC1j/+iCKkUosQbOEkB3UeP2941KV8NKVApTzOrCxE3b7NzfCs+sUXZlHnWV8dPuq//3B+6FBU7d4ddUmtYjoCUzcEoKnD8xGXsOMLDY+6IQGRsZebK1ci7Pp1tN25M8+zC/WFoT6uc2fxYrw4ehRN/vc/FCOF6jWNAfMRGP2pLvLiH5LGn3aIaEOvjogVCrx8/BjXVqxA6e7d4T19uj5e3yyu8er+fVz96iuU9vaGN9k7WJ09EgsGaPzl2CPaERUafDoIEIvEFAoE/P03nl68iKZr18Klfn2zwFAfD0HqRT/dupXTBVcvr9xy4AMDejgyr7wgpgdCeYjNicjKAik/fG3lShRv2hT1SUbXAM1gBEyeNWDlStycPh0tZs5UeZ5SY15SqR5txoBpoMUAFhqebND9t2/nIq6Wf/yBykOHGgBi014yJTwclz7/HNYAlwrlPE8xOfBY6zoGrMnj5ElAmPLJykLS8+e4/PPPKFC8OFr++afZ1NrWp+Se7NyJm1OmoMFXX6EK2TOVdoCEBkeb1GdeUm8Cw/P46FHcWrcODZcuRWUTbzGoT+z5a5FaxWRWbmZ8PCcHRzc3VUqazghJBQZyCJh2SMUCAnV2KVsWb169ws21a6Gwtkaj5cvNquSqvmQSevAgSGbIa9gwVBswQJoXeAdUTkBA6wHt/KhzhHiHVWRSXMjZs5wcvGfORNXPP9fXq793HYMSMLlb5OXLXDRcrHx5NP7f/2Dv7Cze4Wmjw3uYwk+5kx6kUqAU0GQfzeurVkFhYcENqutSSNtgUjHAhW/Pno37v/3GeZ4evXu/b3jECJhXAPp5+I6uzVCAlOFRKBC4ezfI5AYyq9D7++8N8Obmc8mX9+5xBVPsHR1Rd9QoFCxZMjcR00TAG3xNY8ByCFiDQ5oSGQnfLVuQlpKC+gsWoFjt2uYDmgGe5P7atQhYupSTQRWyxFCMgKX0QV0mgrZPQgLmAwSxDES2cxp86hR8N2+Gx+jR+WrGuS4iev34MXxmzIClQoG6n3+OQuXLvy8HMQKW4wjJmRMhJg+FAsQB8tu8GQkREai3cCFcGzbU5fVk/8bgBMw/CYmE769ahXrjxqE2WacqTIGKpX14AqY7ttDTEXo4NLAihkeRkQHfDRtwd+tWbjG71+TJssHK7ydGXrqEm1OnwsbGBvXGjn2XAuINEE246gw/7enz+As/6YlAdPSbbYBIfW2fTZtg6eDA7eaSH2c669ofSGbIf+lS1Bo2DJ7Dhr0zPEKDQ3v+QsPD451HRyhg507479yJWpMnw3PCBF1fKd/9jsyQvvPTT8hKSUGtIUNQghRUEBIxrQ+aDL+YHGSOBccFBsJ/1y68VSq5iMu1UaN8h6euD0yWKd1dtAjV+/bl9IFbqiR0RDVFwLQ9EspBkyPE84VSiaB9++D/zz/wGDMG3tOm6fpKWv3OaARMnirOzw935s9HnI8PB3ZNUrKPTr+pMzhyIi/e8xEx+G9TU7lxFf+//0b5Pn1QZ9YsnQtoa4WwGZ58f80a3Fm4ECW9vVFr6FC4kohHnxEwTb60x5+VhUgfH66Tv3z6lCskX5WUqvsIG6maFbBiBaKvXEH1Xr24rIQlPztUzOBIRV6aImARh1T59i0eHTqEoMOHUYLUsp040eyrWxmqizzdtQv3V6xAkTJlUK1nT5VTSgcD2kzCEjqmGgg4PigID44cQeyDB6gxcSI8PvnEUK9p1tdNef6cG658fuwYpwtV+/SBtYOD6plpfiDfNTlCtAyEkbDYnBQAjw4f5uRQ1Nub04WiNWsaDS+jEjD/VpEXL3KAR164gKq9e6NKt24oVqXKu45PA00EIBYBy/E4lUpE37uHx8eO4eHBg9y4Vs0JE+Bcp47RADbXGykzMzkZBK5eDSc3N3h064bKXbrAokAB1SOLDQnwchAaGvKd9jRpAgaQmZaGJ8eO4dGxY0hPSkKNb79FTbJ1H2uI8/XFo02bQKoGVerQARXatcutC5oMjpwIOFseLx89Qsj583h65gzcO3aEx6hRcCY71rCGR3/9xcnB1t4eFdu2Rfl27WDF11WXY/jlyEGpRJZSidBz5xB8/jxS4uNR5fPPUe3zz1WrRT7yRibKPdy0CaH796NSx46o0LYtnMkeu3mJgHkHlLZRWVlICAlBCJHD2bNwbdqUS/uXICUzjdxMQsD8O74KDMTjrVvxdOdO2Do5oWyzZnBv0gQlCUFqMjw0UJTBJ8QScesWwq9fx7MrV7jNCSqT5QcjRsCRbBLN2nsIkCjgybZtCD99GuXbtkWZJk1QqlEjOPJjlPQvZGYiEsPDQdYwPrt+HWHnzqF8r16o8sknKE/Gn1l7D4Gk0FCE7NuHsP37YWlpidL16sGtbl0uIrMQZoakhmQEHj9ZQhHj749IX1+88PGBMisL5fr2RYV+/T7a7I+mrvf85EmE7tkD8klsUam6dblMkWOpUu8cU56QZcohJToa0XfuIMLPj7NLbi1bonz//ihHJuOx9h4CKRERKl3Ytw9Z6ekoXb++Shdq14YlHSDIlUN25BsbEIBIPz9OFzJSU1GuTx9OFwp7eJhMCiYlYPqtyS4m4cePI+LsWcTdvQuXWrVQrFIlFC5bliMC++LFOZLmBUD2nUxPTERafDySIiLw+vlzxD95gvjAQJQkitOxI7dzjqEH0U0mOQPcOC06GmT9cPiJEyDjxSQl6lytGoqUK4dC7u4o6OICu6JFuS3QLK2sQJydt2lp3MSFlJgYENJ9FRoKklojHj0xNO5duqBst24f5MxmA4iAu2Ts7duIPH8eUZcuccM2xatWVcnAzQ0FS5TgZEDWFHMRGgCiC2TtbtqrV0glcoiMREJYGOIfPuSyPSVbtoRbmzYf1HIWQ2HPX5fMmH5x9iyXpYu5dg1kF6JiFSuisLs7Z48cXFw4e0RSpRZWViDODsn0cDYpLg5JUVFIfPECL4ODuajXlQQWrVujdNu2sCMrEViThUA8cVwuXED0xYuIuX0bxSpXVulCqVIo6OoKu2LFYOPoqNKFrCzOJmUkJ+NNQgKI40PkwOnCo0coVqMGShBdaN0aJZo0kXV/Q59kNgRMv2hGYiLifX3xMjAQiY8fIyUsDGkxMSDHSTFs0qzs7LjtxuxLlIBjuXKcF1PU05NLqVmRgXzW8ozA60ePEH/vHkiN6aSnT5EaEYH0ly+RmZICpULBEbR1wYKcEjiULg0nohxVq6K4l1e+qlebZ6AMeAGy3/OrgAAkPHqEpOBgpIaH401cHN4mJYFMKOR0wcYGBZycYOfsDAd3dzhVrIgi2fqQM5ZmwGf8GC6dHBaGV0FBIGP3yaGhSIuKAtmkgsiHkDNxOIljalu0KOxLlkRBQhKVKqFI9eooVLHixwCRwd+R9PdX/v5IePgQSSEhSH3+HG9iY5FBdCE9nSNgXhdsnZ1RkDhLFSpw3FCsZk1OR8ytmSUBmxtI7HkYAgwBhgBDgCGgbwQYAesbUXY9hgBDgCHAEGAIyECAEbAMkNgpDAGGAEOAIcAQ0DcCjID1jSi7HkOAIcAQYAgwBGQgwAhYBkjsFIYAQ4AhwBBgCOgbAUbA+kaUXY8hwBBgCDAEGAIyEGAELAMkdgpDgCHAEGAIMAT0jQAjYH0jyq7HEGAIMAQYAgwBGQgwApYBEjuFIcAQYAgwBBgC+kaAEbC+EWXXYwgwBBgCDAGGgAwEGAHLAImdwhBgCDAEGAIMAX0jwAhY34iy6zEEGAIMAYYAQ0AGAoyAZYDETmEIMAQYAgwBhoC+EWAErG9E2fUYAgwBhgBDgCEgAwFGwDJAYqcwBBgCDAGGAENA3wgwAtY3oux6DAGGAEOAIcAQkIEAI2AZILFTGAIMAYYAQ4AhoG8EGAHrG1F2PYYAQ4AhwBBgCMhAgBGwDJDYKQwBhgBDgCHAENA3AoyA9Y0oux5DgCHAEGAIMARkIMAIWAZI7BSGAEOAIcAQYAjoGwFGwPpGlF2PIcAQYAgwBBgCMhBgBCwDJHYKQ4AhwBBgCDAE9I0AI2B9I8quxxBgCDAEGAIMARkIMAKWARI7hSHAEGAIMAQYAvpGgBGwvhFl12MIMAQYAgwBhoAMBBgBywCJncIQYAgwBBgCDAF9I8AIWN+IsusxBBgCDAGGAENABgKMgGWAxE5hCDAEGAIMAYaAvhFgBKxvRNn1GAIMAYYAQ4AhIAMBRsAyQGKnMAQYAgwBhgBDQN8IMALWN6LsegwBhgBDgCHAEJCBgFkTcHJGMsISwxCZHIn4tHgkv01GhiKDey1bK1s42TjB2d4Zbk5uKF+oPOys7WS8MjtFWwTCk8JB/sWkxiDhTQLSMtOgyFLAysIKDgUcUMS2CEoULAF3J3eUciyl7eXZ+TIQSH2bitDE0BxdSMpIytEFGysbTheK2xeHm6NKF4hcWNM/AhHJEZwuRKdEIyE9AUQuvC7YW9ujiF0RuDq4crpA/rGmfwTeZL7J0YW41DgQXUhXpHM3IrrgWMAxRxfKFSoHRxtH/T+Enq5oVgT8IP4BrkVcw62oW7gXe48zNmULl0VJx5Io6lAUBW0KcgBnZWVxxic5PRkv014iMikSYQlhqFy0Mmq71kbDkg3RpHQTVChcQU8wfTyXIZ37SvgV3Iy8CZ8YHwTGBYIYltKFSsO5oDMK2xXmvltZWiFTmYm0t2l4/eY1YlNiEZ4YDoVSgRrONVCvRD00cmuE5u7NYW1p/fEAqKc3ffzqMa69eKcLzxKfqXTBqSSK2RfjjEoB6wKwyLLgjE9KRgqnC1FJUQh7HQZieGq71EaDkg04XahStIqenuzjuQzp30QXbkTegG+0L+7H3ef6MtEFl4IuKGRXiHN0iC4olUqkZqYi8U0i4lLi8CLxBeeocrrgWg8N3RpyusCCBO37T+jrUFx9cZXjhbsxd/Hk1ROUK1KOC7w4XbB15HjBwsKC4wVOF1JfIjo5Gs9eP+OcUl4XGpdqjOrFq2v/EAb6hckJmHTqI0+O4ETICbxRvEFD94bwLuUNT1dPDmQLWOR6dfI9C1ncMfLJfyf/fxz/GAHRAbgTeQc3nt/ggO9aoSu6V+7OyFhDBzr0+BCOBh/FmdAzqONWB/VK10PtkrU5A+Jk65Tzaxp//iAtD0LGgbGBuBt1F74vfBEUG4QO5Tuge8Xu6Fqpq4G68Ydx2UcvH+Ho06M4FnyMi64alWkEbzdveJbwRKWilTS+JC2H4FfBObpw8/lNLkvRtWJXdK/UHR7FPDRe62M+4djTY5wunA49jRouNVC3dF14lfTi/k8iXLpJ2SNyTmJ6Ih7EPcjRBb9IP7Qv357ThV5Ven3MEGt8d0K6hBeOhRzjAjFeF2qVqIUqxau8xwv0BXk94I+FJoQiICYAdyLu4Fb4LdhZ2aFzhc7oUbkHajrX1PgshjzBZARMwN0euB3Br4PRqUondKjUAdVdqucAyxOvkIDFgKYND0/M5JhvpC/OPDmDE49OcFHAiBoj0Lpsa0Pima+u/SLpBbbd34adQTtRzaUaOlTpgHYV26FggYKy5EA7QDzu9KcSSi46Phd8DqefnMazhGcYVn0YhtccDhcHl3yFlSEf9mTISewI3MFlfTp7dEb7Su1Ru0RtTga0HvB4C59FSg4Ef14e96Lv4czTMzj56CQXDQyvMRydKnQy5Gvlq2vHpsZi+/3t+Dvob5QtUhYdKqt0gSdcbewRbYNofSBDaJwuPD6Nh7EPMaT6EIyoOQKlnUrnK6wM+bAXnl3AtsBtXPani0cXjhfqlqoryx6JBQRidokECJwuPD6JSoUrcbpAyNgUzegETCKtdXfWwbaALfp79kenyp1yGRpLWHI48J6lmAGSioDp4+T//HdiiA4EHsDegL1wtnPGl95fok3ZNqbA2yzuScZy1/qtxWb/zRhUaxD61+yPCkVU6Xoaf14O9ENrioCFBEwbI5Kh2Hd/Hw4GHsQX3l9gfJ3xKGxb2CwwMcVDkKzPOr91yMjKwADPAehetXuOLggNvpQeCCMwocER6gH5+9GHRzldsLWwxZd1vuSigY+1vU5/zenChjsb0LtGbwyoOQCVi1eW1AN19kiKAGhHiJcHicqILuz2342RtUZyukDGjj/Wdv7ZeY4X4t/Ec7rQt0bf9xxQ2j7xONE8IRaIkb/T+JPf8d/JJwkMiC5kvM3AeO/x6Fmlp1FFYDQC9ov2wy+3fkFCRgI+r/s5WpVvlcvY8B2bJwAaYCkCEAOcNvh8Z+c/CeDHHh3DFp8t8HT2xNSGUz+61PTvd37HslvL0LdmX4ysM5KbrCAkXmHkpQsBixl+vuOTlNIW3y04++QsJjecjE89PzVqpzf1zYLig/DLzV/wLOkZRtYbiY6VOr6nC1IELDQ89LtIOaBCPeC/n356mtOFsk5lOV0wp7ExY8joL/+/sPTWUi7aHVl3JDfXhHZAxfRAmyExoX2iDT9PBGTcfovfFhy4fwCTG0zmHNOPqYW8DuF0wT/On9OFHh49JAMy3k7RmSBtAgIpPSDHL4Ve4mxSEZsimNJgCuqUqGMUMRiFgJffWo4Ndzfg68ZfY5DnoFzGRk6Hp1Ns6saAxQwQDTpRAP77Jp9N2HR7E2Y3nc15oB96I5MX5l6dCwdbB3zT6BtUKlaJkwPBnzY0UhGw0NPUJfKi8SdyuB97H2uvr4UNbDC32VxULVb1QxcDF20tubEE3zT5BiO8RuTCn5eDOsOvjRzEIi8xfdh2dxvWXluLqY2mcpHYh94evnyIef/NQwYyOJtU06VmDvHy/V+dXZKyR2IRsDpHlNcH8hn8MhhrbqxBWnoa5jadCy9Xrw9dDFwG7serP2JM/TEYU29MTiAg1AMpfZArBzl6wDtEewL2YM31NfjC6wv8r8H/DC4DgxIw8W6+v/g97G3tMbX5VG7mIG/wacOviQDUETAf8QojX2GqgVyD9kDJ90fxj7DsyjK42bvh51Y/f7Dp0C3+WzD3v7mY2mIql2KjiVdocPSRgpbq8EL8eQO04+4OjogXtVyEQdUHGbzTm+IGUSlRnC68yXrD6QKZ0czLgffsdSFgORGwWOTF6wNPEM9fP8fSK0thZ2HH6ULJgiVNAZPB77kraBemX5qObxp/g+Few99zgMQImDyUWEaCtku8/eEdJJp4pSIvMX0gaemll5dyDulntT4zOB6muAFJ+xNdiEyL5HSBTKrSxAu0btDPrCkFLYcX6Awp+X9MSgzHC8QZIrpgyNU0BiPgc2HnMPHcRIyoMwKfeX+WC2Da4MiJgIWdRF3qWYx4hQALv6+8thLXw65jZduVH5zn+cOlH+AX64fZbWajcjHV2JYuBCxMvQkdHylHSCoDQRMAMURkluKC8wvQvkx7zGw60xR2wWD3JEvrJp6diO7VumNcg3Hv4U8bF6EDpG5IRowAdDE4dCS24dYGHH9wHCvarUCTUk0MhokpLvzT1Z9w9vlZThdqudZ6LwMkdIh4OyUkYDoFKiReWg/kRF5CR4h8f/LyCX46/xPqutTFwpYLTQGVwe5JMnGEF5qWa4oJTSaI2iNtI2D+YWl9EDpAQl7gv4sFZrw+bL2zFTv8dmBF2xVoW66tQTAxCAETL3PWlVlY2HEhWpdrLWpwxCJgTWMu6gwODTBNsHKAJoAfCjqE5VeWY13HdWhXrp1BwDbmRcna0HGnxqFAgQJY0H6BZEeXGwHrkvoU8/CF8qANEFk3OfP0TBSxLoI1HdYYEy6D3YvM9h9/ejwWdliIzpU7wwpWkg6QWASsCwFrm4GgCZjI4+STk5h1ehbWdlhrstmh+hbIV6e/QmJmIhZ1WMStxRVzRLUlYLkRsLoMhDp9mHVmFhRvFVjfcT1XeCi/t7NhZ/HlqS8xuflk9K2ummQlJQcxEpbjCEkFBmJZCKmMHK0Pl8IuYdapWZjfYj4GVdN/dk7vBPxXwF/4zfc3LOuyjFs3J2Zw1EVgYqkebSJgYcSlroMLDc/lsMuYemIqZ3jImsn82shyh8+Pf45yxcpxKR6CqTo58J6+uqEAMSykMhG6GhwFFNwYPfH+U9NSsaXrlvwqAu659z7ci9lXZnO60KBUgxyDQ4yOVMpNU0ZIrhx0NTi8Q+QT4YOpx6fix+Y/on/V/vlaDp8d+wyODo7/Z+8qwLLKmvCroihii4Gta7t2d63t2t3d3eva3e7aunZgYQe6drN2dyuiAoKUAur/zOG/eLnc/L77BXrv//wPi9x858y8M3PmzMHYymNV2SOlKTEpMPj6wI/AhIZemIET2iH+75QKfen3Eqtqr2IdnmLrQWur+xzpgzm15qBClgqKcuBkIFeTIsYLWqcAxLKjHP6cPaJlS6QL/Yv2171gVFcC3nRnE+ZdnoeF9RayxgF8Q6PV89cy0PjGhk+4WgY6Z3guvr6IAfsGYEXNFWzRfGw7qBNVm/1tkD11dgwqMyhKBnyDz88+8P+dI2K+p6nl+4WRl5YImM7lG57pp6YjOCQYK2ut1PIKdnMuLbf74/QfTBco3cnhrOSQCue6xFL/ch8pZ/jVePycHnDTAgP3DcTUClNjbeOILh5dkCRREoyuNFrRHslFwFoGlhgRy6U65QiYrpt/fj6e+zzHxrobWdet2HZQc59uh7oxXSiVoVQ0OfA5ggsUhAEB3yHS8u2cHEwJCIT2iBrbkC4MKjYIrfO11vIasufqRsAeTzww5MQQLGuwDHlS5ZE0/EqT7eZ8GR9wrQOeD/jZF2cx0mMktjbYiqJpi5rzSla/tsehHnBK5IQ/Kv4RTQZqCVirwZeKyLTiz09Fc57nuKPjkDRuUsypMsfqOJrzwNMvT6Pd/nZY3mA5iqYvqtrw8wnAnOdz15rjAJE8SA7UVa737t5YX3c9KmSqoMdrWe0eQ44PQfDXYEyqNknUARLLRAinZMx9WVMzckICmHFqBj59+oRlNZaZ+0pWvZ5aeDbf3Ryzas1C+czloyJfviMqlxHSyx6ZE5hx9ui+732mC3Mrz0Wt7PqsndeFgKlfcMOdDVmqrUzGMjEMv9RAN9WzURpBYkTMN/BCj5MDmJ96oGYF6y+vx65Gu6KqtIGcAAAgAElEQVTWyio919Z/pyKTBx8fsDQPhzn/p1wq2hLvLpaBoOcI8ebLQ2h4+u3thwrpK2Bg8YGWeEXd70mbh5AujKgwAtWzV9ckB91f5v835PCVywgJcecImH4efXIUc07PYbpAPaZjwzH/0nyceXMGS+ovUbRHwoyQJb5PSMRa7BEnmxEeI5A7ae5YU6RIG+iQLnQs1hENcjcQDQikMkJ6EK9Qjlp5gcOdb58uvLqAEQdHMF2gNr3mHroQcD33eqiduzaaF2jOPByh8Zcy/Oa+vNL1WgyO0ADR77Qu7+2Ht/in1j9Kj7L5393vu+OvK39hY7ONkZsl/L/Yhy8PMTlYYqALwVBKsYk5QJyBohaBnbZ3YmnQ2NA6seWeliiSqQi6FOkSbe6dLw8u0uU7ppYeQHIGXzjnJfY7NYu4/vI6tvy+xdKvavb9qbUnpf83NN3Aukvxx72cHMx+sMINpAhAzCEVs0e02UPHbR0xsOhANMndxNKva/b9u3p0hWsKV9Z3QIi7mBz0zgBJfYDS1KScPaJrt97aisP3D2N/k/1mY2Q2AY87Mw4+4T4YX2U8I14xAhbOBZv91hpvIGVgxP6dP/BJEAP2DmBLY3oW7qnxqdY7nXbKqbG1Bv6u+zeKpS8Ww+BIzcVb7w0jN85Qk3kQS0WfeXEGM07MwOFmh9nuJ/Z6zP5vNm59uIVZNWdFOaFKhscaDhCHl6kOKWeQRh4aiYIpCrLuZfZ6UGepGttqYHTl0aiQ+Xuxj5JDas3v4eQglQmSIgBuSmDw/sE43PwwMifNbM3X1vQs6rh35OURLK6/OFpAJqUPXBZC00PMPFnJHgkjYL5cJh2fhDTx02BC+QlmvYVZBHz8+XGMODUC7q3d4RTPKcrwc0Qs5nla0+DIGR4xD1NIyAQ4bWfVwq0FPJp52G2rPipwyJo6K7oX6x7DAZIa8GaNGhMvloqE+QNb6ABxhPz3+b8RFhqGuVXnmvh0y1528c1FdDzYEe6t3Nke1UJHVMrjt+xbid9dTcQrJof3oe/R0q0l1tZeixLpS9ji1RWfOfjYYCRMlDCqAFGNHBRvaoEThA6pWntE1/1z+R+89HnJCkXt8aBtZWtuqwn3lu6sxzzHA2LTYpxe2Asv8Kde5Ag49EsoWm5qyRp1mLOvgFkETCC3L9oeNXPUjJHyFPM4bT1YlAyPGBHQNRuub8Bdr7tYXXu1rT8hxvN3PdyFpdeXYn3T9aIZCDHDb8uPkDM8UvhzitB8U3NMKDvBLqvTm+5uit9y/YYmeZtEyYFveIRysIXB4ctdjcHnGyDuv3fd3YVjD45he4PtthxGos+maltqt7qj9Y4oB0iJgG35EfyMhJjDI+eYdt7eGb0K9ULDnA1t+Qmiz+50sBMKuBZA+0LtVcnB1h/ADwykAgCxfz/8+DA2XdmEQ80OmfwJJhPwP9f/wUmvk5hbe240wy9GvLZIL4ghYsqA54CnuZdBRQfZ3Z62Fd0qYnD5wSifqbwkAfM9T5NHio4XahnwfBKgzQO2Xtuqy9yLjp8Dajyz+cFmtgKAM/j8n8IIwNbky327msyDGAn32d0HrXK1sru2oVSL0qpwKxYQcGNeTg56jgFT78U5pGoJmDvv3Mtz+PvM3zjV6pSpj7bIdbSXNS1F3dRsk6Ijao+8wI+AlQICkgUVZFV2rYyuhbqahKdJBBz2JQyl1pfC/LrzUcClQIwcv1gK2qS3s8BFYnOMYkZG+G+0j6fbVTe7Mv4rb6zEqTenMLvm7GiGXxh5ccbIAnCafEupVI8Qd+487t/77enHjH+zPM1MfrbeF5ITNKLiCLbGUcrgc/9uL+RLGIjNRSrhT9d4vvbE3FNz7cr4b7u3jTlBS39fGiMg4DugnBz0HgPm3E8sMyckZDGCHnFoBCqnr4wuBbuY83hdryUnqE2RNvgt+2+ichBmgnR9uJk3U0O4QoK++/4uhu4fCs92nkgQL4HmNzCJgGnvzIs+FzG1+lTRuS5hMZbmt7LwBVIDXkkAPXb2QM+CPVEvRz0Lv6G625fZUAaTf5uMQmkLyaZ67MXTFH4Vh7fwp5xDRJ7/8vPLWRGKPRxud92w58keVgDHH/dSRGwP78x/B60ePyebIfuHoEH2BmxTeXs4qAixd5neMTJBYnKwJydIrSMkphM33t7A+H/H40LbC/YgAux/vB9LbyzFykYrRTNBsYUX1ARk/HPGHhmLUqlLoXvh7prlYBIBl99YHhOqTxA1/MIUnOY3stIFWkGm86lHrscdD7tYikEev/tjdyyou0DS8PMzEVaCVdNjhOk3tTLpvrM7+hXuZxcbydfZXgfdS3WXNfycHDSBY8WT+bgLMw7C3/kp0JWeK3Gw6UErvqn4ozyeemDhtYVY1WgVHOAgmZGzx0wQ90XCzJxSBMz9nSqim+ZoahcZoRZ7WqBevnqo/UvtWBkQkCykMkBijioXOFx/ex2TjkzC2TZnNeuCZgI++OQglt1YhhUNV8Raw895ncKIV+p3foTWeH1j1h7xV5dfNYOt5wVU9NOsYDNUy1ZNUQ56PlfPe4nNyfMVQEoee+7tgedTT5sXxZ19dRZjz42FW3O3WOnxC42/kgMklEe7re0wqewklMtYTs9hofle1Pe8bLayaJCngaIc7C365X+sEv7Cv5M8Tjw9gR03dsC9gbtm3PS84Mb7G6B1v/vb7Y/mAEk5RHo+W897mRoU9NrVC70K9kLt7LU1vY5mAqZWh0UzF41W7SmVetP0JjY4WWxA8wUgliJd8t8SJPySEH+Wsd2WeVTmT/2eD7Y/qGhwuNZ6NoBX1SPlBrxUijoCEai2ohpOtDoBV2dXVc+xxEnDTwxHmuRp0KFwh2hy4FfecgbIEs/X855qjL9QHuuvrYePvw9mVZ6l56toupdXkBcqu1XG6W6nmQw4vKWK4TTd3MonazX+nDx+X/c76xNNLYBtdVAXvnCHcPQr2S/WBgQcdmp0gc7hO6S0OuD6i+tYVlNbq1BNBBwUFoR8K/PhdNfTbGcOKeK151SP0OOUSi1ICeGh30OMOjgK59qcs9VYx1+X/sLrz68xrNwwRQK2Z4+fA1CMaJWUYNKxSSjlUgqdfu1kMzkUWFWARb/pndMrysFmL6nywXIpNpKPmDy8g7zRfmt73Op8S+VT9D9t9c3VuPj+IiZUnaBo+O1dF4RFcVIOqFAec8/ORWbHzBhQfID+AKu8Y9mNZTGr9izkTpk7mhyEDpG9BwT0uZwjpBZ/0o3g8GBU+6ca7nS5A+cE6net0kTAtLfppvubWMGJmIfJJ2R7H+wc0FoImBNIq82t8HeVv1E4bWGVw1Pf0+q710evMr1Q0rWkohz0fbJl7iYsipMy+HwSoKr0g3cOYmO9jZZ5KYW7nnp5CjMvzcTqRqtlDT8ZoNhyaDE4XARAhYkjio9AxUwVbfKZbfa1Qf389VE9W2TfbaFd4qdAbfKCGh+q5AiJzclf9LqIFedXYF+TfRqfps/p195ew4DjA7Ct5bYYmSChPGIDLxAq/AhXbYBAhYltcrfRtIe2JgIecXIE0qdMjza/thE1/AS2PZb5yw0zsTlHJcDJ48yeKDv6FO2jzwjWcBfqjVx+U3mWhRAaHD7+XLm/hlvb7FSp1BtfDsIILDQilHmc97vdt8lm5VMvTEWEQwR6Fe8VJQch/vZefCUUuNSUjJw+rLi0AgnCE+CPMn9Yffx8/vIZuVfkxqmup+Dk4PR/6xPZi15o+GND5MWPvsQyDnJyIF040/oMXJxcrC6HRVcW4Xno8x8mI8cRsFZ92HxzM975vWPdsdQemgi4yuYqmPTbJDbXIBUBk8cZW7wcbsArES4nCO68Y0+P4fDdw1hXZ51anHU7j4rg1t1dJ7nshZ/y0e2hVriR0OOUS0Fzcui2oxv+LPUnymYoa4U3jP4I2uWFqp8pC8E3+NZMudEuZIOORe5P2qFAB7MxEMtESFVBc/K67HUZVA29u9Fus5+v9QbnXp/DFM8pWN14dZQ9kpoD1tMmjTgxAjM9Z4q+binXUjjU/BCSOSbT+jlR5wvtjZwjysmBoq+OeTtqLgIy+SV5F3Y40AG189ZmBaFyc/CWcIKoBWzPQz1x7d01JHRIiPYF2mN6pelm4S90hNTyA21XOPHfiTje8rhqWFUT8IdPH1jzjTPdzvwwkZcc0HIe6LuQd+iwtQOud7yuGmi9TpxxYQbCHMLQs3jPHyby4jxOrSlQykTkTJzT6htlfPn2Bb8s/4VFXoniRe48JeWQWsLoEF6nX53G5jubMb3ydCRJkESX4SXMRKgx/NSUp+o/VfGo+yPEi2PdzeKXXluKJ8FPMLTc0CgZSMlBTwKWAvvRh0c4+fKk2Y0x1ERewnMoE5HoSyKMKDVCl7Gg5SaF1hRitRC085TS1KSW+yqdS8HIxLMTseC3BSiStghoLG64vQG7H+7GhvobkNwxudItJP8ulpVTQ8RVV1RlTTlSJEyh6tmqCfiC1wVMvjCZeZtyxVexac6LQ0jK0MgRQq2VtbCg8AKkSZhGFdB6nTTm1hi0LNUSVbNW/SHmvDhchHNfSik4+vvee3tx/vZ5DM8zXC94Vd3nSdATTHs4Dbva7pKcc7Rk56vr765j/e31mFpxqkndd6Q+UqwISEkOdE2zDc0wKucoZHfOrgo/vU6aeW8mKuSvEG35kVQEptcz5e5DNTK0Q1GhNIXMepzamgi+fTr17BS2eW7DpAKTzHq21ovffXqH/tf642iXo8weWasKnaaghh4byvZGpiJI/rHqxirEjxcf7fK30/o50c5XGxDwz+uxowfGlB6D0q6lVT1bNQFTx5/T3qcxoYp0tSEXCah6sh2dpMbTFxJE23VtEeYRhpQfrbs93u2Kt7G1x1ZkS5btpyZgkgctgO+/sj9yn8tt1dH0LuU7uNZ3xfJmy61OwCHhIfjj1B8YWXok0iVOp+t3m0rAvbf1xpu9b5DGz7rO6P2y97Gky5JoDYFsRcBECPMuzsPA4gPhFN/JLLmIVeEqOULPA56j9bLWKHCqgFnP1nqxX1I/ONZyxJb2W6xKwJSRpY6MI0rHjPg9vTxBAaO5VeGmEPDk45NRKV0l1R3iVBMw7XUaGjc0WupTyuPRKkRbny8256I04McdHgfXAFdUSlHJqq/f6V4nXOh9AY5xHWUHvKVSn5b6WKXqTzF5sO3x1rXEghwLLPVaovc94HMAcTPExfAKwxXnvPROfVLa7VnAM/Qq0ssi36xUlCgmh9mnZyPO6ziok7qORd5J6qb9HvfDzvY7o23/KFYFrbcMxN6H5iBvvb+Ftvnbmo2B3FSA1Jx82NcwVFhcAavzWHfHtpMfTsI7mTem1pgqGxCQXPQ8wr+GY8zpMRhQbECMCHjdrXVs33BzWwabOhXg/NVZ9Z7ZqgmYKqCzumRF03xNZYtO9AZaT6FJ3UtNbl9YJLTwwkJ88fqCZhmb4du3b4gTJ47Ff/qH+aPfnX441f2UYtHJj0LASo5QqYWl4F7cHfHixrM4/pyc17xYgyw5sqBTkU5WnXsk4zvp7CS25Gf6hemg7fccHRx1Kzwh/ZBafiEnhzVX18DrsRfaZ2pvFT0gOdD/Gl9sjKt9r8rOwVtrVcbGOxtRMn1J5EyR02yTZco6VJJP1WVVsajAIiR1SGo1Obh7uSN++vgYWHqg5NSkpTKjFOWOPzMekytOjjYHTFM0tG+4KZsj8IUnR8BS+rDzzk68evcKMyqrq4RWTcA9D/dE+Rzlo/b+lZtsN3sEWvkGclWHUh4nGR3fV77onlN7A25TP+91yGuMvDkS+zvsVyx2iI0ErHXAM6OzvCo2lNmApPGTmgqr5uvm3puLwrkKo1m+ZrJy0NsZpeI/qvgMDAvEqNKjUClzJVZ4QrtiUSN8t9/dzCo84QhYqz7suLMDNx/cxOA8gzVjaeoFH8M/ou35tjjTPWZRKFejwhl+S0fA/p/9sfDyQpYOjR83vqmfFHWdmmV5Ynap4dqGmPHrDGRwymD2O6i9wYqHK+CS0QVdinRRLM5Ve08t5x1/cRwtdrcALc+k4/dffmcFWHoUJkqtxJAL2I48PoLzj89jaY2lqj5DNQF3PNARdfPXReUslY0IGF+w5cYWeHl5YUjBIVaLvB4FPMLoq6OxvfX2nyYCVloGU3dVXaytuBZpndJaTQ7jLo9D6dylUT9XfaumoC97X0Z3j+7Y2nArciTPEU3BqSiL5sX6F+uvSvHFTpLrxCQXAe97sA+X7l/C+KLjrRZ5vf/0Hu1PtseRzkcUO2BZ2hk98+oMvIO90TR3U5Ox519oagTcclNLTC06FTmS5LCaHObenIuMrhnRtmBbRTno7Qjte7wPtAaZok3qzf8p4pNuVdBCZ1SYGZIi59PPT8PjtgfW1FmjaiyoJmBa60UdZyplqfTTEjAf9C03t+Dd+3f4s+T3ntBcipJDXu/f7/ndw5CzQ7C11VaDgP/fi7X+mvrYXns7K0jSG2+p+w0/MxwlspdA3Vx1rUrAVFxy6OkhjC03NoZy+33yw7Tz0zCxwkQkckikSvmFJ2klYE4fDjw4gKtPrmJGuRnM8Ftq/PPlwQjvYFMc7nhY0fBbmoCnnJ+C9vnbI1PSTCbhLiYHqakAOYe09ebWmFduHnKniCxKtIY+TLk4Beld0qP1r60V5aAnAVPW4c9Tf7L0s3C50bHnx3D17VUMKTnELHmomQMWyuPM8zM4cPsA1tZZq+rZqgm4m0c3VM1dVbLlm3DfTVVPt4OTpNI9Sgqw4doGhAeHszJ4Gujcwc0FW+L3x/6P0dGjI3a03qGYgtY7/WlpUUl5lEpFQbVX18ax5sdYIQ4dlsSfu//Q40ORyzUXGuVppCgHPY0/EfAT/ydolS/mHrw0jqkKt2vBrkjqaFo6Xk4X5PSBGtE/efOEbcpgDfxJ33xCfVB1S1Uc7Ry5/IWzP/zWk9bozPcm6A1bEjas1DDdGhCp0QUxeTTf1Bzraq9D9mTfl4NZWh5TLkxBQqeEbEMSay5DIl2463sXHX/tGMM0BXwOAG0OMa7cOE19mYU3UlodI0bQtDvVifsn8E+tf1SZTNUETB138mfIjwa5G1jV01H1FWacpIaAxebEll9cjkSfEqF3wd5WS32+DX6LZoea4XCnw4qG/2ch4ApLK+BCswss6rNWMdz0S9Ph4uLC0m5KjQf0JOCb72+C0m40/ys8KAIed3ocplWaZrLRUSJgqYhg442N+ODzASOKjrBa6vPz188otbUUPHt6is49chvCWHo3Kmr6QAWA5lbc8uWploCF59VZXQfba21HmkRprCaHpTeX4lPCT+hdovcPRcCcLshlHMT0Yf/9/bj3+h7mVZ2nipVUEzB5FAmcEqBj4Y6KBKyn0VH1FWacJARYLeDTT0xHjjg50DR7U6sZfup9W+VAFVzsfVHR8Me2XtCmLEOi3bl+X/M7/q31r9UMDkUUq++vRphzGPqV7ieZguYIQE9HiNYADz42mEVblpgDJoOiJAcx/Vh0YRGcgp3QIWcHq8qh+sHqONjxICu4UXKE9Ex/cuaGlsKMPT0Wg0oMYl2g9Drk1p9KyYdkV2ZxGZysexLx48S3mhx2PNuBJ1+f4M/Kf1qVFyjzMOrkKMyvPl80BX329VmMKTvGZJGo1QOhPtAWnV9CvrDMqJpDNQFTpeWdj3cwovwIqwKt5iPMOcdUb3PgnoGombQmyrp870NsjTmX1hdaY1PrTazoSK4jWWwjYFPk8MjvEUbtHYUVxVdYbc6LCPjwm8O4/fU2ptSYomj49SRg+kjqfzzk2BBMqTglqgpar/Z7psiArhlzeAwKxi2I39L9ZrU5YMKi+6XumFl/JnKmzKkoB0sEBQ8/PGTV59R8Q69DmIVQGyBQhXz7Te2xuczmqFexhj0673Me/378Fwt/XxjDHpHTw+0NYInOcG533LDi+gpGwvwiLNqicvPvm1lXMlMPTheU8Bf+fc6ZOSiQtIDqdqSqCZjWHC6/tRwL6i1QNPw02C3hcZoKptR1Yik3tYA3WdsEgzMORhanLFaLgEmhxj0ahwHVB8TYBEAqAtAbM0vcj2/4pfAX80hpS0L38+4Ynm241Tx+ImByRN0+uGFDyw1RETA/4hU6RnrrAm3C0NWjK/7z+k+3dcDClJuWCKDD5g5ok7IN8jjnsaocZjyZgRZlWqBa9mqiux8J5aD32KWgJFfKXKiQsYJutxY6QWrlQJtiLDiyAJNyTrKqPXr56SXmvpyLPR32yPICpx96O0LES/2P9Md9v/tsM4bmeZpjdpXZSJUolcky4fOCWvy58wbvG4weBXqgetbqqp6vmoCff3yOxrsa40D7A5LbffEHvN5Aq/oajSdxKTetnj+lgisuqYhlOZYxLKx5rH+/HiWLlJStOiSDbwmP01LfyaXc1MiBT9DUgP7V3Vdomlqf5R9qvy/oSxCGvxiO873Py0ZefDmovbetzuMbGjk5iDlI5ReXx6zMs+AcT/1G5Hp853af7ciaNyu6F++uKgLW2xHS4xv49yBslebhpQhh682tuHT1Etq5mNf/WOs30Vjp8bgHLvS6wBpfCCPe2LgtpJwMlAi54bqG2NFwB7IkzaIKStUETHcrvKYw1jdbj7SJ0yp6nPYeBfM9fjUGhw/8lTdX0HdZX6TYpW7HC1WSUHmSfxZ/lO9SHnN+n/NDOEJKhl9uwHdz64b76+8jqZdpVb8qIRc9zbeZL9x6ubEISGwqQBgR27Px5wy/mCOkZHAe+z1GmyVtkHpbZBW6NY+Prh+Rt11erGq1islAakomtjhCcgGBkhxG7BmBcyvPIflz03cAMlV2/g39sbTHUhRNXzSKF8TkwcnBnnWBMJALCOTkQEvjumzrgmsdr6mGUhMBU9qr4i8VUfOXmqIeJ3+gcwJQ/SZWPlHK8IsBLCTo1VdW41voN9H1mJb+DFoL3OlgJ+xqs4ul+cVSz8J/t/Q7mXp/MY9fDf6cPGquqomjzY/G6AVr6vtouW7I8SHIliYbmudvHmX8xVLPnHysnSnR8i18w68Ff7rO/bY7nr97jrlV5mp5pC7nUiFO9a3V2VIk4TJIscjL3oMCsakYtRFxs43NsKb2GuRJmUcXbLXchLYEdEjkgC5Fu8jKITY4QkK8tQQIHo88cO7ROaystVI1fJoImCa3L/teZhVvUgOcK/6x5xSoMMevZeDTtf329GPLj37L+ptqoPU8sfSG0vir3l/Imjyrajno+Xy97iXm8SsRAPf3m29vYt7JeTjc/LBer6PpPu733bHn2R7MrDlTlID5EYA9e/5SmSAlw8PpzB+H/kDDrA3RJHcTTfjpdXKNrTUwtNJQFE5bOCoCFjqgfPz1LorT6zvkAgKlDN1T/6cYsm8IPNt66vU6mu7z77N/seTGEiz+fbFkBCzUB3t0SJUCAjE58OU29cRUlEhVAp1+7aQaP00ETI0gmu5uioMdDjKgpQY6f8LdHoFWMvxyhEyLvOutrYe7Xe7CMZ6jaqD1PHHkyZFIlSwV2hduLzrghQbHHj1/OcMvhT8/NbTEcwmSfEvCtuWzxUG9Z8tsKBOtF7GSPtDf7S39JjT8cr+LpeYqL6+MC20vwMXJxRZiYJtSBMcJRt9SfaOloKUcIHtcHSBl+NUGBtQUKCAggK0Bt8VBNTH5VuZjvEBdqYS1QNzv9u4ISWWC1Mqh/tr6cG/gHmOJoJxMNBEw3aj+jvroUrILymQsoxpoezI6YikG4fpHOcBpt4s7r+9gyW9LbDHW2TOpAfnsS7OxsvHKGI6Q0PnhDI49kTDf4EjJQ7gMQEgMrd1aY36V+SiWrpjN5NBmXxvUylsLNXLUiDEHKZSDpapAzfl4ocHRogd0LjWe//fuv9hYb6M5r2HWtdQfe+DxgdjWaptoBCwlB3uySUJ7oyQHYSRGm8APKz4MVTJXMQtLcy7u/W9v1qiJv1ue2JSkvQZnpgQEfDlceHUBa/9bi72N92qCUTMB/3P9H1zyvYQJVSdEi4DlDI69GH85T1MpEuDA7rO7D3r/2hu1stfSBLTeJ1MaembtmciTKo9qOdhLBCZm+PmEK2aQ+H+/5HUJC88sxL/N/9UbVk3323pvK/Y83YPZtWcrOkJ8/bAH4y80OPzf+ZGuXGp0+MHhaJitIVv6YcuD0tADyg9AcdfiquTAEYMt35l7tlxAoCbyeuD7AKMOjrJZ+pn7Do8nHlhycwmWNYhcGSLMkIrxA8nBHjKkWgMCMblMPjaZpZ+7FuqqaVhpJmDfUF8UWVOEtUNMkTBFNKCFKQYOYA58WxoeOYOjZPC5v995fwdjD41lKTdbH3MvzsXrz68xrPywGANeSg62NjxiA11KLmIRMEfcE45OQMnUJdGtUDebioE6IdHKgDVN1iBzssyychASsC0NjxqDo1SM8jLgJbq6d2UVn3pswWeOIKkZw0Wfi5hYbWK0+Xix1KdQDra0SVIZCC0R8dwzc5HRMSOGlDBv4wFz8OeupSmZKTWnIL9L/mgZISV7ZEsZKPGCmgwdtYGtu7ou04WUiVJqglIzAdPdqQUYNeDuUaKHKgLmE7EtwFZr+IWev1ARJh2fhILJCqJP0T6aQLbEyV5BXii7oSxzhJI5JtMkB1tFwnIGR20K6HXga7Tb3A6XO1zWZc9Pc2Uz7cI0+H3xw5ByQzQTsC11QczwiI1/KSKef3Y+UsdLLdqX2lxMtV5P+yMXW1sMbi3c2I5EagIB/tSM1ufpcb4aw69kj2hHIDL8Z9ueRQZn6+0BLPX9tDXgrYBbGFdlXAwClouAbRUJq+UFpQBtxcUVCAsNw7SK2ufgTSJg6jrScGdDNulOTfDl5lnEPH9rGR4CmA6h4ecbFTURGF3/9MNTdN/RHf+1+88uDD991+hToxHXMS76lOojKgO+IeKmAYQ/9TAmSvfgD3QxecgVPwgJYPbp2UgfP73Niq+E30qOUOvjolwAACAASURBVKn1pXCgwwHWD1g43vmGnp8J4stBCT+9/k44q8FfbA6SLwcqQKOCE9IFV2dXvV7PrPtQMdbb8LcYUSGyVS6HLz8VKpaR486zlk3Sgj9fL4RTNCSPxZ6Lgc/A1IpTzcJOr4vJESq5viSrTcmRIkeMqTEpe8SXgbXkwLf7UkSsxiGlPYhJF3Y12oXcKSO3gdRymETA9IARJ0cgQcIE0Yy/EGApg2Mtj4cbwFo8Ham5sIlHJ+LX5L+ateG5FsGoOfdZwDNUcquEve32suYoajx/oeG3dCqUw17M0RHKhQY8HVKe/5MPT9DNvRvOtTlnVqs5NdhqOYf2g/WN8MWwCsOiVaWrMTjWIAChI6pFH8QMPzlBLg4uGF1mtBaYLHouTY2V3VgWq5usRvYU2WNkhKQCAWs6pFodUTnH9F3wOzRc3xCnWp1C1mRZLYqtlpv/fflv3PK/xaYDtNoje+AFzkESG/diDtFSz6WI+BSBGZVmaIEp6lyTCfhl4EtU3FSRpX1oPaqaFAMHMJcCtRTgfE9f6HGq8UCFBOD5yhOzT87GmVZn2NZj9nTM8JyB5yHPMabKmBgykIuAORlYigD4xKuX4aE1p2XSlEHvIr3tSQSgVGCFTRUwr+48FEhTQDQCE0ZkYvjrPTXAJ17+uNdCwEKH9Pa72xi2fxhOtz4dYxcaWwtlydUluPDuAqbXnC6bieDbITGHVO8oTEwX1DikcpmIqcenIqtTVowoNcLWsEd7/pevX1DBrQKGVxqO0hlLa5YDnxv0loMUL2jVB44fnvk/Q9stbZkuZEqSySQ5mEzA9LTFVxfjrPdZVgUq5WEKl8HwDQ/dg4vA9IjEOIDNHfDCnH+nbZ3Qt1BfNMzV0CSQLXkRFQJVcauC/uX7o2KWipJykEpBCwe8uYOew54z+MKfchGx3Byxx0MPbL+2HR7NPCwJp8n3pk3Z3R+5Y0mDJbIELCYHMT0wRw4c8crpgRpHVEwefXf3RdNfmqJdfuv2HFYrmFrbaqFF4RaonbN2tAhMLgLm8Bcz/nrIQYvhl5ILPyI7/fw0WwVwotUJmxfAicll14NdWHR9EdY1WxdjKkA4/rnGKFKZOT14QUoPhMSrhYhJHiMOjkCFdBXQq0gvtcMzxnlmETDdrcmuJqw9ZYsCLdiA5wMpTEHzB7qQePmDn85TM/D5hoZv6PU0PIsvLEZgUCAWVl9oMsiWvpCWAEw4PwFuLd2QMF7CaAQgRbx8/PmRF/fvHP5yciCc6e/CSEss8lIbgdF5wgwEpRfbbWmHxdUXo3zG8paG0+T7dzjQAbnT5Uanop0UDY9w3ktMH/h6oCQHOleoD2oNj5q5YTpnzZU1eOT9CGvrrDUZI0tfeObVGfQ+0ptl5mhHHDl7xM/ACeXBH/987E2RgxgBq9UHYaRMTS/abm6LcWXG2XwppJws+x7pi2TOydC3dGSDFDk7JOQNvkOqBy+o0QOtDun2W9tx5tEZuDd0N2tIm03At3xuoc62OljddDXyueSLmntRY/jlPH/hQOcMPd/gyxkcNZGXksdz4ukJ/HXmLxxsehCpE1m/2bwWyY47Mw7en70xvtr4KEdIauBLefx8IpYiYD7+3PuZ4ghpiYRHeoxEkZRFMLTkUC2QWP1cmpOvs70OpteajpIZSkaTA4etWo9fiD//d6HjI5QDPxMk1AMlwy9liC6+vojRHqNxoOkBu5pzFBPy7P9m45rfNcysNVOVPRLLAnF48x1SDnfOMRLKQcwecY6RGAmIOT5KRDDp6CSkd0yPCeUnWH18a3mgT6gP04VB5QehcrbKipk5pcyoOfaIj72cPqhxROletBy16/auONDsAAqkLqAFlhjnmk3AdEe3u25YdmMZq35LHD9xjEhYzsMRRlzClIOYxyk18M0xPEJP87n/c1b1vLDaQlTNUtUskK11MWUjimcpjo5FOsp6nFIELPQ8OUMj9f5KEbDWTISYQ7T0v6V46fMS6+qssxaMZj1n76O9mHh+IlY1WYXUTqmjef80ls0hYD4B8F9SzvBrIWAph5Sqnru7d8fYMmNR/5f6ZuFjrYspG5E5dWb0LtlbtT2SS0GrzQhxhCv8KReFqS0WXXd1Ha48v2J21GUtGRx/fhx9jvbBqsarWJ2QkAf4vwsJWCryJX6Q0wOpAI3DX4s+iBFySHgIuu3ohp4Fe6JV3lZmQ6kLAdNbTD0/FTf8brBCFDGg+QDzIy0+AQsjMCmghR6/qak3KYMTFB6EPrv6oHXu1uhSsIvZIFvrBrRnc9NdTdGrTK+oOTCluV85/MUIWE0ErNbjFMOfHwHsuLMD7tfdmcGx9wwEX8ZUCXrk5REsbbhUkyMk5wDJpT7F9IFvcLQ4Qnz8OWLovas3fsv0m12tAFDSKZq2IIe0acGmaJK/iagcpBxRMfvEPU8qM8cnXO6/pTJDphSJHnp4CMvOL8P2httV7zWrhJE1/r7yxkq43XdjukDBGVcTJOQD4RSM0pQMXx4czkq8oKZGSGz884OzofuHolDKQvijzB+6wKcbAdPbDDo2CIFfAzGxemRHGjkPRwpgcyJgThDmAP3l2xcM2DsApdOUtpu1plok/d+b/9B6b2tMrjEZFbNGFmXJOURCT1NsDthaHiefkMng/H3mb7jVd0P+1Pm1QGAX5445PQaPgx6zAkUlh5RPvFJz8JzjwycAsUwQ/V2YCZKLvvjGRcwhGnlwJHI458CkCpPsAlctL3Hb5zZa7W2FgeUHxnBIxQICa0TApkRgp56dwtjDY7Gp/iaUTF9SCwR2cS6t0fZ854m/6/+N+HHi/39Lkki0Ta2F0JIZNYcX+IQ8/sh4JI2bFPOqztMNV10JmN6KmnKHxwnHhOqRvaL5BCD0OMU8fjUErOTpqI3AhCmG0IhQjDgwAgVTFcT4cuN1A9naNzrx4gQ6HuiIqTWnokq2KlFyEPP4paYA+Ck3cwlYawR24MEBzDs9jxX7xEaDw8l72IlheBP6hvXslvP4pTJCdB+1cuCPMeH4FxogtREYka9rIlfMqjzL2kNYt+eRQ0q6MLjCYNTJVUcyMBCSLx93oRykXk7tVIAWfaA6lD8P/cl0oXLmyrrhYu0bjT87Hjd8b2BOnTlI6BBZKMrHXCoC1iIHMYeUvlNrJkLoiNLvE45MQIJvCbD4t8W6Qqc7AdPbDTw6EO8+v2N9Qakq11yg+cBaKgX6JvANxhweg4quFe2qwYCp0j718hS6H+qOAeUGoEHeBjEIQM7g8L1LMQIQDnQxh8iUFChds+XmFmy6sgnLay5H8XTFTf18u7mOupXd8b+DKTWmIHnCyK3a5PRBmJGQSnnyI2Ilw6/VIf3w6QPThXzJ89lNlyVzBHrJ+xLThTZF26DVr61kHVIObzWZCCm7JCUPrZm53Xd3Y+HZhUwXKmaqaA4EdnEtNaw57XWa6YJrksgOamIBGufw8B1TMSIWw5/PD2Jy4Nslpep0+nvYlzDmAKV1TIv51ebrjqNFCJjecvK5yTj26hjGVhuLXKlyRVvvK+fxCyfZTUk1aE05UKONyUcno3vB7mat6dJdOmbe8Pq76+h3tB8qZq+I3qUii1H4kZhcBkJt5KXngKf+wre8brElXzlT5DTz6+3ncto4Y/vD7RhbdSwKpSsUZXiEGQkxeaiVgzAC5nv+Soaf7/Hf9L4J2tmlac6mGFxisP2AaOabPPzwEP2O9EMB1wIYVG5QDMOvZwTMYa9ExHLrg6nD0uknp7Gg2gIUShM5Zn6Eg5qlLL+xnPFCqYylYvSBUJr7ldMHtRGw0pQM93faaYp4oUrGKhhTdoxF4LcYAdPbbri9AaNPj8bwisPRKF+jGIZHyeBwnpC5EbBcymfdlXVwu+aGWZVmoU6OOhYB2ZY3pWKUoSeGIvRrKIZVGob0zumjEbFUxKXW41Rr+Ok8KY+T+mzPPjUbGZwyYHbl2XCK72RLyCzybPf77qCUdJ8yfdCyYEtJw8PHnZMNfwpAGPkKHSDud2EGgo+/lD5svrEZS84vYSnnJrmbWAQHW96UKlhJBq9CXjGblC1FNlFdkLNL3PuLZSC4vyllJOQiL+8gb9Z1zymuE9MFWsv8ox0HHh/AsJPD0Lpwa7Zmno+3qUWhWjJCahzS3Xd2Y9apWZhSYQra5m9rMRFYlIDpra++vYqxZ8citXNq9C3bNxoBWJKA+V6o2BzYA58HWHR+EZzjOmNS+UnIkiyLxUC2hxsvuLwAC64sQL+y/dA4f+MYBCA0/HxDI+cIKUXAYsTLJwC3G24szTa27FjNe2naA65a3uGe7z2MOTMGDvEdmBy4pRnCVJtY6k3K8EsRMDf+hcQrJg9qqbfo3CJEhEcwXaA9pn/kg/Y0n3huIpNBm0Jt2KdqiYC1pD7pvmqL4nbc3oGF5xaif9H+6Fes348sAjwPeM50IehrEPqW6Ys8qSPHnCkRsNapALkpmbdBb5kMfIN8MbHcRBRJW8SicrA4AXNvP+/iPPx1+S90KdEFnYpFdgoSDnzud6HB5yOgxuDIpaCDw4Kx6tIqkIczstRIdPo10gP7GQ5yhqZ5TkPYtzB0LtEZxVyLRTM8Qvz5vwsJgI8Xhzf3b2L4C4ng/IvzWH1pNVI7psYfpf9A3lR5fwYRsG+kNBz18G5XtB26FO/C2gnKzTmKyUEMLL4cxCJgoeH5/PUzk8GGKxtYT2FzWurFNuHd9b0L2kry/ef36Fy8M8pmLhulC3y8lYpC+fZIOP6VUtCcPC57Xcaai2tYhfAfpf6wuNG3J1mtvrma6UKDfA2YHJIkSBLFC3xCFmbk5OyRGjmIzQWvvrwaqy6uwoBiAzCoxCCrwGQ1AqavoXkYWiN51ussWhZqiea/NkeCuAmiAa5H6lM48MkDDfgUwAp8tlzbguZ5mrM1jbR93M94bL67mUXD2VJlQ4uCLVDUtWi0alsxIhYOeK2Ghxvwni89sfXGVvgE+qBf0X5olCtyauJnO158fMFkcPDJQbQs3BItfm3BUu/86JczQKakoOlavh7wDU5weDC23tzKdKFW9los4sqcNPPPJgL2vTsf7GRycEniguYFm6N0ptKiRMxPcXL6oSbykpoSoGuveF3Bthvb8MT3CZNBy7wtf0oZvAt5x3hh672tUbqQImEKWV6QskdqMnL8ACHia0SkLlzfgnKu5RgvWLP+xKoEzIF25e0VkOdz6Nkh1MtTD7Vz1Ua+NPmiAc4HWGpUqpl0p0F+8P5B7L+3nzWQp4jXmgDbs0atvbUWa26tQWLHxKiduzZq5KoBJ4fI+Vcpj1Pse6QiYO7fAz4HgNb1etzzIFZApwKddOkiY8/Yqn03Wqu66uYq7HiwA/XyRupCwXQFJR0iufuKRcD8FOgN7xvweOCBfXf3oXGuxuj8a+dYucZaLbZazqNufqQL3+J8Q+08tVErZy0kcUzCMhNCB0jpvnJzwLR/LMnA474Hgj8HM13oUKCD0i1/ir9TgEa8QBubEC/UylULxTNEroRQU4woBElODnff3cXBB5G8UCNrDaYLRdMWtTrONiFg7itpHsD9gTt2PdpFCKNslrIomakki8goLccf+EKPh48UH+iQsBBQSue/l//h3PNzSOmYEo1yNmJFJbGpm5I1R8Lhp4fh/tAdVBxBzTtKZi6JEhlKIHPyzFEDXw5/7m98OVBh1cVXF+H5wpP9rJejHjP6VTJXseanxZpneQV5Ycf9Hdj5aCdCv4SiXJZyKJGpBJsmcHRwjCEHMXkIHVIy9uSAcrqQKF4iNPqlERrnbgxX58hlIMYRHYHjL44zZ2jf430ombEkSmUuhRIZS7CCLT4RqLVHRBzU1vbS60tMF04/O82KPZvkbIIa2WoY8IsgQH2kqWiRdMHvkx/TBY4XnBM4x3CIhAGAmD2iSJfThfPPz7NAoOEvDdEkVxOb1v/YlID52FNUfPLFSZx+fRqXvS8jZ6qcyJ4qOzIly4R0SdIhRaIUcHZ0RoJ4CRh4tCtI4OdA+IX4wSvQC6/8X+GR7yPQel5aP1oxY0W2cP1nmls0V5s/fv6IY8+P4eSrk7jgdQHBEcHInTo3sqTIggzJMsAlsQuSJUyGRA6J2L7INKhDw0Ph/8kftEH464DXeP7hOR68f8DWvJZxLYNKGSuhataqUZG1ue/4M1x/4/2NKF249OYSwz9HyhzImDwj0idJj5ROKdlcGdMFgK1VDAwLhG+IL7wDvZkuPPZ7zGRRPH1xVMhQAZUyV0JBl4I/A3y6fCNVTHO6cN7rPBvjuVxyIWuKrHBN5oo0idOwMZ4ofiI4xHUA7YMbEhGCj58+Ml3wCvCK1AWfB2zsl3YtzWxStSzVkNQxqS7v+DPchObqqbEQ8cLFNxfZ+uEcqXIgU/JIXkjllIplKhzjObIgLiwiDEFhQfAL9YvUhYBXeOz7mHFDsXTFonTBFtGumLzshoD5L0cGhXZZeuj3EE8DnsIr2AvkFZGRob+RV0mAE/AuiVyQ0Tkj26Eld8rcKOBi3u4UP8OgVvuNrwNfgxTgsf9jvAh8Ae9gb7b5PJEuteyMFycem7ek+Zp0TunYPOIvyX9B3tR5kS5xOrWPMc6TQYBwvvX+Fh74PWC68DrodZQukBNKB9OFBElYhieDcwZkS5YNuVLmYrpAMjIO8xGgsX/X5y4e+T8Czd97h3iDGpYQUUd8i4BDHAdGxskdk7OxnzlJZuRInoMFABmSZDD/BYw7MARIF+773QftPPYq6BXeh75ngRjpAkXC5JRG6ULiDIwXcqbMyXYt4hxWe4LSLgnYngAy3sVAwEDAQMBAwEDAEggYBGwJVI17GggYCBgIGAgYCCggYBCwMUQMBAwEDAQMBAwEbICAQcA2AN14pIGAgYCBgIGAgYBBwMYYMBAwEDAQMBAwELABAgYB2wB045EGAgYCBgIGAgYCBgEbY8BAwEDAQMBAwEDABggYBGwD0I1HGggYCBgIGAgYCBgEbIwBAwEDAQMBAwEDARsgYBCwDUA3HmkgYCBgIGAgYCBgELAxBgwEDAQMBAwEDARsgIBBwDYA3XikgYCBgIGAgYCBgEHAxhgwEDAQMBAwEDAQsAECBgHbAHTjkQYCBgIGAgYCBgIGARtjwEDAQMBAwEDAQMAGCBgEbAPQjUcaCBgIGAgYCBgIGARsjAEDAQMBAwEDAQMBGyBgELANQDceaSBgIGAgYCBgIGAQsDEGDAQMBAwEDAQMBGyAgEHANgDdeKSBgIGAgYCBgIGAQcDGGDAQMBAwEDAQMBCwAQIGAdsAdOORBgIGAgYCBgIGAgYBG2PAQMBAwEDAQMBAwAYIGARsA9CNRxoIGAgYCBgIGAgYBGyMAQMBAwEDAQMBAwEbIGAQsA1ANx5pIGAgYCBgIGAgYBCwMQYMBAwEDAQMBAwEbICAQcA2AN14pIGAgYCBgIGAgYBBwMYYMBAwEDAQMBAwELABAgYB2wB045EGAgYCBgIGAgYCBgEbY8BAwEDAQMBAwEDABggYBGwD0I1HGggYCBgIGAgYCNg1Afv4fMHz5xF48+YLfH2/ICjoG8LCvjGpOTrGQZIkcZE6dVy4ujoga1YHJEsW15Cozgh8+wY8eRKOly+/4N27LwgI+IKQkG/48gVwcAASJYqLFCniIk2aeMiUyQHZsjno/AbG7QgBP7+veP48HF5ekboQGPhdFxIkIF2Ig1Sp4sHVNR6yZImPlCkNXbDEyHn6NAIvX0YwXfD3/4qQkK+IiADixSNdiIPkyeP9XxfiIXv2+IgTxxJv8XPfMyDgK549i4CXVwR8fL4iMPArPn+O5AXSBWfnSF1In550wQGpU8ezW8DsioCvXQvD+fOfcPHiZ9y8GYbg4G/InNkB6dI5IHnyuHB2jssAJlIgIg4K+go/vy+MoMk4ubjEQ6FCCVCypCPKlEmIPHni2y3w9vpiNLjPnPkET8/PuHLlM+7cCUfatPGQIYMDw5ecHienuIgbF4yEQ0O/gq55//4LXr+OYPLIly8BihZNgNKlHVG+fCIkTmxYIa3yvnWLdOEz/vvvM27cCGOOT+bM8ZkukMNDukBOKB1kfEgXPnz4Cm/vCLx4EY5kyeKhYEFOFxxRoEACra/w059P9od04cKFT7hyJQx37oQhZcrvukAOPzmgRL5fv4KRMZEBpwtv35IuxEfRoo4oVYp0IaERJJgwqu7dC2e8QLpw/XoYwzdrVtKFeEwenC4QL4SHf9eFt29JFyKY/fn110hdKF06IQoXth9dsDkBk5Hfty8EBw+GMnItUSIhihSJNBhkbIQeJP1OQNNBP7nf6b8J7Fu3PuPqVTJcnxjwdeo4oX59J+TObZCx1NgnA757dwiTw8mToShbNhGKFXNEwYKOjExJLtzBx5/7N748Pn36xgzV9etE4ETkn/Dbb4lQr54TGjVKbIL6/TyXEOnu3RuCAwdCmEEvWZJ0ISHThYwZlTMLfDmQM0T3u3qVHNpPzGGqXdsJv//uZJCxwpDauTOY6cK//4aiVKmEKFYsIQoVitQFinL5h5Q94hyje/fCcO1apDN7/nwoKlWK1IUGDZyiHKifZ4Sr/9L798OjdIEcIZJD4cKO+PVXRxaUcbwgZ4+4p715w+nCZ6YLRNK1aiViukBcY8vDZgTs7h6MDRuCWCqnZs3EqFHDKVrKhg+wFEB8g8MRMveT/kYG6MiREHh4BKNAgfho1y4JatZMZEu87erZT55EYMOGQLi5BaN4cUfUqJEY1aolQvz4cWIMcLlUmpQciESIkI8eJWMWgjt3PqN1a2e0a+fMImrjiESASJd04enTcKYLv/3mhLx5I710oaHRKgeSDf3/wYMwHD4cgsOHg1n0QDIgx9Q4IhEgh2X9+iBs2hSEfPlIF5xQvbpTFOGqtUdCQqZ7kx7QQYb/6NFQ/PtvMC5f/oyWLRMzm5Q9u6EL3Dg8dCiU2aSbN8NRu3YkL+TPnyCaHvD1Qmz8yvECnf/oUTjjhUOHgll2r21bZzRpYpvgwOoEvG1bMJYs+chy9E2bJkHVqpGEyA1w8tSlDA8/4uWIlj/guYHOCYD7nX4eOBCMbdsCmdfZu3fSn5qIaQ5r8eKP2L49GC1aJEGzZs5sHp0OMfw5efDxFzM0woHPlwf9jebzt28PxNatgejUKQmTA80d/6zHnj0hTA40Jps1S8KMDeHK/V+oB+bKgZMHETHJgaZxSAYUCfysBwUAJIPVqwOZLjRvnoRFWHw94Ds9Yg4RN+45DJX0gP5OUdm2bUHMJjVtmpjJgWooftaDiJfkQGOSdKFevcTRdEHKAeLskFJmjnNE+Q4R6QNl/EgXaOqsV6+kaNbMukRsNQKmOcVZs/zZvGGnTsnYHC3f2IgRMGfwxQwPR8BSPznA+T8JcPJ8Vq8OYMVCw4cn/+lS0wsWBGD27AB06JAUnTolZXO6QuIVIwDOMCgNdE4eUgOe/u7r+xVr1gRg164gDB2aDN27J/2p7A7NY82c6c/mbDt3TsbSkkJdEBocvQw/Xx/I+JAcqGCLdIHqJ36mY/nyj5gzJwANGzozORAOQuKVkoOYPggDBLmAgCOC4OCvWL36I9av/8h0oV+/ZD+TCECpZtIFKqoiXqhZM7oTKsSf5CPGC3zQlDKjYtxA8/ykCzSfT7pAc/bWOKxCwNOm+bPUTr9+ydGokXM0Y6NmwMtFXvw5YD7wUgTMDXwa8AsX+mP06OTo0ePHJwAqbBs//gPSpHFgciBvm7Aj/PmEq1cELEXAfLk8fBiOxYv9ER7+FePGpWCFEj/6MX9+APP0SQYUcfHx5+QhFfny/51zdOQyEcIMhFAn6O/0b1u2BDI5UBQ2cOCPTwBU4DlhwgckSBAXffsmR86c8aOIV40+iNkjKTnIOaIc/nQOZaUWLfLH+/cRGD8+BUqUsA4B2FLfli37iClT/NG/f3IWEHCBgJgzKuYI8YmYH4gJMxFq9IDjhd27g5gcaKps1KjkFofHogRM3s3IkX6sDHzEiJSskpkz8ELDI5d6MzX1yU9BCyNh+p28rjlz/JA0aRxMn56SVfn+iAd5+hT1Dh+eEg0aRKZ2OPz58hBGwkIi0CIHJQeI/s7JZ+vWIMya5YepU1Oyuckf8aACQdKFePHiMDnQEgmhAySWEZIzPMKIS8wB5QyL8Ccff5IDVeySDL5+/cZ0gdKwP+JB87x//OHH7FGLFs6SDpBUYCCMfKUyQnziFdMFIf7c73v3BjM5DBv242aGqIqZdIGW0pEu0BJSbuxbmxc4veDwp5+0vGz2bD/QMtgZM1JaNEtqMQL28AjBwIG+6NUrOVq3/u7pS3n8cpGX0BBwhobv6ajxNIWEzHmgixcH4NixYMyfn+qH8zyHDvXDgwfhGDcuFTOqlGLhe5piA55PvMKUD18WWlM9UvjTv1OR0OTJfihTxhETJ6b4oWz/qVOfmC7Q/GKXLkljOEB84pXLCAk9fqGnbwoB8w0PyWHNmo9sXvKvv1KhYsWEP5Qcxo79gAsXPmPs2JTIkyeysEfMEVWTERIDRqgPaiIvscCAaiWmTPFFrlzxMXt2yh9KBpSJI1347Tea907G7JFw/EvpgzAgEOMFYSZCDS9w53B8wP10cwvE8uX+jBdq1bJMnYRFCJgqOintPG1aapQtGznXyx/opnj+XIpBS8pNzOCLeTxckdakSb5YujS1xcC2pibRutCePX3YetDx41NJ4m9KBCxn+OUiLqmBzg14amgwZowP4scHkwP3btbETe9n7dgRDHKCpk1LhapVnaIMjpzhFyMAfuTFx19MH6QMv5wDxCfiY8dCMGaMLzP+jRtbtyhFb/y58Ui6EB4OTJ+emslAyh6p0QepTJBeAQGnDxMn+uLjxy9Ytiw1W+sa2w8Kynr18mHBAFdkZQ4vSKWgxQIDtRk5oUNKc8N//unD0tFULa33oTsB//NPIFauDMScOS5sboXzcNQOeKWiB46I+YRsrsHhIle/pQAAIABJREFUBjyBPXz4e2Z4KFUbWw9KoXTq9B558zpi0KDkzAGSkwM/IubwF2Yk1Hj83MDnG3qhwyPlANG1VKBHP2fMoPRPBFavdom2Bjm2ycPNLQjTpwdgzpzUbA0j53gStkJ94KfgOE+fT8ScXNTKwVSDwxmgGzc+Y/hwH4wcmQytWulveKwlS6qqJV2g2odRo1Kqskd6RMBqIi9hxCX2+99/++Pevc9Ys8aFTeHF1mP37khHdO5cF9YMQ4kXxPRBSwSsdgpAGBRw459kwcmDalWIF7p2TcL+r+ehKwGvXRuIZcsCsWBBGtYCjDM0YgZHKdev5SPFDL9YaodPDHyA+QOfmngMHPiOpeCocUFsO2jdbZs275A/vyMr9BEOdP7vfOIVev5yBl8KEzGjz/colSJgjoBJHnPmfGAFKevWucQ2EbD3pSVekyf7Y+FCF5bu5OuCloyQKR8v5QAp4c/XA/pvaiIxaNB7/PlncrZUJjYe7du/R9q0tOIhhSp7JBUBa/l2sakAKXvEl4kUIVOxKJHwxo1pkDBh7Osqd/BgCAYM8MXChWlYVzA+H0gRsVghlhYZ8AM1cwMCup6K5AYMeIeePZOgQwf9SFg3AqZmAn/+6Ydly9Lil18iqwrVAK0m0lILPJ+I5Qa82EDnEzJ1byKwt25Na7VydLXfqHRe587vkSqVvMEROkR8Ila6v5q/842KXMQrFwHQ32hO2MHhG/7+O5Wax9rNOceOhaJHDx+mC9QOUq0ecMSs14domYKRckipYrh377dYvjx11Jp9vd7P0vfp398XX7/GwbhxKTXZI34EbO47Cu2QWn0QyoMc0g8fIrBqVexySKl9ZPPmbxn5UuQr5ojKZYRMCQSEMpMK0NRkIPgR8ePH4UwXpkxJqVsTG10ImNY1Nmr0FosWpWFFTMLIVykCNneQywEuzOmL/c6PvLhUKHXPWr6c1qqmZT1HY8MxbtwHtmnCjBmR86diGQgpj9MS3ycWcdFzhHgLIy/+74MGvWNjitZIxoaDlLRhw7dsnqty5USa5GCp7+PwlIuAhQaf/zutF6aiINKFHDliR0tXqvq/dOkzy8Yp2SN+Ns5SdQdaAgIx/SB5/PGHD7JkiYcJE2JHkSJV1pMu9OyZDHXrJtZkj/QgXnN5gdMBvj2iMUXB2c6daXVZN282AUdEfEPdum/RuLEz+z9X4CBFAHwytpTB4e5rqsHhgF+2LADPnoVh7Vr79zq3bAli6f+NG9OxVpIc0fLlITYXbImBLpSrkqcp5gBxjhI1q+jY0RvjxiVH3br2PyXQpMlblC3rxNJUfLz58hCbC7aGLpgjB2oP6OkZAnf3tJZ+VbPvv39/CCZO9MeGDelYcw21cjD7wQo3EGboOHlIEa7QMaX5bNIFSoPSEip7Pzp2fI/s2ROgV6/v1c5CPRALCCz9XUpTMXL2iK7dsSMIe/YEYf/+tHBwMG9KwGwCHj3aD0FBwJ9/RqZ5lAiYWwZjaZD59xcaHqUBz/2dfg4Z8h4VKjiiTx/7bdZB2wXWrOnNUp7UzYgzOEqevzVlIJWJkIu8ODlQcdyECb44fDidXbeunD7dH48eRbDqfzEHSCwjYQ0HSI1DymV+xIpQOBlRNWiuXA4YOdLyDQpMHZuRveW9MWFCKrYCQ8zgi00JmPo8U64TEoBae0Ry4KYESBdou0N7PRYt+ogzZz7j779donhBaJfEAgJrfo/SVKQwAubLado06h8Blo425zCLgGm3EEp7uru7IkGC6ClPKU/HmgZHzvCoMfwEODVpb9HiDfbsSWu3u8hQlWeePI7o3DlpDAdISg7mDBpTr+UMj5yHyZcL/zzqThMY+MVu54NpuzSa992xw5VVqwodUTE5mIqjuddJRV58vMX0g6rrW7TwYstiqJWsPR4070tL76i7klhAIJaJsMV3CB1SNfaIO4fWaj98+JmtErDHgzbB+f33t3B3Tx+1c5GSPtiKFwg/pYiXH5BxcqMlbaQL1LOAdnsz9TCLgKtXf4Nu3ZKhWrXv6xs5oMUiAFNfUq/rlAyPmAGia2hB9rVrn7B+vf0NeKq2Xb06CGvWpLVrg8N3hpTkwPc8+f/dqtUb1jrUHne0ormuevWc0bBh5FyXcPwLDb8tDI4wKyQ19y6lB3Q+dWo6eDCIzQfb20EN/adO9ce2bemjHCAlw2/Lb1BySKUcIvr3bt3eonNnZ7usTqfKc9rCkRow8fmAnwHi64MtZUDP1qIH/EwR7fJG+wocPZre5E8wmYCpj+f582GYNSuy4EeOeLkiB5PfUqcLhSX/QiKQMzydO3ujb9+kulW/6fRJKFfOi61v5CoMxQwOf+Dr9Vxz7qNlwPMJmBpEbNjwER4e6cx5vO7XUp/znTtDWBGi0OBIzcXr/hIm3FDOwAtT0Xw59O//Dk2aOLF+ufZ01KrljY4dk7JtBLkxb88BAWEnlvIXi7iETintd04tK8+edbUnEbCtNSn9vH59OkVH1B55gU+wcnzAyWPUKB+UK5fA5P0ETCLg0FDaIPk1Fi9Ow/YtFXo2wtSPrb194QhVM8CFqVCqBF27NsCujD/1eL5wIYxVPct5mpx87ElTpeYchYZGqBC0RrtxYye7ag5BTtCYManYnspKcrAnXRBzSJXwp2uoEnT6dF+7Mv7U9IRzgoQBgZh9siddEHNIxaZihHaLqqLLlk1gV7uJ1a7tzXaWqlIlcgWAnENqT7ogTEWrwZ/kQS10ySH19MwQtXe0lrFlEgHTfr7Xr4dj0qRUonNdQgLW8kLWOFcsBSqV9uT/e69eb1knFHvZP7VkydeYOdOFzU3HJsPPyViNhymUC63RXrjwg1lpHz3HGLVd9fAIxbx534tN5AhAz2frcS+5SFdOJ4YNe486dRJZpD2fKd9VrdobDBiQghVexTbDL5aKVmOPbt8Ow+jR7/HffxlMgUz3a2h/61WrqH9yWlHijS28IIc9FxDwCXrcOF8ULRqf7Ses9TCJgMuU8WKVnmKGX5jysTcvhwNIzQAXnkN7Ce/ZE4jt220//7V5cxD27g3F/Pnyhp9LgWodGNY431Tj37PnW/TqlQR16th+WVKNGjQ1kVzW8HOGxxqYmvIMLQaHO5cq05cu9WeV6bY+DhwIwdKlgfjnH1oWErMY1N4Nv1gqWhiBSf0+dOh7NGiQCC1b2n46oGlTWo6aBDVqRNYESRXB2UvqWWzcqskAUeDAlwcVnY0d64Pz57VPB2gmYFpjt3IlrTmNXOAulmLgF6HYWjmlni+WAhVGZMKUD/3etKkX2yigcGHb7l1LjU9at04qm+qxd8OvlAKVkse+fcE4ezbE5uuzaZejSZP82dprOT2wxykAvl6odYSE+tChgzfGjk1u812TOnR4j0qVnFC/fmJFOdhrQEDy0BoUkDxOnQrF1q0fWWMIWx7XroWxzV/27nWNNiUp5RDZ8l3lnq1WF4Sy6tv3Hbp2ddbcq0AzAXfr5oOSJROhUaPv1Z5SRGyvIKuNgsUImLpjxY0buYG8rY47d8JAi9z37cugaHBINvZ8aBnwfHlUr/4KR46kQ8aMttu3dsgQX2TIkADt2n2v9uQMjpCQ7VkGao2/0CHauDEQ3t5hmDPHdq1CX72KQPXq3jh1KiPThdgaEMhFwVLEzMmjYcPXzBnNl892QcHEiR/w7Vtc9OmTTDEwi026IEw5S8liz55gXLoUin/+Sa3p8zQR8MePX5E//yucO5cJTk5xZIG2d8PPGR2xqjd+ikEIOLUapLSPp6f2dIMmycicPG9eAN6+/YohQ1IoErA9e/zcJ4o5OkK5COUwebIvihdPgC5d9GuMrlU++fK9Ykte0qaNpygHrfe29vlSeiBngKjpRevWb3DnTkZrv27U82jntatXw1jrT7FAgB+B2bsuCDNCcnrB14f58z/A1TUuBg2yXbvW0qW9WB0E7YDHl4PQIY0NvMAFBWrsEqcfVJhcufJL3L6dEUmTqo96NBHw7t0h2LqVNq53UTQ49j7YOY9TCwFzAmnT5g3mzk3JdvawxVG3rjf69UshWnUb2yIvKUdIKR134kQo9u4NhJtbGluIAPT8uXM/YuXK6OuvhfiTAYoth1qDz8mGzqfCxCFDkrK+17Y4Wrd+h4YNk7CNIpQI2Bbvp/WZWuwRJ4fLlz9jyZIPOHDANvPxV658xpAhftiyJeb6ayEBxwZe4GySVn2gwKxly8Ro0EB9bYomAh42zA+ZMsVHq1YxF1hzhocDXOvAs9X5fEOvFnDyODNnjod+/bRXvZn7ndTgvHLlNzh5MmMMgyNMwcWWwa7G4xQSMm27SB7ngweZbLJF25Qp/vj2LQ569PiecpNKgZorc2tdL8RYjT78808A27GKGqRY+6AxkCvXS5w9m4ktAZFLQceGyEspDc2Xh1BWNCVz8mRkNsbax4IFH/H69ZcfJiPHEbBWfdiyJRBv3oRj1iz17Sk1EXClSm9Y9XOuXPElI2AiYEsZfjLUx4+HYt++EJZuyZTJ/PBCi8fJKQBFPwcOBGHDBut3xqIiuE2bIrMQch4/GSM9D0r1de36XvSWlAb+66/USJzY9MbkNNjVGHy+UnTv/hajRiVD+fLWb4tIrfZ6907OshCxPeXGCVXOERLLSJC8aP/s5cv9WatWax9nznzCjBkBLAshDACEmQhL2SRLfDM/w6DWPlH01bZtYs1FQHq8f7t271G/vjMrCJWqgeDkYc7z3r//AmoARRtRUKpb7CDsaDtQmpOmwjDax3rs2BTImlUbV4jVpsg5QPTcBw/CMW6cD3OE1B6qCdjP7yvKlHmN06czyRocSy17oQ90dw9m+fUaNRLpRvJ8oMUIQMzw+Ph8Qdu2b3DjhvXnvqZN88eXL/YTeb1584U1iCeZmHMoZSLE5DBv3gfkyBHPpPV35rwr7QD2yy+RkZej448ReYlFX2r0gXboqVTpJR4/zmT2zjBaZUL9CJ49+4KhQ+VrIfR2RrW+p9bzlYquxGpUVq4MQPz43zBqlPUzEQULvsLWremROrV4LQSXmTDHCQoI+Ipt24IZ8dL2sLlzxyRgsuW0PJPsUb9+yVg2gNLj8+cHYPToFMibV/3mFUoELFWjUq3aS5w/n4HtwqXmUE3A1Gx+6tQArFplmzkvivySJIlrkSUPUkVXchFZ7drPMXPmB6RN+1UNzrqdM2FCUrRtm0Fy+RG/6ES3h8rciDbcTpMmnmYPU3hLpaIrYYRMv9NypFOnXmPIkCBrfGrUM548iYd581Ji585MMTJBsXXOiyNguaIrKX1o1uwlBg/2Q/bsX6wqhzlznFG1agb8/vv35UextQqdDxyNba36QMuRNm9+jXHjPlpVBm/fxsWIESlw5EgWFpjJRcDmEDD3URTV0nSDGAHfvx+OgwdDWMtg/jaBtKHOihWBGDEiuaZuVWocUKFd6tHjLf78M5nqzUpUEzD1uz179jPGjxevNuSngPQeAc+eRbD1brTcQw8hCt/PFAJu1+4hIiKWIHXqp/j27RvixIljlZ/Xr4/Gtm1FGOHZuuiEop8dO4LZkjSKBM05tBocGvjk6fbv74l8+eZYDX+Ss7d3XqRP3w1Ll2b7YQlYjIilCLhPn6d4+/YfpE1726pyuH17MJYsKYWCBb93gvtZCfjFiwi0anUVRYpMtYod4uydn18OODj0xObNOW1KwDReaZqsWrVEyJYtZrqZunRlyBAPxYqpL5w1hYCnTPFl29eq7ZOumoBnz/bHp0/RU59SHo85hlgsMlq/PhAVKyYyO8qSei+5ORepua/x498hXbonqFIl2KoDvlOn7PD0zB61/aOUwbFG0cnTpxF49iycRePmHqZOBbRo8QwLFjy1quHfty8JHBxyYNiwVIpzXpZwGM3FWu56pakAMWKeM8cXwGPUqfPRqnLo2zcrdu7MKpn65OxTbJOB1Np4uTlI2h6vXLknWLvWugHByZPOePs2O6ZMEW/MxLdPeoxbqQiYUtS0Qqdz58gCYeHx/HkEqHsbzR+rPbQWYdH5VJSYOPE3DB2qbipANQEPH+6HbNkSoGlTZ8U5YLUfqOa8Dx++ghY5586dAFOmfGAFWOTl0Kbg3NIDNfeRO8cUT4f2p/3y5QWaNv1k7uNVXx8QEBd9+6bGqVNZFYtOrEHAVIyWK1cCuLqaX/FlyjpUklvJkk+xY8d7UaVTDazGE9euTYzMmTOhUydKdUVvuRebi38IBikClnJESW5r137Eq1cv0bFjsEYkTT+dZN+kiQuuXcsm24/AkkWhpr+9/JWmrAog+VSr9gwLF/ogWTLrTYtt354QCRJkxoAB0fdf5usBNwesB15SBPzoUTjLiFE2TuwICfmGbduC2CYuCRKoy9bJEbCUPuzaFYQXL8Iwc6a6SmjVBExtxsqXd0LNmpFbfXGginWe0QNo7h60xo0m1pMnj4du3ZKw+UYi5UWLApAjR3zWA9VcD9eUqkMyOj4+b9Gjx1cWAXMHl5qxxO+vX8fByJFO2Lcvcu7RlssugoO/MceoeXNnXchPqehBasBXq/YcGzaEIun/V4RZEn+SKd1/zhwHFCmSljmjSi0ozR2beuqSmnuZEgHv2EGFL28xeHB4VARsifHP4U/69vEj0K5dIpw+HTn3KCWH2EzAWgmgYcMXmDHjEzJk+E7AltaHFSsckCZNGnTunNQqqzKkCJjmf4OCvkqmmMlh2749iNUL0ByymsOUCJj2Czh3LgTLlqnriKWagKn1Yd26zmzBvXDAC4lAzcepPWfLliA8fBjOIl7+xDpVolID9rp1nURz/mrvT+eZEgHTmi8vL38MGWJ+9Kf2XR89ovWWNJC+t6C0VQqa2mGSI1SunD5LgNTMAYspRN26L7FuXVykSaNOqdRiLXfe+PFfULp0StSrl/iHioC5Tkxa9WH//mBcvOiHCROspwvv3n1Dhw5f8e+/0VdlSBGxHnK31j1MjYBbtnyNqVOBX36xni7MmfMFmTIlR5s2SRRbUOrhjFqTgLUui6Tzz5wJhYdHENasUbdEVTUBU8NzWutVqVJ0AhYjAD0HKi09otJzKrQQHjduhMHLKwK1aqnvPCL2bmoNDp8AiIDfvQvBmDHOVouA79+PwODB1I3M1eYpaMpKVK+eiM2/6XGYmoKuX/8Vtm9PinTpIsv+Le3x0/2HDQtEiRJJULfuj0nAWjNCBw4E4+rVQMycSdmoyGJES0fA3t5f0bTpRxw+HLMhjVhErMcYtdY9TCXg1q29MH9+YuTK9V0nLS2PKVNCkC5dIrRubVsCtnYKWipgIAKmHhHUm1vNoZqAaROGqlWdUL369xS03L6bah6u5hzaaozIV6zpPi3Mpj6w5qxBlSp4EJaXCwHfsOEjwsMjrNoB6PHjCHTs6IMdO74TsFwKVA2+ppxDke+RI6FskbseXi29g9TaR6WUaO3ar3DsWDqkTq1u3Z0p3yu8ZtiwD8iVyxGNGomnoDmZ2PsuSMLv4kfAWuRB815PnnzGrFnW26DE1/crqlTxxtGj0Qn4R6mC1oI/F0A0b+6FtWtTI0cObU0nzNEJ6giXMKEDOnSITEHbahmSJYqwlBpviGXkjh8PwcmTIao3ZVBNwIMH+yJv3oRo2FB5FyS9jDINDA+PELi6OkhGwE+ehLN3MvUwlYCXLQuAk1MoevXSJwWr5v3fvSOvP5il3ZTmHi3ZfODChc/s+SVKqC/pV/o+UwwOKUj58s/h6ZnUqu0oaZ7NxSUx2raVbsnKJ2Glb7eXv8vpAt8hFUbItCvShw/BGDHCerrw+fM3lCr1EZ6e8nPAnBz0tEmWlpcaXRALEGrXfgl398RIk8Z6zuiSJZ/w6VOiqF2QhNsP8glZDxlIpaD1XoakpAtSNSnUm+D+/U+YN0/dDmGqCZg8HQeHuKzyU2kfYD0rcGkNMEXB3bvT0o/vcxt6zQELgZRrRMA/d9o0X+TMGYTGja0330JLDSpV+opLl75XQcsRsR4DXmhsiPTWrg1EkyaJkSyZPorOH+xC/OXkERj4FQ0avMS//1pPBoTH2rVf8elTcvTvT3UJ0TeAF9v/1NIGW6/70/iWmgrgxr6YPGhFgJOTPzp00Gc8qP2eGjW+Yf/+TKw7npJDagldUPueWs+Tm3uU04cyZZ7h5Mm4iK++4ZPWV4tx/o4d3/D4sTPGjJHvD6FHK0p6uLUacShNiUmloNet+4hv376qzoyqJuBVqwJx61YERo5MYVUCpg+l+Ubqs9mrV9KoKmh6H1r+Ym4VtFpvU3jegAFvUKuWP8qWjayCtlYjjjZtnLFhQybWjk3JEbKE0fHy+oL//vtkVtZBLPVpihyoOG/06FdYtizYaviTnA8fjotbt1Jh6tQ0iobfkpkIs62n4AZiMlDjkI4Z8w6FCvmhevUIq8qhRw8nzJiRkfWm59L9XNWzkJD1DAr0xp1/P2HkpdYhpU1aOnZ8ATe3EKvaowsX4uHQoeRYtCi94va0JANzbZIcARNWbm5BuH49DAMHmteKUsrhVJLH7NkfULCgA1uPrOZQTcBHj4ayquOFC8UXXFty/SN9NG3CMHWqP+g99FoHLJZmUOv5NG78HEOHvkWmTBFqcNbtnHHjXNC/fyaUKpVQkYAtYXQOHw5lHWXy59dv82++4VeLP51HJf+7dr3EsGHUCMJ6x7178bFxYzps2vR9KoAjALFIzFyjY40v43RBC/5cpNa+/Uu0beuNPHnCrfGqUc+YNSsVmjXLxOpSxAhX6KBa9eVMfJgp+JMcLl36hEWLXmLCBPENU0x8HcXLXr50wJw5abF3r/xUAKcf5tikjRuD0LbtO/ZO27enZVk44UG2hNuM4fbtMHbOmDEpNG3cI5aRUyuXQYPeoVevJIyj1ByqCZhanTVs+BYHD2YQNfxCA2QO0GpeXI9zpFJuStFY5FZ4T7BgwS3EjWudFpRchO3mlgGlSuWWLPsXyiE2GH9hyk0Jf+7vy5cH4NWrO2jQ4J1VI6+goLgYNSof60gmlfoUykGP8WrJe/ANjBz+YhEAdWCaPv0unJysGwHv3JkaWbPmR8+eyWQzEaQDltokRk+ZcEVwWvEn/dm8ORCXLt0HVUJbMyMHxEHfvvlx5kz2qC0h5YpzY0NGiOMFNRkhITE3aPAau3alRebM6grhVBMwDbSiRV9j9ep0SJ8++q4X3ADnA69HukHPwS28l5jHrxbwS5c+Y+DAU3BxGW3JVxS9t59fWZQsOQjz5sX0OKXkYPWX1PBAMc9SLCIWpoTouq5dH+Lp01lIluyahifqc6q391xs3FiKNYUXMzixyRHiDD/nCKkhAE5uNA3QoYMn0qUbrA+wGu4SEFAY2bMPw+rVOVURsL0HBXKGX2z88x3XYcOe49KleUiZ8pwGBPU59f37KVi0qCLbmpNzdOQyEvYeFMjpgVwkTDvDde/ujStXMqgGVhMBd+/ug7JlE6FOnchKaKHh4ROAvS/BkPL41UQCq1YFIE6cbxgzRl2/T9XSUHEizYXT/pt79rhGyUBODvbscYp5/EqEzCeHGjVe4cQJ22xCPmyYHzJlok5skesf1eiDCvHa5BS+4deCP123bVsgXr8Ox+zZ6lrv6fmBNO9ZufIbHD+eUTEFzcnHno2/1FSMGoeoSRMvtj85zYdb+5g82Z9W4KNbt+iZCGFAwP/d2u+o9nlSc/Bi05XCDOrBg8Hw9AzFihXqumDRO2kiYKp+9fQMw9ixqWL1gJfz+JUImP7ep89b9O+fVHWeX63w1Z5XtqwX5sxxQfbs8WXlYO8DXszjVyIA7u/Xr3/GggUf4OGRTi1sup63c2cwduwIwezZLqIEzCdke06B8jNBaghAKJ9Ro96jSRMnyR68uoIucrNatbwxcGAKFC3qGBUQSBl+7t8t/U6m3F8uIFAi4MePwzFixHucP+9qyqPNvobqchYs+IilS9NG2SOxKUkuUCA52GM2QikgkMuQ0rWTJ/uiTJkE6NBBXQGWZgKmJUENGnjj0KHIxe/ClLNYCtoeIzCh5yL2u1TKx9//Kxo1eo07dzIifnzrLn/hNGX0aD8kTeqAjh2TiqZ8+AbfXtdByhl+paIs+jstfUmRAhg+3PpZCJIDNYIoXvw1zp6ljei/zzEKm3DwU3IkF3uLwISGX0tmKCICqFz5JS5dyoBUqay7BInThZkz/REQALYkTMoeCfXBHmVgjhxo6UtwcASmTLF+FoLkQEtC8+Z9hb17Izei5xOtnD6Yzfw630AqIFBjj+icunVfYc+edJp27dMUAdP3UiFW+/bJWA9gsQHPT8fpUfmmM8ZsnaMQUKXf+XMt1Hj+4cPPWLhQ3UJrvd+f7nfq1CdWEb5mTbpojpDYFABfBvZiePieppLhkYqIW7b0wqJFqVG4sH7V2Fpl1b79e1Srlpi1QpVySMX0QetzLHW+MPUsFwGLEfOhQyE4cSIY69era7tnie+gZSl9+vjA3T1ySkbo8AgJwB5T0Ur2Rykz0bWrN1t3WrGi9RqhCGXZt68vcud2ZJuziE3JiOmBPTmkUjVBcilp/lzxuXOfsHFjAHbvTqtpmGsm4NWrA3HuXBgmT07FvHmpAS4E3B6Mv1SKQUtE3KtXZPrZnPaXmiQkcXK5cl6YPDk1Ww6kVg72MuCVDL+SQfL0/ITly/1tln7mRLJ9ezDc3UMwb55LjEyElCNqL8WJwgyEnAESK0qh84cOfY+mTZ1YS1JbHrVre6NXr+RsaZ6wCEjK8NtLZk4qIFA7F3nvHk0J+uDcOduknzm50/JESkOvWJFWNgIWBgT2kIoWBgRK9kfMIZowwRflyiVAp07q08+aU9B0AaVgixR5hX37MkRthC2W4hF6orY2PHIGRy3gtN/klCk+OHPGtoOd5PDXXwF4+vQLRo5MKen58+XC4W9LwyM20KXkIjYFwBE3GZzy5R1VL3a3JDkULPgKy5enRbZs36uhxfTBngyPGoOjlCl69iwcvXs0UE0nAAAgAElEQVS/xY0bGS0Jr6p7U1Oec+c+M4dUau6ds0dCOdgyMBBzROUIWcwRmjXLD9mzx2ONJ2x9lC/vhXHjUrO2wWrkYA+1EUq8oKQH9Hfak6BRIy9cvZoByZNrm4rRHAGTkP/88wPixo2L3r0jq97UGhxbTb6rMfx8gy8VEY8f74vixeOjZ8//bz5rwxFPFaA0B0nz8TT/plUOtjA8cgZH7ZwwrUfv0sUbly9ngJOTbebg+WKfNcv/f+xdB3hURdd+qQkhCaEkofdeQpPeQQWVJgoCAgoI/CqIDQQVVKoCFhDwQ+m9SRME6b23hN5rCElIJZW0/zmzXJgM9+7e3WxLMuPjsyTZvXvve+ac95SZMwgKSsPIkc87xGnpg5pDZO8pJOJM36/mgJqKiH/+OQLFi+dwWA2ex40OW69fPxCLFhVFmTK5X0iBKnaHTz87ujxmyvDrsUe0DoHqjlSD9/W1zqlkGZmP//tfNE6fTsK4cYa2lOKiK7WsqBIYOCIS1sMLegj4jz8ikTNnGsaPN/8wEosImI5+ev31h9iypQTrw6oGLO9xKgrAr0K0BwEQeIqBMTXhTREA7XccNiwYx487h+Gn5xo7NgJJSTkwfLhhAYo5crBnRoKf6MbkwXv4WgQwZUo4ypTJhS+/dLzHT89CjlCjRrT5vgRrD8qXZETCFQnA3g4pGXVz9EFNHnQN2u/49tuBTBecwfDTM02bFoW7d1Pw9deGjBCf8VFzfBwVCSu6kFF7RHKYOTMSLi5pGDfOfMOfEaLV+iw5QqQLs2f7su1QxjKjPPHy/GAPXqD718Jfj0PKO6wxMano1CkQW7cWRcWK5m8Bs4iA6SZpJW5qas50xl+vwbGX4VEiLnM8HS3DT2nPBg3y4qOPHB/9Kgpw/34yaEvShg3FUaJEbosyEbb2PI0ZHC25aBl+2gM9dGgw225hrYMgrGGIfvwxEg8epGL06EJGCZjXD6UerxgiWxoe0RE1Vx9Eefz4YzhKlsyJUaMcswJdTWZ0HB3pwh9/+D5rjmKuPbKlDBSjr9gXcxwhtYxcUFAyaO8v1X7Vjmq1xry25BqzZ0fj5MknmDSpiNn2SNEJW8vBGC+YS8DkBOXOnWrxCnSLCZi84BYtHrCVuMT8WhGYMU/HVkTMe/riRNcz8UWDc+hQPGbOjMCBA46v/YpK8csvUbhyJRnff/887aMWAYhysDUB8MSrNwLWSlEr8qC9jq1bu2DwYOdxgkge5AW3aBGEyZNpVbZhP6oYgYk/q+Gv/M4Sw6f2GZ54+XlvLgHzBBAQkIhvv32EAweKwd3dvHqXtZ5L6zp//hmNffsSX9ibrRUB85GX4ojaIjOkpgtqEZg5Dum4cXQ8bG58/rlzZIJ4mbRs+QCffFIQzZvnS8cLpuRA1+AdUmsTsRYvmKsPij2iTDCtQCdeoO6QlgyLCZi+7K+/orFrVyJbBWquweEnvAK8JQ/Af0YBWJzwxlJvaoQsEnDfvkEs5dmxo1tGb9Hqn6dnbdMmCIMHe6FtW8OENzXRxZQP73lmZNIrBl+v4dc78UkeW7bEYvPmx9i82TGNN0wJjk5hWbYs9tkqUHPkwM9/RS+sJQctR8jSVCjtAnj33fzo1cvdFCQO+XvHjg/RpYsHOnXKr6oHaqUxNcOv4G8NOZhj+MUIjH4W7dHevdRtKZJ1gcvI/dlKQJs3x+Hnn6OwbFmxF9amaAVkYi1Y5IeM3KsxBygjAdoXX4TilVdcMGiQ5QFBhgiYbv6dd0LQoEG+Z4cDiAArE17L4xcNDv8zAWdsgvEGXwGZ7smUx6nX8JPizJhBddZU/Pab4/b9mpp8O3fGY/TocKxYURzu7jnSRWDGJrxoeHgi0GOAFPnweIv4KxM8IxEY1VnJCZo/3xuNG7uYgsNhf//gg1CULp2XteTTS8Ci8yOm4fTKQcGdf7WWQ6rUvObOpcMvnmDePMft+zUl3KNHEzFgQChWrDC0KNWyR2LEK/4s4m4NOYiBgGiH9Nil2Ng09OlD2ZaCePllfSfumMLMFn//9NMwuLjkZF3K+IyQKQLWow9avMDbIz16YAn+SubCcPhFPFat8skQfBkm4CtXDAuyZs/2gZ/f82bcegy/Mc9fJF76WQtgLSLO6ISn4+5ovykV2J2p5qgm8YkTI3HzZjLbiqFEuFoTX8vj51OgWgZHkQN/D1qRr7UcIdpv2rRpXgwf7nzpNh6HwMBk0J7U778vgqZNXdPJQcFW2QZmyuM3RgCiHvDGhnd41DIRphwhMSJQDM6RIwkYP/4R0wVab+DMg7boHTnyBL/88nx/tiWGX3RIecOv1x6ZCgjMjcBoLUqFCrnx7bfOU39XmwtUk1f2Z9NxkXyJUkz986SrlRnNiD0SA4SMliipDDNsWAj+/bcoW2+QkZFhAqYvp4YEv/4ahXnzirJ9UGoA6zU4igCUh1KLgPV4OmLkZcrwKIZGeaX+qnSyBXn7LVo4rsOMOcLt2TMENWq44IMPnkdgaoZHi4BFg0M/m8pA8ITMR1zmGh6tlCgtcggLS8Lcuc4bdfEy2rYtDqNHR2DePF8UK/Z8S4w1CNiY58+TsJZDZKlD+uBBMgYPDsaPPxZkXb8yw6BshLd3HtaiUq89EqMvfv5nJALWckTNjcDoEJiLFxMzHHXZS34HDiRg4MBQxguVKhlWRWs5QnyGVMFdLSCgz5sbAeslYLUMhOggRUenYtCgh/jsswJWaUBjFQKmm5w2LZJ5nb//7qOachABFj0dtdSbFtDKBBINjejxixPflAFSFptQsxE6cGHgQHf062deZxN7TW6173nwgLaHBOO99wqgc2dDDczUhBdxF0sC5hCwnkyEHkdIcYJWr36Mbdti2OHbzp6B4OXxxx/R2LQpjjWnd3HJoSoHPfqgRgBqcudxVxwiZe6b6wiJBicpKY013Ojc2Q0ffmh5rcveekERGOnC66+7PzuxitcHHn+ReI1lgkzpg5YjxMvDkghs8+ZYLF4chb//9kXx4pYt+LG3DOj7Fi+Owbx5j5kuUHBmbmbUHrzAE684/8XA7LPPQtiBC19+aZ0MhNUImG78q6/C8fBhKlsNqhbxKgrAR1paBl/N41RLvalNeHGCqwGsBXRiYhqGDw9Bu3auTrnC0JQSUW/cXr1C2H7Idu0MqR9jKR+1Ca78TivlJjpAvJGnz4qRsN5FKLycyODMnRuJFSt8HHLEmimcTf193LgInD+fhN9+8zGLgNXkwX8XTwBamSA1x1QtCtPjkH7xRQhq1cqDsWOdY6+pKdz5v9O2td69QzBokNcLDqkxAubtk2iHFAdH6zUjBKwVge3aFQfa+rV8uQ/q1nVc73NzsOffSzs1du9OwIwZPsiXT59DqqUHvDzEAM2YPljDIf3mm0coViwnfvrJeodeWJWACfThw8MQFZX2bB+YFhErQGotwlIEaE+Pk9ILtNWlSRMXfP21dTwcSydtRj536FAC3n8/FN98Uxjt27s9IwDFsPCT29giOCUCy2jKRysFp7Y6nb5z48YYVntftMjHoYctZEQG9FnaK3/9ejKmTfNhJyaJjpAoD72GX7wvhXB5x0g0OIrDqfWqePrK3+mko5EjQ1CxYm5MmmQ9g5NRTM39PDmk770Xgv/7Py906WI4KEAtElaLgpX5r/aqdh9aGTlTmTljEdiOHXGYPDkMCxd6swNwMuugw2OOHElkx6h6eDyPhC3NBKnxgl6HVC0gUOY9b6v4/cK09c7LKwemT7fuYlyrEzA9yMiR4WxB0MSJRVinLDWDr5aC1prwPLCK58lPRGMevzGDw098anE4ZswjvPaaK0aMyLzkq+By9GgCBg9+hA8+8MLbb7s/k4FigMw1OMY8ft7w07/5SSz+LE5wceIvXRqNDRti2KHW1FM2s4/vv49gjQlocZyPz/NVuVqGR08ErKUPxghATwpUeU9ISArTBWo88/33mS/yFedMQMATpgtdu1JJydOoQ6oVGKhFXubKQWtVuhYBr10bgwULIvHnn0XQuHHmJV9FHtS2ddu2eEyY4P3syD6ttUHmRMDmyMGUHvD2iOQVG5vK9r2XK5cbU6da3xG1CQHTQ/z0UyQ2b47H2LGF2Yk9Wsv89aSg1QDmidgUAZuKwA4epEkRxgrrAwdmnpqvKXK6dOkJhg0LQ/36+VjHMjXSFSe61iI4noB5wjUmBzWDIzpEvGyosfytW0n4/ffCZp2paQoHR/+dTolZvPgxxowpjAYNDIbU2GpPRSa8Q6o8g6kUNC8PrVKAMX04dSqB6cL773tg6NDMU/M1JWM6y5x0oUKFPBgxwtCuUo8+WCsFrTiiWgGB6Ij+/nskTp2iBkCFUa1a5ndEFflQPZgW7BIvKI06TOmDqcBMrz0yNxNx/jwdvhOGjh3z4auvbBOU2YyACZRVq2JYXXj48IJ45x0DselZfKVleNRSDFoEoDfnT3sb//knhnk3zryvzpSB0fo7pdVHjAhHaCi9FmLN6rUMj9ZE569tLAPBK4IW/moG6MqVJ6Dm/lWq5MaUKYWQJ4/jD1mwFG+tz9GiLMoMvfeeJ4vCzNUDUxEYb+C1ImFTEdiSJeQoRDMZ0KKrrDbo4HjSBeocR4dnVKpkCAxEfVD0QHSEFPuj/F20R/z815KHqQiMMnE//xwOb++czCZRBjGrDepbQHLo3NkdgwcXeCEjoYW/Xl4wJQdTekAyWrPmMaZPj2C68M47tms6Y1MCJiAuXKDzKiPg6poTw4YVROnSzwmAJ2Q1T1NtoutNQSsKoDXhz59PxKxZkayBPp1iYWkrscyiHHPmRGPy5EjWIo6cIXNKABmVg7EJv2hRNObNi8QPPxTMVCvOLZH7zZtJTBcSEoChQws+a1gvGnpTEbCxlJuaQ2pqURwtVpo1i3QUTBfKl8/Y3kZLsLHnZygb8d13EWxx1vvvG6J8c0oy5mTk6Lp6t+etWvWYtbwdPdoLQ4ZkneyDmmyplfGYMRHsMJOPP/ZiPSR4PjCVGVWuaaw0ZklJ5t69ZKYLCQmp7JALyt7acticgJWbpybdlJamLTIDBngib15DlGMs1897nCLgCsGamwKNiEjB/PnR2L07lqUV3n3Xdt6NLQVnybXJGSISDg9Pw4ABBdCkiaFZhJrBFx0iNfxFT1P82VgKdN++eCxYEMVqK6NHF2Cpwewy6PxaOsDhzTc9MHCgJ/LnNyxKUfTB2KsxjBSDwzufyr/53ynve/w4FQsWUM39MTtYYcCArFN+MTWXaJ//5MlRoNR0//4F0Lp1PlU9MNWXwNyAgO5LdEipycnChVEoVCgHI19bG31T2Njz78uWxTBeaNcuP+OFwoUNW6wU+2NqW6Qa/qIdMlWiJHlQdoR4gbZ6ES/Y69AduxEwgXLnTjKoHkbNCnr29ET37u5sRZwegyN6OvwkMebpKBOeFpaQh7lqVTSr837ySQGzD0+258S05XetWxfL5ODtnQs9eng+I2JbyYE3OAcOxIP295KH+cknnnj99ayX6tQjO/L8Z8yIwpo1sXjnHU+2V1VpYmOKiM2NgPmaL107PDyVpdhIF7p3z890wVmOFdSDnTXf8++/cZgxI5pl6Hr08ECrVob2jqJjqnwnX4NX3sc7PqLDYywCpoWSa9ZEswPdhw3zRLdu+a35aJnmWtR3gXSBHFPiBZIDzUdjgQEvD0tKAQovxMWlYvXqGKYL7dvnY7pAZTp7DbsSsPJQFIktWEANFmLQsaM72rfPj7p1XdIBrjXhReI1FgGTYA4fjsd//8Vi//549O3rjv79PVgaXA5g5coYLFwYw5q9v/ZafiYHIgGRANQyEVoOkCgP+iwZmO3bY7FtWyxzuPr3d8+2xkacd3TO9IIFj7F0aQyTQYcO+dlCLWOLf7TmrilH9MSJBKYLW7fGok8fgy5QhyI5AHJKSRdozQTJgP4vUsRAAmoOkRpmamtUREKmBiGKDKgtKelCz57ZJwtnbK5R/Zt0YcmSGOYIkT1q1ix9v2utzJy5vHD2bCKzR1u2xOCtt9wxYIC7QzIPDiFgBayHD1PYxN+wIY5N/KZN8zHjU6+eCzvqzFQKWrkOb3jCw1Nw+nQiyNjQMYKU4uza1Q1vvZX/WbQtDU56BPbtS2By2LIljh2n16hRPrz0kgtbpKLH41eTw+XLT5gMjh9PAP27Uyc3vPmmG+uRLMeLCFBU+vffpAuxIL0gw2PQBVfWBUyUgx4CIGN/+rRBBuSI0nqHrl3zM10oVCjrLe6xxrw6fDgB69fHgU70qVIlLxo1cmVyqFrVUAvUow+8PaL3X736BCdPJuLYsXj4+yfijTfcmAPaqpXUBTWZUWnEoAtxuHUrmekCyYGCNEpRqy2G09IHxQGi7UQKL5AueHrmwJtv5mdyIL1w1HAoAfMPTVExEcHBgwlssvr65mZ1QTpsmv5dqFAudtIP1Y5JAE+epIEERYaLDqe+dy8JdD4jAd2ggQvr39y6tWuWX1BizYlDXcB2747H/v0JoFNlqAcwGaEyZfKgePHcLGXt5ZWLdbOh2gw1a0hISENkZAooxU/vv3MnCbSqmdI4VGNu2dIV7doZjkmUQx8CtCiKjpw7cCCR6ULBgjlRsWJepgtFixp0wcPDoAs0DLqQhrCwFAQHky4k48aNJ4iISGWOVIsWLqzGWbmyjHb1ScBQp921y6ALVKOl8hnpQtmyeViPb9rTregCRbL0/ri4NERHv6gL9H5q7kO6QEeGUntSOfQhQAsX9+5NAPWVPnEikQVmdP58qVJ5GC8UKZKT/U7BlHQhJiYNFIg9fJgMOiCF6v2kF6QLzZu7MsfHWersTkPAojguXnwCMkQ08QMDU/DoUQozMgQweZUEOKUzabk+GaayZXMzAyNTavomtp53EeaXLyexCUzpIapbklGPj09j5EvdndzccqBgwVzMi6TUPp3UQvsWiTTksA4CdOIY6cLt20m4f/+5LpDDRMOgCzlYyrRkyVyMJEgXMnpSi3XuPmtcheqUZJNu3EhmukBZClrQSaRLukAkbNCFnKx+adCFPKhaNQ+TixzWQYBKNqQLFBkTuVJ5Kzo6DYoukFOq6EKJErlYIEC6UL26bVczW/p0TkvAlj6Q/JxEQCIgEZAISAQyAwKSgDODlOQ9SgQkAhIBiUCWQ0AScJYTqXwgiYBEQCIgEcgMCEgCzgxSkvcoEZAISAQkAlkOAUnAWU6k8oEkAhIBiYBEIDMgIAk4M0hJ3qNEQCIgEZAIZDkEJAFnOZHKB5IISAQkAhKBzICAJODMICV5jxIBiYBEQCKQ5RCQBJzlRCofSCIgEZAISAQyAwKSgDODlOQ9SgQkAhIBiUCWQ0AScJYTqXwgiYBEQCIgEcgMCEgCzgxSkvcoEZAISAQkAlkOAUnAWU6k8oEkAhIBiYBEIDMgIAk4M0hJ3qNEQCIgEZAIZDkEJAFnOZHKB5IISAQkAhKBzICAJODMICV5jxIBiYBEQCKQ5RCQBJzlRCofSCIgEZAISAQyAwKSgDODlOQ9SgQkAhIBiUCWQ0AScJYTqXwgiYBEQCIgEcgMCEgCzgxSkvcoEZAISAQkAlkOAUnAWU6k8oEkAhIBiYBEIDMgIAk4M0hJ3qNEQCIgEZAIZDkEJAFnOZHKB5IISAQkAhKBzICAJODMICV5jxIBiYBEQCKQ5RCQBJzlRCofSCIgEZAISAQyAwKSgDODlOQ9SgQkAhIBiUCWQ0AScJYTqXwgiYBEQCIgEcgMCEgCzgxSkvcoEZAISAQkAlkOAUnAWU6k8oEkAhIBiYBEIDMgIAk4M0hJ3qNEQCIgEZAIZDkEJAFnOZHKB5IISAQkAhKBzICAJODMICV5jxIBiYBEQCKQ5RBwagKOvX8fj+/cQVxQEBLDwpAUE4PUxEQgRw7kcnFBHk9PuBYuDLfixeFRtizy+fpmOQE5+oFS4uMRffMmSBbxISFIjIxESlwcUpOTkTN3buTOnx95vbyQz8cH7qVKwbNCBeTMm9fRt53lvp904PHt20wXEh49eq4LAHKSLnh4GHShWDGmC/Qqh3URSH3yBNE3biDm3j2mC08iI5EcG/tMF3K5ucHFywuupAslS8KzfHnkypfPujchr4b44GCDLjx4gATihehopCQmIi0tzcAL7u5wUXShTBnkL1nSaVFzKgIOOXYMwUeO4NGxYwg7dw65cuWCR8mScPPxgaunJ/Lmz28w7mlpSHnyBE9iYpAQFYXYkBA8vneP/a1Q7drwbtQIvk2bonDt2k4LvLPeGBmWhwcPIuTIEYSdPo3Ia9dQoEwZuBcrhnyFCsHFwwO5XV2RI1cupKWkIDk+HomPHyMuLAwxQUGIvnMHBatXR5H69eHTuDGKtmgBl0KFnPVxnfa+Hp06xXQh9OhRhAcEsDnvUaoU8j/VBTIyuThdSIqNfa4L9+8zJ7WQnx+8GzeGb5MmTB5ymIdAYng4gg4cYDIgeURcvAjPp7rgVqQIXNzdkTtfPoMupKY+04X48HCmC1G3b8OrcmUUrlfPoAvNm8sgwTwRsHeH+fsj+PBhhB47hnB/f5Aj9EwXChRAXkUXAOYMKbwQFxqKx/fvIyUlBYVr1UIR4oUmTeDTqJEFd2GbjzicgMnI3N20Cfe2bmUGvljduvD280ORatXgUrAgMySaIy3N8KfUVPYSFxKCsIsXEXLuHILOnEFqaipKvfEGSnfujMJ+frZBMAtc9Ul0NO5s3MjkEHb2LIo1aABfcmRq1kTBypUNT6gmB8Kffk+v3P9hly/j0fnzeBgQgKATJ9ikJxmU6dKFGSw51BEIPXnymS7kdXND0bp14ePnh8LVqyNf4cLG5UB/VfQhLQ3xYWHPdOHhmTN4EheHUq+/zuTg/dJLUgQaCJBDqegC2aZiDRuiaO3aKFKzJgpXqQLkzKlfDqmpiLh+HaHnziGYbNKJEyhcp84zXcjr6SnloIEAOZ13iBe2bEHOnDlRjJwY0oUaNeDm7f3c7mjZJY4XKGv36OJFJoegs2dBDlKp115jciDb5MjhMAK+vnw5ri9ejNT4eJRt0wal27SBe4kSBmCV/3nDrxh65VUwOCIJ0M+RN27g7p49uLVnD9zLlkXFfv1QpnNnR+LtVN8defkyri1ahBsrVqBUy5Yo06YNSrZoYbhHxdAor8qdG5PDU0dIcYjYa2oq7u7bhzv79iHo1ClU6N0blfr1Y+k5OQwI3Fy7lulC4qNHKNe2LdMFirTS6YJiaET8RX0QnCGmF6mpiL5716ALe/fCxdub6UL5t9+WIniKAJVZri1ejBvLl6PYSy8xXSjdqhWQK1d6fdCSg2KP6O9qevBULvcPHcKdvXtx78ABVOjVC5Xeew9eVatKOTxFgEiXdCHmzh2DLrRtC68KFSznBYWIOb2ICQzE3b17cXvvXuR0c2O6ULF3b4fIwO4EfG3pUlyaPRsFSpZE5S5dUIzSATRpydArryLxKj/zEZcxAiYFeGp4lFcC/Oo//yApJQXVP/44WxMx1bEuzpyJ+//9hypdu6JS166sfpgOf5GAecOvTFUu4mK/4g2Pgr/y+9RUxAUH4+rGjbiyaRPKd+/O5ODM9Rlba+TNNWtwadYs5CtYEJU7dzY4P4oe8I6o6JDyesATsIK/SMKCPtw/eBBXN29GfGQkqg0dmq2JmNY2XJw1CyQL0oXKb74JN1pLItojMfI1FRBo6cNTvUgID8e1p7pQskMHVB86lK2fyK6DiJfkkCdPHqYLRLzpeMFYYKZlj9T0gLNHZK8oK3F10yZEBQai2scfo1KfPnYVgd0I+OGBA/D/6SfkzZsXNd59Fz516hgAJg+TJ17eAIlErEXAaoZfIGBGxCkpCDx8GOdXrkReHx/U/uorVifLTiNg2jRc+P131OzTBzX69jXU1EUHSI8jpObxGzP8T6NhkkPS48e4sGIFLq1dC78RI1Bj6NDsJAKEnjjBdAEJCUwXKM2ZzuDz8lAiLq1MhOiImjD8ih7Qa9Dx47iwahXg6orao0bBu0GDbCWHCzNnImDqVFTr0YPpQp78+dPbI1EPeEdIQUpPRk4lIFDkkJqUhAvLluH8ihWoMWwY/L78MlvJgFLNpAtPQkNRs3dvlCAnVMGd5rwYCGg5QjxqQmmSBQa8bVJskfL7lBSEBAQwm/QkKYnpAq1dscewCwGf/v57VlepO2gQyrZvbwBVIVqegEWvXw8Ba6Tc0kXAKSkGAXCvV9etw5n581Hj009R85NP7IG1Q7/j4aFDOP3dd/AqVQp1Bg2CW9GiLzpAWpkIvs7CGxzlibRSbqLhUfB/qgCP797F2QULEBcdjfrjxmWLhUL+U6bg2sKFTBcqdOr03OCLeqAWCevJBCkEbMzgKAboqTxubN7MdKFS//6oPXKkQ+epPb6cFlSd+u47uHl6os7gwWxBz7NAQE0OdFPmRsBiBkgMCHgSoOxQSAjOzpuHyPv3UW/cOBRt1sweUDj0O87//jsu/PYb04XK3bu/aI9EAjanNKnMf14f1BwhXg4pKbi9cyfOLFiA0l26oP7339scH5sScPi5czg+ciS8SpbES8OHI7ebm2GiK8DyRGwq5aPm4Wh5OlqGnwwOB3hsUBBOzp6N1Lx50XDKFOSnGnQWHOTpU9q/wbBhKEMOkJJ5MCYHrZSPlhxEg6+RgXjmCHFyuLFlC07MmoU6336LqgMHZkEJANHXrzNdcHV3R4NPPmHbJF6QA58RUvBXM/wiQhZ4/KIcEiMicGLmTCTExzNd8KxYMUvK4fK8eTg7cSKTwTMHyJQ94g2/mIngUdJZAuADgXRySEnBnd27mS5QOjSrZoZiAwOZLuRMSmK8kJ+2zCmOD88PagGBmYvgmHiMZCDEwIzeS1vLTs6ahcgHD9Bw6lQUqlXLZrpgMwK+888/ODJ8OOpTXr1r1+fEaysCNpFiUAOaKUJqKs4vXozrO3agye+/s+1LWWXQvrgjn3yChHv30HwaAZsAACAASURBVHjkSEPUq+BvasJbk4BVMhC8I0RyoO1LR3/5BV5166IhpWez0AjcuZPpQs1evVC1Vy+DA8rLQSsjpBV5qRGwHo9fyEAo8/+ZLFJScHnNGpxftQpNZsxAiZdfzkJSAI5/9RUi/f3ReMQIeJYr96IcxJKYWApQS0EbI2A+M8SVYHi8RQKmn+MePmS64FqmDJpMn44cxkg/k0mIthORTarYoQNqvv8+kDt3+oCMt0u2JGAhA8FkogRoT1+vb9qEk3PmMBnYavGuTQj4yvz5uDB9Opp/+y18aMuDlsFRfm8s9cmnP8UasOhx8p4OP+F5AlABmoCnRVoHJ09Gs1mzbAa2PXWF9jAeHDIEHkWKoCHVlUSDLxIxXxLgDT/vcaot/rGwBKA24UkOh6dMQVJaGpr/+SdyubraEzKbfNeNlStxauxYNB8zBsUpraglBz4K09IHukNRH+h3/GI4tcwDV+tSy0CIhufBkSNMF+qPH48KPXvaBBd7XjQlIYHpQp6cOdH022/T2yORALTkoOAuvor48xGXohsqNUdjAYEij+O//YbH4eFMF7LCXnpaaHXo44+ZLpQm546wVvDXCgiU34vlSaUUpqUPxjJyWgGBCk+EnD3LdIFKlVUGDLD6tLU6AV/84w/cXLoUrSZMgAdtpeABJjDVImAxFa3m+aulPk0tvjIGtAoRh5w5g/3jxqHehAmZemUoNdPY//77KFqrFmoPHmzAXMGdl4da6o3fdqFWcxHlYIyA1SIupRav4QiR8Tk1ezYig4PRctEiw8KYTDquLlqEi9Ono+X48ShUvfqLBod3TK1BwMb0Qah1iRmIdA5RcjLCr1xhulD9009R+b33MqkEwDqGkS54lSiB+sOGGewRrw9qmQi10hi/GE5xRBVUeAfIWMpTjLqMBQb0t5QU+M+fj6CLF9Fq0SLWbS6zDtpqd3rMGKYLPvXqPZeBMYdUT0lGjRd4x4eXh2iP+LUQij1S7NNT/EkvqBvjvnHjUL5vX1T/8EOrisCqBHx57lxcX7gQbadMMbTCI3BFg6+VchBrwOY8pp4cv5bB53+fnIywS5ew59tv0eCnnzJlJEwrjPf06oVifn6oRfVUBW/xVS0VLabczJGB3hKAKTk8nfhn5sxBRHAw2qxYkSlTcNdXrMD5adPQZsoUFKA9z4rR51/VCFjcFcB7+HrkYar2bsoBIvkkJ7PSTNStW0wXao4YgYqUOs9kgzq17endGwVLlEDdjz9Ob49Eu6SVEVLskjnPzhMALw+RcNUIQNEPjgDOLVyIBxcuoO2KFaz9bmYbFPme+OorpguFa9Z8UReMZUgzygvGCFhYE5QuE8ThT7+nssDub79Fxf79UfWDD6wmAqsR8K116+A/YQJe/vVXuJcu/RxkY4afT0Gba2jUIFAmvpmRr2JwmABoSbq/P3aNHIk2K1dmutWIe/v0QQEfn/QGRzT+xia8NaaWWsrTlOHnJ/xTAjgxfToSc+RA8zlzrHFXdrsG7a+mmi/pQkFqssDjb8ohtcTgaz2ZORkIweAouhBx7Rp2jhzJasIlaQFfJhqUdnbJlQsNvvgivT3SmxGyxrMqBGwqAyHizzlCJAtySKPCwtB62TJr3JXdrkG7L3b36sV0wadu3fQZCGN2ic9CZPRu1UoBfCDAOz1igMDJJebuXewcNQq1x4xBuW7dMnpX7PNWIeDQU6ewo0sXvDpzJopQ/2Ul8lXz+sWUgzWIV4SCJ2JTERc/0Z8afqUmfGruXLy6aVOmaRZx4uuvkRQUZKhzKak2UxEw/d0WMhA9T1NyUCFgcoz2//ADPOvWRZ2vv7bKhLf1Rai72PYuXdDiu+9QrHHj9HJQMzg8Idvq5nSsgVAI91kqWpFHSgrbL3xg0iSmC5mla9PZSZMQ7e+PlpMmpbdHpvTBVgueFAfUmCPK2R8mB+Xnp6+Hf/oJeUqUQIPJk201U6x6XWpysr1zZ9T/8ENDzZfPiPKlALWSgC1sklqApmaXeDlwekA6Qi12t3/+OV7ZuBHeVuivnmECpgUO2157DdW6dUP5N9540eBoTXhbTXR+ChlL8Qge5jMDxAF+YelShNy+zdKgzj6ow9iNBQvQ4c8/00/0PHme1x7VCMAWE10ES1hdqJnqEQwOGSDaErB12DDUGjUKZWk1vZOP7Z06oWyzZqjco8eLhl8syfCGx9bPpdfwCwZH0QvaN3/72DG8unmzre80w9e/vWEDzv30E16bMwe5KWXLBwTGCNjWumAsMNBwQNM5RMnJ2DZ8OCoMGGD3jk2WCIXS/z4VK6IGrSHgAwKtAE3JzFnyZeZ8Rq0Wr5EBUnOEbm7dikubN6PD1q0ZXiiaYQI+NnIkcsXF4aXPP9c2OKLht/VEVyMAMwBmnufT91MEVrBZM9T69FNzRGzX90ZduYJ/X30VHf74AwWrVTNMdnHCKzKwR8Sl9vRmepq8QxRy+jT2T5qE13buRP7ixe2KrTlfdnr8eCTeuoUm33yjbXBEz9+euqCkQ3mHyJjh5x2ilBQcmToVLhUqoN7YsebAYtf3xj54gK2vvIKW339v2IFhyvAr+mDPuxQDAyMR1zMCeCqniCtXGAm/vmMHCtDhEE46zv32GyKOHkXLiROf8wJvl3h7pPzbnrpAuOnVA0VHOH04OXMmUj092Z75jIwMETCdYER1346LFj2f6BRxiR4nT8D2BpnQ4Q2PGQaHFd+Dg7F50CC0W7uWnWTijIPqvkWrVkVVaiguGhxFHiIBO+JBFMNjzODwERg34QMWLsTjmBg0+9//HHHnJr+TWq0eGTYMHRcvZmfzQksPeAJ2hC4ohkevHiiZopQUtqKYdKHJzJl2a9VnEnjhDYc+/BAeXl7wGzRI3fCrpT7N/RJrvJ9skpoecHi/kJV7+v7Lq1fj4fXrTlsPphPVdnXvzniBzmpX5QPRTjlCF0SH1JRdEhzSzUOGsHownaxk6cgQAW9u2RJ1P/jA0L9TAdSY4bH0Lq31OY30mtZEVyLhaxs24N65c2i7cqW17sRq16F9pjeXLMErM2YYJrqIv/izPVL/xp6ONzzihBcm+DO5PP39vx9/jJojR6I0lTqcbPz3xhuo8sYbKEvKqDigapkIRU8cYXB4zEwRsIYjdHvHDlzZvh3t//3XySQA3N2yBeenTsXrc+em1wMtOThaF/hIWM02GdGHHSNHovx77znlPu3dPXuiVP36qPTWW8+zccb4wdEzSYmEVUpgYgaC2aSn7ws8dAhnlixBx/37LX4Ciwn4ArXqOnYMzb77Ln3Kkzf4/MR3tMHhI2EuxZyOfMUJz/28/YsvUPnDD1H2zTctBtvaH6RtFpuaNEGTkSPhQwsCeALWcoSsfROWXE/caqGS4uEnuuIIBR48CP9Vq/D67t2WfKvNPnN18WI82LgRramDl4K7lh7YctGbuU+oZnA0iJeXx15qKvLmm6jcr5+532jT9//brh1q9+tnCAjU5MDrB/3bGYaWLnCG/llJjJMXNYg48ttv6Hz0KHI4y7MAuL1+Pa7++SdbkPtCQKDmCDnaCRJ5QVz8ZkIfDv34I7yaNkUN2uZmwbCIgGmv6YaGDfHqjBkoUKmSccNPiuAM5KuAoxaBKYRshIAfHD2Ks8uX4/VduyyA2TYfoaYn5AQ1HTPmuRNkzPDb5jYsu6oej19FHnu/+w4lunVzqkUoGxs2RLPRo1GEShSKkVF7VXYAWIaY9T8lNh0wMv95An4UEIBDP/+MLidOWP+eLLwiLUIMJCfoxx+1ZcATsIXfY5OP8RGYDgdIIeTDZPybNbN6c4iMPCM5QXX693/e9Y3sEU+8vH1yBvLleUG0STr0IermTWwfORJdjx83lJ7MHBYRMB1n95h6qo4e/eJkFwnAibyzZ9gYm/CK5ykqQkoKdo0ejfIDBlhtD5iZskr39rTUVGyoXx+tJ00y7DU1ZvidKepSm/A6JrpCAMFnz+LEn39mKO2TEdzFz1K3q+Bt29BiwgTTMnBGXVDz+NXkIejDgfHj4fvGG07TJYvKYQ2GDoUvHamopQsKATtTQKBEYKaIV8Ue0YKsvePHo+upU07RrIZ6QdxctAjtfv45fQZCi4CtqYjWuJaSjTDDHlGK+ui0afCoX58dJ2nusIiAN7z0ElqNG2dYcSumekSPx9kmu4KQEaJVS/kQAdzfvx+Xtm1je8AcPa4vW4YHmzejpWj41eThTJ4mD5yYfuMzESoGR5HLrlGjUPH//g9l6Dg/B48tbdvipQ8/hK+y4lYNf8XwO/heNb+eLwEYwZ3flxp85gxOzpuHN/bscfhT0cEv1//8E+1+/dVgj3gCFuXhjE6QQsJiaUyHPuwfPx7Fu3RBxXffdbgcdnTtimpduqBkq1YvykGRiSIPZ+YFUR9MyCXi6lXsmzgRXU+eNFsGZhMwtRW7MX8+2pKXoxgWrQnvrIafYNLy/E0YoH9oFejs2Q4/u5b2m9bs0QPFmzc3LQezp4UdP8A7QlqRl2CI6MzOW8ePo83y5Xa80Re/6sGePTg3aRLa//GHusdPesGvQnfo3Rr5cmOevxH5bPv0U/hRPbh1a4c+2Z5330W5Zs1QtkMHbTkoNspZDT8hqCPz8KwU8FQuVBo7v2GDw/dn0xnLR4YORaclSwwOEO/4iBkJZ3WCREdIjz16yiO7v/kGFT74wOz2xWYT8P7+/dkKt3Kvv/4caJGAlZ8dqpY6vtyUxyl6oMnJOL9kCRJdXdkB8o4adM7ygYED0YUISGuiZwbDrzbhdRLy2h490OG//+BOB344aFC7yULFiqEKNd3gPXw1h9SZDT/hJ+JuKhJOScGVv/9GeHg4O67NUSPmzh1s69ABb//zz4uRrygHZw4IlKCA34akYn9ekFNqKjb2748WCxbY9NxaU/KlE79cUlJQU+k/b0wfTF3M0X/XioCNEPKt7dtxLyAALRcuNOvuzSJgOrR7Xe3aeGfbNuR0c0sfeYlE4MxejgKRWAvWMeHp3NrdY8eyuoujRsC0aUh58MDQ71nEXUzBObvhVzx/NQLgHSTh38emT4dno0aoRvs9HTBoBfqaatXQeelSuHp7q8vBWRf9qOEl7j9Vw17Qj4RHj7Bp0CB0v3TJYStxL//1F6JOnkSjkSPVIy9eP5xdF5R9qTrsEE/EZ+jozjJl4EfHjjpoUFmy7U8/wZMOHlGLgPm1QQ66R91fy2eEdAYEqYmJWNW1K7r5+8OlYEHdX2UWAdMS87urVhnqjoqhV6u5OOOiHzVIlFWgxia8Ypg4g0T7URv88gu8qe7ngLGtfXvUHzIE3rTqVpSDWPNywP2Z/ZXGtiFpEHPg4cO4vGMH2q1ZY/bXWeMDgbt24dKvv+Jliv60MkCKIXJ2w68AYqbhp5QpNaev9sUXKNGunTVgNfsau3r0QNU33kCJli1fDAh4IqB/Z4ZhKgJW+Xuovz9OLVyIDtu3O+QJQ0+exIkvv3y+/9qYPjh7FkLUBWOBgaAvdHxn6d69zdqqahYBH/3iCxT29TVssDZFwA6ZChZ8qRkAK4uAyOPMU6kSan7yiQVfmLGPxAUF4d+2bfH2pk3pSwC8PJTIK7NMdj0eJ012LgVEHufKTp3Q49o15KZsjJ3H6XHj4JKUhBr9+6sbfj4FZ+d7s/jrjKXeNPTkwrJlSHRzc0h7yuS4OKyuXBk9d+xATldX4/qQGTJyJDhlm6SZdmntO+/g9T17DMfA2nmcnzEDSbduoe7QoVkjI0f4iYt0BfujVrKhhk1h4eFo/MsvuiVgFgH/07w5Wn73HQpUqKAeeSkep5UNP225oS43/lOnglr+kbddZ9QoFG/bNuPL7015nCqKQB1Qru7d65BDGu5s3ozbS5aglXLKi1oEnBkWnPBT1Fgmgs9A8DWY5GRQN6Ca33yDYtR4wc6DOl/VGzAA3nS4uJrHr8glg4Y/ITQUF+fMQYV33jHsuVcZpB8Pdu/GqXHjQG0Ay7/9NiNEj7JlzUPFmCOkQQihAQE4vXSpQzpjBR04gPOTJxu6wGmVYhQ5ZJYsBEnMgkwEHRhf9v33UaZjR/NkboV306ELldu3f94ARUsfMqgLdKuPb98GlR1qff45XAsXfvHu09IQcuwYTk+ciLubNzOuqPv11yjepo15/SjERboiAasQctSNG9g/ZQo6HTyoG1XdBEz1nn+aNUN3Og1FIVr+lff4rUnAaWm4MHs26NSlKgMGsPw61aKvzJ/P+oxW7NnTPGBFaBSP0xTA3N8Tw8Lwz4cf4u0LF3QDba03npk4EXkTElDj/fdflAO/Kp0MT2YaZnr85IGenjMHLtWqWdyFxlJ4Up88wcoKFdBrxw7kcHExrg8ZMDpPoqJwc80aRrz5ihaFl1rz/bQ0XF+5ErQwr+awYcjn64tHp0+DmuHX++YbeNFWQb3DAgJOS0rCis6d0fPGDeTMm1fvN1nlfdSNL/H6ddRT1kKo2SVn3/aihoSFmYgnHh6oSweB2HmsrVEDnRYuhAsRorGAIAO6QI9E5/E+PHgQeT094dOkiSoBB+3bh/vbt6PG0KEsG0AZwwszZ6Lkq6+iGG2P0jsszESs6d4dnQ4fhmuRIrq+STcBBx8+jIAJEwzepikCtqK3Sasc7+/ciaoDBqQj2tTkZFycPRvlu3fPWNrFUqB794bvxInI4+urC2hrvenhhAlo2KPH8/7bWjXgzFLzUoCxIBNx67//EHDsGHw++8xa8Oq6TsLNm4iaORNdFy82bnBIBlZwRimqzZUvnyoBR165AjoUhQxOTk7msYGBLFKo/dVXyJ0vn67nYulPCxyhDYMGocAnn8CVFuDYcYT8+iv8WrZEOeq/rWX4FQK2431l+Kv4rI+RDBBfkqE1Ecc3bEBR6opnx5EUHIzgb79F9/XrtUsAVl4LcX/HDhSpV+8FAiaH9dKcOcwhz50//zMU6EhTctaqDhpk1gIpSzIRlJXzGzsWvk2b6pKCbgKmxg9h+/alX22o5XHq+mp9bwo/fx5U7yuicvjx7Y0b2QHhqpGBvssb3qVEt0KKM92+PCFCXv/xx9iaOzcidHo65tyOsfe+fOIE3l24EO6lSxuf8Bn0Nq11v7qvYwEBh128iJXffIO9dj6lyjsoCJ0KFcJrVOuxQ+pTk4DT0nB53jyWZvMoV+4FqGnPfv4SJfTvWbeQgLeOHo1/oqIQauf6Y+uzZ9Hz559RuGbNF7eBiWsidE9EJ3ijBZmImPv3sXTIEOxq2NCuD1Dw0SO8lpqKN+fNM74tleRhpcBMi4DJGY29dw8lXn75BQzubdvGjjIt5OenHx8LSgHHfvsNhdu1090YRTcB+0+ZglxRUahJkahIvDZMfVIKIXDnTkPvX06AFAFfXbAA5d5+2zyvRg1+C4A+OHUqwsqUgTvVFuw4HvTrhz67dr2Y+hT33WUDAqZSwN+DBsGXGmHYcURv3oxSKSl4iRbhGVuFbqXdAFoEzFLUq1ez0oxaQ37KHgUfPcrqx7qHBRHwydmzcc/VFZ52rj8Gf/QR3lqyBC7kBGeF3QCKkCwgYCoFLO3YEcUpK2PHEbNnDwrfv4/m335rPCCwki7Qo2kRMJ1RQLygtg2IMri5XFz0O6NKYKYzA6EEceeXLUNK4cKoTdvidAzdBHzsyy9RpFgxVOjaVXufl0LMOr5Y91vS0nBz7VrEPXiASv36PasBX1u8GIXr1kUx2n6Q0WEBAZ+dNw8P8uaFd48eSEtLQ44cOWz+mhQRgbtDh6In1eFNrULPBgRMk35Jhw6ovH49S7/aSw7B8+ejvK8vqpNT6EACjr5+ndV+tU7oolXCVEOu2KuX/vqsBQR8kY7EjIiAz/vv20UPSM6UKr/SrRv67ttnuiSWGXXBAjmsfPttlJk9G7kKFLCbHB6tXYviqamo83//Z3pXho0jYE0aSEsDnVhW8pVXDOcT6x0W8ML1LVsQFhaGRtOm6foW3QR8cPBglK5fH6UpvDdVA9b11frfRKs8ry1ZgmMjRyI+JAT5fHzQat48w7mw1hCqBUCT0QlMSEDpIUOePYhCAMovrP1z/L17uPXVV3iTziUWI14x5ZYZjY6e1m+CYSKjU2vZMuQuUOAZAdsKf0Wet6dNQ4WqVVGxSxfTNWArzE+tCJhSbskxMZpePTULIee1TOfO+uvAFhj+65s348bNmyjzxRfM8NsafxacREXhfJ8+eGfLFuOr0EkvrFCH12+trPBOcyJgLkJb9/77qDBtGlxLlmQ3YW37o3a9+3/+ieKenqjet6/xwMwOEbAW8pGXLrFMUBVauGqOPlqwGO7uvn24GxCA5n/+qWsi6Cbgfe+9h4pt2qRf/COmnm0QAZMRuUwHbAOo0KsXWwFn1VXQSqrBTMNzZd06PIyORuURI+wWeT2+dg1XRo1iKw6zdQSsyCo5GWv79EF96kbl62s3OVwcOxbl/fzUF/+IjpE5Cq+hsnYjYL4Tk45OWMoiFWrDd/PSJVQbN85ukdeT0FCc7NMHb//9t+mAIDM6o2baI8oIbBoyBNWmTkX+ChXsJodrP/+MooULP2/HaiwzZwVdIBXRSkGrqQ/pTtD+/ag6cGC6hVm62FFPYCY0ago8cgTXDx5EK52lAP0E3K8fKrVti+K055LvMKMGuJWAJpAiLlxAxMWLbG9jOu+Ftl+sWMG8f6sswjJzwl9Zvx7h8fGsGb29Up9Rly/j9PDh6Dh/fvYlYGHCr+vTBy3Wr2cr4e0lh1NffolS1au/SMCiQ2ql83+1CNjqKWi1RVg6FsexPri0HWjqVLsZ/oTgYOx/8010W7tWEvBTotj80Ueo9/vv8Kxc2W5yOD9xIgp6eKgTsKgPVuIFPQSckpgIOiOaFiHSFqQclmRBzCFg7nCMq/v3ozUdSqFj6CbgAx98gLKNGqFU27bGe0BbcbUb3T814ChUs6Zq0/3Iy5cRde1axo6lM7UNScMAXVq9GnF586Lut9/azfDTRu8DffuiM3lXYqSl9rOOCeA0b1HrPKMjBbS2Vy+8vm8f23dnLwKm9RA+JUuiQufOxntA23gbktUXYdFc10G44nGdN7ZsQWhICBrYkYATw8Pxb6tWeHvDBtOtQDPbljwLDgNgEfCgQWi5bBk8ype3GwH7T5qEfKmpqEbHIWoFZlbuzGeKgIkXaHFi1cGD4Va0qGUmjucFHXZI2b5378AB3D59Gi1oVbiOoZuAj372GXxKl0Z5OoPVTkDbhYD5M2m1PB4VcghYuBAJ3t6o/OGHdql50ZdQ/ftQt254e90606fvZJVGHCYIYXmnTuhw8iRyurjYpeZFNc6LP/2EQm5uqEpNYNRagPKdgKyQ/rTbNiSx9qjH8KSm4vKaNQhPSkK1kSPtVgOmCOe/Bg3Qe+fOFwlYLRNhpehLh03N+FtM4a7x97W9e6P5+vVw9fGxWw34OjXDCQ+H3+DBxgMz0gkr6IKpFDTVe+mY0CoDB7JVzxYPrcDMhD26uW0bQoKC0JjOptYxdBMwdWByefLEUGxXOweYj8CsBDTdf8jx43h886ZhKwWvRGlpuLZsGYrUrYuCNWroeFSNtyiTWSsFrQH40enTkebnhxLdutkt8kpNSsLBFi3Qhw5BNxYBK/LJLEZHa/+pCUOUFBWFdQMHovH27Xbz+ImA7yxaBPeICNQl50uc9+LhJFaIvuzWiIPXBWMlGUEuZ+bORayPD0r17WtXORx55RV0W7ECeQoUMC0HS1KQllsVyz+p6IKZ9ogisKWvv44W1AYxVy67ySGIMhDnz6OxchqVKX2wHJlnn9SKgJW0MzVnorVCGRpqdt+UY0TNoVatQmL+/Lo7kukm4CsLFiD6xAk0oK5DvIcvnr5j5dZvtK/r3K+/Io+HByr27p1uERbl9elABLU9kLrAVzv+y1QK7unfd37zDVy7dIFXkyZ2i4ApxXrp3XfRcdYsw3J6Xg5qEz+zGB0+8jKGv6AAkdeuYfe0aaj8dMWhPVZ9EgGH7dyJnCdOoMV33z2PgNVkYaVFicYImLpX0VqIMH9/1Pr004y1otRahW4iJXpg0iSkNm6MQu3a2S0CJqW7OmQI2lK7zcqVjR8Ab8XoS5ddycibxMhLpz7EBQdj82efofqKFXa1R9HHjiF+0ya8TNtu1DKjol5YISjQImDaqkptWEtbYz+64gBp4a/x+xOzZsGzSRNUoUNadAzdBEzN3i/PmIG2U6aoG34RaCsafyLhW2vXsv621GibOv/UHD6cbUOyqLiuAMOnn8U0s5oHyhmiv/v3R6FRo+BSqpTdImAimODvv0ez/v3hSx1vjGUiFKNjhQmvYx5l7C2igVcz+CoT/u7evTi9eze8R4ywm8dPBBx3+TLiFy5Ep7/+Sm/4RXlYofZFHeh2035jAK+sXYtydBKZMPjDGGjRIr2n3pgxcC9VSr9cjNW8TBDwP9R3d8AAuNpx8Q/JIWTKFNR77TWUpnUpWoEA/3v9aDjunWoZOS38ud8Hnz6NQ0uXoui4cXa1R0mBgQj78Ue8RcQvEjB/HrYihwxmR0+PH4+TY8fChTrRbd0KH67zFy1K3NmzJx6pnNXu06gR2i5fbjiv2NQQ10LotEe0NoLOiq/66afsoCA9QzcBx96/DzoBptvq1foIOINA67n5DL9HLeUmGnoVw08NDpa/9Rbcfvstw7dg7gWerF6Nen5+qEopea2oS/m9lVbhmnuPZr1fTLmZwp/7O9XhA8LC4ErrEuw40uLjkTB6NPpS/VEt5czjn1l6ESu4moG/shhrSceOcJ08GTn09py2kqwS/vkHfkWLwm/gQPUImCcAKy2Is9Ktq1+G1wWtCEwjNXr5779x+tIl5O3Rw6a3qHbxuE8/Re8tWwzbfEw5QlYoydj8AY1l5Ezox7p+/djJYPmf7sU2da+6CZgutL5ePbz666+sp6Ym0DwpOHP0pXj8aobHREQWfOYMln7/PdaXKGEKX6v/veyjR+hXowZenTz5eQSsek0B6wAAIABJREFU5mkqEbCzT3h+QmvVIDXksWH4cCx/9AgPvLysjrOpC75z9y76zJ6NglWrqstBXIhlxYyQqXsz+++mDL8RfYi4dg1LP/0Uq8qUMftrM/qB4pGR6O3ri66zZ79YAxbxV37O6Jfa8vOEs4X6sP2777D48mXctnNveoLjzcBA9Jk0Cb4vvWQ8KCA75eyOkKgLao6Qhj7EPniA7aNG4c0zZ3TPErMImLphlahVC+Xat3+RgNUmvDNHwcaIlwdYxeM5v2QJkry8dBfadUtDxxspzbL7nXfQdfny9IZfy+DQ753VEVKb7GIKzojHubp7d3Smo7+8vXUgZ923HB85EgW8vFCle3eDHNSyEcrvlVfr3oL1rsYbflMOqSCPKxs2IComBg2nTrXe/ei8UnxoKDsitcemTdr4KxGZ4pA6qyOk6IIpAtbQhw0DBqDt6tXwrFhRJ3rWexst0M0TE4OaVPcU7ZCIv7NnhPiyJL8mQk0uwpqJWzt2IPDKFd1dsEgCZhEwtYN8tHs3mowaZQBaTPHwqTdnnvB8jl80OKYUICUFO0eNQvWvvjIc8uyAsalpU7QaMwYFSNnU5MAbfqUVnzOSsBjxav0sLg5KSUGIvz9OL1uGDtu2OUACAJ3EdWfZMrQaP16fHjir56+WCdJyQFUyFPsmTECZvn1RltpyOmBse+011OvfHz51674oB9E+ObMjpGCrxx4J+hB58yY7CJ6cUUcM2vZzYepUvMKfDqYVkCn2yhmDM4UX9NghFZ448vPPKPLKK6hEO4V0DrMImA5E/u+11/CW0v5Na4I7u+fPA6xnwnMGKSE8nG14737lSsYWgOkUkNrbTo4ZAzrhtYZyGIBIuCL+zlgLVjxNcSGc2uRX8UTP/PUXcpUrB78vvsgAkpZ/NDEyEuv8/PDOv/+yPcjPSjJ86p9fhOWMi+KUXQDGImAjEXFqQgJWvfUWugUEwMUBZQCSXsDPPyPl3j3U/eijFzMRanrgjI6QKcNvghAuLF+O+Dx58BI5gw4YtAhwTdWq6LxwoWEPsh57RO9xtqBASw/UHFIVAv67d2+037pVtWmUlljMImC6yI6uXVGjSxcUb9ZM3ePkDRCle5SfHTAxVL+SNygWGJ6rGzciLDQUTX7/3WFP9PDgQZwdOxYdlNqX2oSn34kGyFkmPJ961kPAKpHXpsGD0XzePPPO97SyxKg/epmXXkLZV1/VJmA1fbDyfVh8OWX+i3ogGhyNiPj2zp24ExCAVosWWXwLGf1geEAADn7wgaE7nFgKEOc/b4+cJRXNp57ViFZHgLDts89QZ/x4FG3ePKNwWvz5I598gsJFi6IytQwWceejXlEfnMUm8QGB4vCbytBxgcGDY8dw4d9/8QrtizZjmE3AVxctQujOnWhG5z9qeZh8sV3xOJ0h5aDmaYoEIHo2ws/bR4xAjVGj2FYoRw6qfTX98ksUpiYkaql/BXd+8juL1ylmILQIQG1RVmoqgo4fR8DffzNv05Hj9vr1uLVkCdpMmvTc0RQjYDUCdgbjL2YgtPTACAHs+f57lHvvPc3jEO0lm/9efx1+vXqhWKNGxuXAE7Az6IKYgdCrB5xehF26hMMzZqDToUP2glv1ewJ37cKFn37CqzNmqDtCYkCg/OxsvGCuHjzVj0NTp8L71VdR+b33zJKD2QRMhx6vq10bnRctYpv+n0W4WpEvD7QjDY+WwTED8NBz53Dsf/9DxwMHzALZFm8+//vviDt3Dg0//1yfI8TLwVFep5bBUSNkI97nwZ9+gg+dA2zmZLeFHNbVqYN2kyejQIUK2nJQDD//6kjDwzuiWp6/FvE+/X3U7dvYNXYsuvn72wJWs65JQUHI9u1oPmaM+fbIkTZJzEDo0QMhIDj+++/IX6cOagwbZhZmtnjz5hYt0OiTT+Dt56fPEeL1wRY3pOeaYgZCT4ZUsE3UInjj4MF4y9+fNYwyZ5hNwHTxU999h1yPH6MO9f9U8/i1DI6japFaBsdUCo73SFNScGjKFBRu0wZVBw0yB2ObvDfh0SO2LazrihXIR6uA9TpASmRsbxJWyNcSR4ib8NG3bz9b6p+hXq9WkkrAL78g8coVQ4c4YzVHPiNB+uEoXVAzOObowVMDdWLmTLhUq+awGjwvPmpByLZI/vyzodGCsdSzGBA4IhLmdcGcTIRo+ENDsaF/f7x5+jQ7jMTR4/JffyFs/340++YbbXvEZ0QVWSj6YO8HUHhBjR/4RXEm1gydnTcPKV5eqD9unNlPYBEBP751C1vatWN9WPMWLGiY8MZSDLzBUQyPPQiAJjpvcIwRsQnAI65fx54ffkCXEycy1uTbbBFpf+D0Dz8AYWGopyxA4Q0PLw8ef0UB6Hf28v4Jd1NyEPEXPdGnfz82fTrc/PxQiwjPCQY5QhsaNEDHefPgTvvCjTlCYgRsb8NDGIoELG4FEwmBl8vTmldsYCD++egjdD1xwikMP00Dalcbd+ECGn35pWl7JBp+e+qCgrceR8hESvr0nDlA0aKoRy1RnWCQI0S60HbCBBSsUkXbEdLSA/q9PXiBsFLmuV45qOgBNaJ5Eh0Nar7xxu7d8ChXzmwpWETA9C3UDixnZGR6469W++U9HsXgEMi29jxFL1MP4HzxXSCAAz/+iCJt2qDakCFmg2yrD8QFBWFTkyboOHeuoe2gGgGrefyiHGx1g4oDpOVpig6RiL/geYZfvow948ah89GjyOPubqu7Nvu6AdOmIf7yZTSiFdlizd2Yx8/LwZbOkJou8ETLl2HUIjJhUQo5QfmqV4ffiBFmY2WrDyTFxGBT48ZoM3EiCinNUUR9MGb4FXtkSwIQ9UBvZk4lAosJDASd/9v5yBF2FrazjEtz5iBs3z5DOcBce8Trg60eSEsXTGXmNAKC03/9hdRChSxegW4xAbNN8M2b45WpU1GQmqGrLfoRJ7xCvIrHqbxac9IrAGcEaMHzDDx8GGdXrsQb+/bZalpYfN3z06cj6uRJNPv66/SeP0+8Wh6/KAeL70Llg4pxyYgcBELe+8MPKNapE6oMGGDNO83wtVLi45ku0KK4Z/tR1VLOpuRAemBNItZygHjDrycC4ORA+68P/fYbW/ST286tJ00J6sr8+QjasgWtaTuO6AgpmTe1gEDNHlnTJikZIC0C1kPEQgRGi34KNGrEeuI729jSqhXq9O2LErQqW8zEaeGvyIeXhTVloMULWhkhY5mgp7KgLnA7vv4anQ4eRL6nR0CaKwuLCZi+iCZ84MaNaEttEfUaHMXTVF6VtENG0w8KwEp6gScAPvWmZnBMRACbP/wQtceORanXXjMXX7u8/9+2bVGze3eUpsYgYsRryuCoycHSuyZsFfz5Ca+Gvx7Dz9Umb2zdipuHD+MV6nrkhOPmmjW49uefaD99+nPP31TEJUbAfGYoI8aHJ141OZhLwFwE9t+IEag0ZAjoyDdnHDs6d0b5li1RgU7EUfAXHR/e2GsZfsUeZUQOPPEaCwyUeW6KiJ86Qnf37cP59evxOh1L6oTj3tat8J8wAR3psBK1QMCUI8oHZtbgBVEfFHuklpkzZpeEgGD3mDEo8eabGQoIMkTAJPs9vXujaKVKqEaHk/MGx1jqmQeYT/3wEYAy8dUUQDH0vMFXM/x87VGt9qJjwp/6808ku7mh0c8/O+FUN9zSg717cWz4cLwxZw7yUkMEcdKr1eBFT1N0hBTcjUVkvByUSS4aGlMEwCuB2qrQ1FRQj9UtQ4eizcqV8KZ+s046Dg4ZAk8PD/hRhK616Eox+LwjqmZwCH81fVB7djU9MOYIGSNgNQP01PAELFqE6NhYs1rt2VtUoSdPYk+vXkwXWM96YyUYXi+U+c87pHTzIhEbI2TClQavC1r6oBYNq81/+jxn+KnmSLrQaPp0FG/d2t7w6v6+Y19+idzx8ag/dGh6XuDnv2iXeAdUzR4pOkF3YQ1eMJeAOflcWrMGD2/eRBvu+Efd4HBvzDABR9+4AWoH1/qHH+BTp85zw6MFtB7Db2ugdUYAt3ftwvl169Dhv/8MJ3048Tj70094fPYsWii1F2MTXS3lxk94xfDwE93UhBeNjp6Uj+gAaThEdMSXb/v2qPHxx04sASA+OBjbOnRAw6FDUaJp0+fGX80B0hN5qekBLwfCmH7msVeIV8sh1coMKVkgjQgg8MgRHP/f/5gusO2HTjwuzJqF4B070HbixBftkbgIkZeDmIEQHSBeHvzziwGBOQTM4602/wUCprUoHnXrog61A3bikRwby3SBMnNlX3nl+ap/U2uCtDKjCvYZDcwUvTAnQyo4RlSG2Tt+PGuD60nbDzMwMkzA9N23N2yA/8SJaP/rr4ZVkVoGR/RweM9fy+M3ZfjN9Tj1TPiUFERcvQpKt1HU5du4cQYgtt9H97z7LgoXLw4/aopujqfJe/mixy9GwIrBV3DnX5UIwFjqzcxMBC1yiEtJQXNa8ZkJRuDOnTg6fDg7NcxDWRinVx8Ug88bfgV/Y5GXsUwET8R86s0MOTy+fx/UgKbxjBko8fLLmUAKAGUj3PLkMSwS5fEnAlDskFgCEDMRiiNqKiBQENGbieAjLzPkELB4McIePkQbOoglE4zgo0exp2dPtP/tN8OqaLEkw8tBDAqUec/bIy2HlJ//9B5zMhEi/qIDKvxMrYiJF2p/+y3Kdu2aYSlYhYDpLs799huCt2/Hy3Qqih6DI3o6tiZgHmgTKbj4R4+wc/RoVPv0U1Ts1SvDINvrArQwbme3bqjWsSMq0hm5/IRXJrhaDd4YAWfE41QiAdHgaC1GETzNS2vX4s6JE3h5/XrkdnOzF4wZ/h7aD3l7xQq8PGUKctNqbWOpNj0eP0++phxSU5kIJTOhlQIVDA6dfU26UPbdd51i/7te4bD77tYNZRs3RlU6I1d0SEV9UMvMKQTMv+pxhHhHlHeA1BxTnXK4/u+/uPTvv0wX2L7/TDKur1iBS9OnM17IR8GZWmCgFZiJDpApR0hPJkKRBx8BG7NHgj7s/Pprlo2r9emnVpGA1QiY7ubkN98g9upVtKJ9aXomvB6PnycABWBLPE41AlZJgVKnr93ffYcSXbuiphN0lzFXyuHnzzOvs/7gwShL7TK1JrxWKUBM9ZiKgC3xOHVMeDI4FzZsQNtVqyzaX2cubtZ+/9nJkxF26BBboJiDT3uqpZ4VWfAGh48A6PeiHujNRKgRgNYiFEEf0pKSmC4UbtYMdWiVfSYb1K+Aju6s8dZbzx1SY/iL9ojXBS1HVEsOGXGEBDnc3rMHp+bNY9m4QjVrZjIpANS1jy3WpWMLPT2fO6RaEbC9eUEtI6GyNmX/xInIV6UKGlBpw0rDqgRM90TF98Q7d9CSSJj3/NU8Th7ojEbAiqEx5XEaSTlQemHfxIko2r49ajvRHkdzZR1y/Dj29euHl4YMMZzdzJMtH3GZk3IzFXnRTarVvnh5GEuBcp7mtc2bWe299ZIlKEi9rjPpoI5xkadPo9X33xsieLU0G197V9MH0fDrkYOeCMxEDYy2Vu2dMAFe9eujPjV8yaQj4vx57O3Xj9UiK3Xu/NwhVZOFKcPPR2BqeGiVAvhMkJKB4F+N7BK4tXMnTs6di1aLF8OnYcNMKgXAf+pUPNy+nQVnroUKqctBjIRFB0hPBKw4RArmarzAZ4HU5KCSISXydSlTxuqLca1OwPS8J77+GlH+/mg+ahRcCxd+0fCoeZrGPH6taWfFCR956xYOTp2KMj16WC294EhteXTqFA588AGqd+2KKm+9pT3hRQJQi4AJZ7VMhPJ7nngz6AhdWLkSNw8eRIu5c+FVrZojIbTKd9Nh5cG7dzNdcFdW5fKOj9Y2MC19MGX4tRwhXkbGapBpaYh58IDpgm+7dqhLbQUz+Yi8dInpAm1PYkd48oZexJ9+pmGq9qhgojcTIeKvg4CvrFuHi//8g+Zz58K7fv1MLgVDmfLOmjVMF7xo8ZIxOfB2SZEHvao5pFqZUbUshJoDpJQGxMxQSgoSIiNxcMoUFKhb16qR77Ppk5Ym3r115Eyt4W4tX44mn39uaM6tlfLUC7Qpw6M35aNSA7t38CCOTJ+OumPHmnWYsnWQst1Voq9fx+GhQ1GkfHm8pCxGMSYH0fCoTXj+dvUSsBgBaKRAj82YgceRkWgya5ZhC0kWGdQd6NLMmWjy2WeGE3uMEbBaJoiPevVEwHoNj4ocgk6eZLpQbehQp+r6ltGpQFvZjnz8MTwKFUIjamOqxx7xEZfiEKnhr9ycWIPUk4kQ7dHTTNDJOXPw6NYtNJ01C54VK2b08Z3m89eWLMGZceMYL5Rq0SJ9YGAsMBMDA71yMMULhIxGZi40IIDpQrk+fWwWlNkkAlakTce1HRsxAn69e6MaLYRQSzGInr440cXIS6/HqURiWh7P0yjg7MKFuHP4MBpOm4ZirVo5zUS11o2kJCSwskDs9eto8NFHzz1PxfERPX4Rf2M1YNHwmLv68KkM6Ei1E3PmoFCDBmhIi/iy4Li3bRuOf/klqnTsiJrvvvu8FataCpr3+LUMP68HvByMpd54QlBZhHJ++XJc2bqV6UKpDh2yoBSA4yNHIvzECaYLhSnDoncRnBh56YmA9TpCXEaCMnEn/vc/5K9UCY2mTUMuV9csJ4egffuYLpShtQUffPB8vzvPD6Ijai9eeOoAXfr7bwSsXIlGU6fa9LhNmxIwzZyoa9dw6ttvkSMxEXUHDEhPAHzEZa0UtEK8Jgg4JCAAZxYuhHuVKqg/frzTNJW3lbZdWbAAp8eORe3330d1coasVXvkiUAPAQse57lly3Bp40YmgwrUzCULj9j795kuPAkJYbpQmHoWmyJgS2rASiQmbgvTqEWSA3Rm0SLk9fVF/QkTkL9kySwsBeDGypU4NWYMqnXtilr9+qXPSPB2KKMRsDkEnJaGi6tXw3/JEtQbNw5VaCthFh4JYWFMFx5fvYp6/fsbekjYIgIW+cAEL5ADRLyQ5urKdKFApUo2lYLNCVi5+8tz58L/xx9R+Y03ULNXL0MzfQVwYx6/mGowFgGLE140QKmpiAsJwbmVK/Hg7FnU/vprlH/7bZsC7EwXJ2fIf9IkxN6+jVo9e6IkNYsQa11qEbBWDViMgNUMv8aEv7NvH86tXo2CtWszObDDJLLJuLZ0KfwnT0bZli1Rs3dvuFL3Mq1SjLkRMGFozPAr8khNRUJEBM6vWoXbBw6g9ujRqET10WwyYu7dY7oQERCAWu+8gzLUxpUnAD7lyROxKXuk2CetTISKPtw/fJjpQv5y5Zgu2NroO5OIb65dy+RQvG5dxgv5ixY1yMGaEbAORygpNhbnV67E1a1bUXvUKFSlyNwOw24ETM8S9/AhLsyYgVurV6Nqly6o3LUrXOk4Q3MImAdFrLkYAfrxgwe4unEjA7j6xx+zA6wz095Sa86Fu1u24ML06cibJw+qdO5sIGJTBkdvzcWEx3n3wAFc3rwZcHFBjeHDM01jB2viT9dKjIhgukD91Kt27owqXbvCjRq6q2WCTNWARUfIWCaC9DAkBFc2bsTlTZtQZeBA1PjkE7goemjtB3Xy61HjFNIFJCaiaqdOKE3tHdV0QSsFbcoeGdEHIt4rW7bgSVIS04XSb7zh5GjZ5vaS4+Nx4fffcXHmTBagVe7SBR50tCcfoFlaAzbhkNIiK+KFy//8g3I9ejBdcCMnwE7DrgSsPBNFYlcXLMD1pUtRtk0blGvdGkVplZ+ap2mqBkx/5w2OMOHvHT6M2/v24eG5c6j03nuo8v77yGdHgO0kR4u+5ta6dbg2fz6SIiNRvnVrFgUwEqCh4K5VAzYjExETFATay3hr3z7kK1EClQcMQGlqli8HYu7eZbpwbfFilGzcmOlCcVqoJeKvFXkZk4OwCOjBsWNMBvePHUOlfv1QuX9/uJcuLaUAgJzSq/PmIT4wEOXbtGG64E7H/Jky/Dz+OhyhuNBQ3Nm7Fzf37kWeggVRacAAlOvWTcoAQPzDh7iycCGuL1oEn1q1mC6UohOVzOUFnnSVfwu88PDMGdzauxe39+5FxT59mC44IvPgEAJWZltieDiIBO6sX4+4+/dR/KWXUKxOHQY+2yvGE4HaFFWJgGNDQkC9OoP8/RF44gQK+fmhTLduKPfWW8iVN6+c6CoIBB85gtvr1uHe5s3wKluWycC3Th0UoRqlhZ5/6PnzeEhyOHsWjx8+RJnOnVG2WzcUyQLbKWwxieg8W6YL69Yh+to1lGjQAEWf6oIbdRAyVw5paYh79Agh587h4dmzCDx5Ep6VKhl0oVs3pzpP2RZ4WnpNOsyBdOHuP//Ao2hRlhr1rV0b3rVq6bNHKinoR5cuIfipLkTeuYNSHTsyXfBt0sTS28zSn0t58gS3/v6b6UJ4QABKNGyIYrVrw8fPz5CitoAXqNxC636CAgLw4ORJuJUo8UwXXBSucQCqDiVg/nlpy8yDffsQfOAAHp08idwuLowMPIoVQ/4iRViqOo+bm4FE09JAQnoSE8PqWLGhoYgOCgIV0OkUGm8yXi1boljr1shPqQw5dCPwYPduBO3fj5DDhxF55QoKVawIz5Il4e7jA7fCheFSoACTTY5cuZCWkoKk+HgkRkUhPiwMj0NCEH3vHsKvX0dhPz/4NG1qkEPLlrq/X74ReHznDoL27mW6EHriBHLmzPlcF7y9Wc04r7s7cuXJw4iZdIEIPJ504dEjPCZduH0bqamp7PQo36e64FGmjITXDARIDx6SLhw6hLDz55kuFChViulCPtIFT0/kyZfvmS4kJyQgMToacWFhiCFduH+f6YJXlSpMF0gPirdta8YdyLfGBgaCVk2THEKPH2cnQ3mVK2fgBW9v5CtUCHnz50fOvHmRg3YUJSWB6rmUWiZeYLpw5w6SExNRhHShRQsUb9XKabZ2OQ0Bi1ONTlmiVHXM7dsgISQ+egRqE5mSmIgcOXIgp4sL8np6wpWIoUQJ1q6wQOXK2Woxj63Vk4w6NTEgWcTeu8dSRFS7pD67RL45c+Vip0TlLVgQ+YoXZ9jT6SDUQMPZDmu3NVa2vP7j27cRdfUq6DUuMBAJoaFIio5G6pMnoG38uVxcWIs/V29vgy6ULct0gV7lsA4CVKdkunD9OmgBV3xQEJ6QLsTGIjUlhZEwrSmhWjqVuPJzusAWnMphFQQI+2e6cP8+04UnUVFITUx8rgseHnApUoQFX+6kC5UqZfjUIqvcvMpFnJaAbfXA8roSAYmAREAiIBFwBgQkATuDFOQ9SAQkAhIBiUC2Q0AScLYTuXxgiYBEQCIgEXAGBCQBO4MU5D1IBCQCEgGJQLZDQBJwthO5fGCJgERAIiARcAYEJAE7gxTkPUgEJAISAYlAtkNAEnC2E7l8YImAREAiIBFwBgQkATuDFOQ9SAQkAhIBiUC2Q0AScLYTuXxgiYBEQCIgEXAGBCQBO4MU5D1IBCQCEgGJQLZDQBJwthO5fGCJgERAIiARcAYEJAE7gxTkPUgEJAISAYlAtkNAEnC2E7l8YImAREAiIBFwBgQkATuDFOQ9SAQkAhIBiUC2Q0AScLYTuXxgiYBEQCIgEXAGBCQBO4MU5D1IBCQCEgGJQLZDQBJwthO5fGCJgERAIiARcAYEJAE7gxTkPUgEJAISAYlAtkNAEnC2E7l8YImAREAiIBFwBgQkATuDFOQ9SAQkAhIBiUC2Q0AScLYTuXxgiYBEQCIgEXAGBCQBO4MU5D1IBCQCEgGJQLZDQBJwthO5fGCJgERAIiARcAYEJAE7gxTkPUgEJAISAYlAtkNAEnC2E7l8YImAREAiIBFwBgQkATuDFOQ9SAQkAhIBiUC2Q0AScLYTuXxgiYBEQCIgEXAGBCQBO4MU5D1IBCQCEgGJQLZDQBJwthO5fGCJgERAIiARcAYEJAE7gxTkPUgEJAISAYlAtkNAEnC2E7l8YImAREAiIBFwBgQkATuDFOQ9SAQkAhIBiUC2Q8CpCfhm5E3cjrqNoNgghMWH4fGTx3iS8oQJyTW3KzzzeqJwvsIo7l4cZQuURWnP0tlOgLZ+4KjEKNyIvIH7j+8jJDYEkYmRiEuKQ3JaMnLnzI38ufPDy9ULvm6+KOlZEhW8KsAjr4etbyvbXZ/0gOlCjEEXop9EIzElkeHgksvlmS4Ucy/GdIH+l8O6CJD9IV24F30PIXEhiEyIRGxyLJJTk5E7R2645XGDl4sXfPL7oKSHQRcKuBSw7k3Iq+Fu9F2mCw9iHqTThbS0NOTNlZfZH+KFYvkNulDeq7zTouZUBLz/3n4ceXAExx8ex7mQcyiUrxBKe5WGr7svCuYrCHcXd+TNmRdpSGNEHJ0YjYj4CDx8/BB3Iu8gMTkRfj5+aFi0IZqWaIqGxRo6LfDOemNkXA7eP4ijQUdxOvg0HsY+RPmC5VHcszi883vD09UT+XLnQ66cuZCSmsLIOCohCqGxoQiMDsStiFso5VkK9XzroXGxxmhRsgWIFOQwD4HDgYdxJNCgCwGhAcyokC4UdS+Kgm4F4Z7XnRkbGqQLMU9iEB4XjuCYYKYL9LOft0EXmpRowvRBDvMQIGfnwP0DOPrgKE6HnGbES7pQwrME04UCrgWQL89zXYhPjkd0QnQ6XSiav+gzXWhesjnTDTnMQ+B40HGQPtAr6YJLbheU8SqDoh5FGUd4uHgwXciRIwfThceJjxEZH4mHMQ9xL/IewuPDUcunlkEXijdBy1ItzbsBG77b4QS87+4+bLqxCdtubkO5QuXQoGQD1CtWD7V8a7HJnQM52OPTKxGv8kq/E3+OSIjA+eDzOPXgFE7cP8GE8Fq519C5Ymc0KNbAhjBm7kuHxoVi47WN2HxzM25E3ECT0k1Qv0R91C5amxkcfmjJgZfHtfBr8A/yx8nAkzhy9whqetdEpwqd0LVSVxkRGJkqZGQ2Xd+Erbe2ophHMaYL9YvXR02fmvB08VTVA1EfJl4KAAAgAElEQVQfFDmQESIn9syDMzh+/zhzUhVdkGSsLQTK+Gy4tgGbb2zGudBzaFq6KdOFOsXqoGKhikbtkXJVskuKHMgh9X/oj1OBp5guVCxYER3Ld0SXSl3g7eaduQ2HDe/+RNAJpgv/3vqXBV8NSzZkukC8QBk3ZajZI1EOsUmxBl4IOoWT907idsRtdCjfgfFCq1KtbPgUpi/tEAJOTUvFovOLsPTiUuTOlRsdKnfAqxVeZV5lTuR8weDrIWCa9PzEp89QmmLn9Z3YdnUbCrkUQt8affF2lbdNo5JN3uEf4o/FFxZjzeU16FilI16t9CqalWr2zNAruKsRMP87EXf+Z/r3/jv7sf3adiaL3tV7MzlUK1wtm6Bs+jGXX1yOJReXIDE1ER0qdcCrFV9FCY8SqnLQY3BEeaQiFUGPg7D9+nb8d+0/uOR0Qd/qfZks5DAgcCnsEpZcWIIVF1fg5Yovo32l9mhZpmU6wrVUHwh/hZCP3DvCdGHLlS3oXrU7+tXoh9o+taUYniKw9spaJoeIxAgDL1R8FaULlH4mB+IHJfDS4gWRgBVuUPQiODYYO2/sxH9X/0NySjLThX41+yFnjvTcYw+h2J2A5wfMxx9n/0BN35roXqs7GhQ3RKZkWJT/+IkuGhze4zcFtDLx6XX/7f1Yc24NwmPD8VHdj7I1EV8Mu4hZp2fh8IPD6OnXE91rdH9Wt1UcID7zIE50EXfFuKgRMT/5KRW05sIarA5YjQ7lOjA5UJ0su45lF5dh9pnZKFuwLHrU6oEmpZo8c0DV8BcJQC0jpMiCf+X1gH5/+N5hrD23Fnci7jAZvFv93ewqAlbTJRlsu7WN6UKPGj1YWlPBX00feNxNZYR43VD0g+RB9eS1F9YyXWhavCk+rvcxqheunm3lQMRLciicvzDThdZlW+vmBd4eaWWExACNfiY5ULaUeOFC8AV8VOcjDPAbYFcZ2I2Ad93ZhSnHp8Db3RsD6w9kaTWedM2d8MrEVgBXA5g3/v/P3lVAV3E97w8IBAkuwV1a3INbi7u7U6B4oQQrLsWKO8VC0WAFghf34FLcNSSQABEgyP/MzX/Tm83qe/sk+e2e00Nf3r6Vb+7MNzN37lwB8NNPTmPF+RVIGDchPEt7omT6knYF3JE3C/8ajmlnpmHltZXoVrIbOhXrFGnwBUMjR8DCc2s1OHS+2PALnz99/YTlF5Zj+bnl6F+iPwaWGuhIWOx+b5pjJ11wTeCKrsW7stSaWBeUCFiKAJSIV6wHwmdKya08vxIfP31kukBzlP9LxwzfGZh9fjbThW7Fu7GiQjU9UJoS0xMQ8Pqx8uJKpgsdC3aEp4cn4seN/z8jhnMvzzFdoOxPlxJdUC5LOU28oGSPeKeH5MVnIOR04dqra4wXAoIDmC78kO0Hu8jA5gRMk+JjT4zFwScH0bdsX1TPWT0KwLzBl4uAxUgIniQ/4LUSsDDwt/y7BfNPzUeXQl3wa+lf7QK2I29y6PEhjDkxBoUyFEK/Mv2QKmEq9jiEv5QjJEcA/DvwcpCaApAjYPo7nU9FLvNPz8eTwCcYU24MKxaK7ceEkxOw+c5m9CvbD3Xz1o3EX87wy03JiB1QKQKWMzbC3wU57Lq9C/NOzUOTPE0wstzI2C4CVuhJupA1ZVamC1TYxuPP2yGlCFjOLklNAcg5pIIsqH5l3ul5uPriKsaWG4uq2arGejlMPzsdy68uZ7zQLH8zSV7Qm5FTi4CVdIL04Z/7/zBd+CHLDxhdfnRkoaOthGFTAj7/8jyGHh2KAukLYGiFoZEeJm/w9RCwVMpNKgKWMvw88ILhCQgNwPRj0xH6MRRTK0+NtUs3yNOnOUbPip6SDpCawaHBx0e+Up6+mADUBrqQkaDf+dz2wbRj09C/eH/8XOxnW411h16X5hiHHBmCjMkzYkjFISzlT5iKHSCxwbGGgMWeP68XPP70d6qaJhk8f/scUypPibXp0IUXF2LOhTlMBrwDJOgALw/BQRXGv5IeSBl+tchLSh4H7x9kNonmJWNrZohqc0gXErkmwtCKQ5EmcZpI8pUKCNSmJnl7xMuBx593gHgHVPi7oA/0Ly0rI12gtPSUSlNQIn0Jm9kOmxHw5lubMeDgAIyuOhoNv2sYxdOXImAlT0fu7XlPk4/A5AhYasDT71ZdWoV1l9ZhdrXZqJI1Yu4hNhy0TrT/P/3xNvwtRlcbjTSJ0kgafC1TAVJ48A6R3gwEP+BJLs/eP8OEgxOQM2lOzKg2IzbAH/kOu+/vZnIgT79VwVZRiFcwOFIRsJThkZODVASshYDF0fDGaxtZZmjWD7NQJ2edWCWHgQcH4v77+8wm0XIg3gGSioC1ZuSUHFI1R1SKAALCApgupIifArN/mM3WeceW4/Djw+h/sD/aFm2LzkU7S2aABLnIOUC8Q6RFH8R8oEbAQoC2/eZ2TDg0AbOqzULTfE1tIgKbEPDiS4ux7OoyTKoxCUXdi8oaHB5ongTEHqf4zcUpHikilop4xcZGAJr+PfzwMH7b9xuLhG0Ftk0kKHNRqvTrsa8HcqfNjSEVhkRzgOQMv1QEJhCtVjlozUDw+AuETAM+KCQIi2ssjhUNPaiic8qZKfi9xu8ok7kM4iGepD7wERg//nl5iOUglRESiFjN8IsjYPr8BV+YiE8/Pc10YYjHEFaxHtMPKnjqua8nUiRJgTFVx0TBX5CHGH+1uWA1w29NQCDoxbTj03Df/z7TBfck7jFdDKCgzPOIJ9OFatmrKfKC1poIHhQjAwJBP674XWG60K1QN/Qo2sNwGRhOwHPOz8G2e9swo/YM1g2GN/QEKg14wbOR8nTkDA6fWhB7nHKpHqWUG30nfE+GhwAnsD13e2Jo6aFonb+14WDb64LPgp+h867OqJSzEnqU7MFkIJaD+LPagBeeXZxqExc5CB69+F8pgy9FwHTe7FOzcfPlTaysvTLKmj974WfUff688idzREkX8qTKwwyOVgJWm/sSGx6BeJUIWC4DJCWHu2/uYvDuwehWsBu6FelmFCR2vw7NrXbZ3QX50+fHgLIDJO2ROCOntSZCyQGS0wPh7+IMkNznP8/9iWP3jzFdEJam2R1EA25Iy7umnJ2CP2r/gSLuRVTtkZ6aCCEA08oLWiNgQS+oCyDxQqNcjdCvRD8D0PjvEoYSMM2vUIHJ3HpzkS5xukgPR40ABEKmf4XiHz1vKQhAKfUsFRELAAsETJ9vBdxC/539MarsqBgZCb/58AZtd7RF5VyVWYWt2OBLEQDvEPFpNz0yMMrwC5HYgjMLcOPlDayttzZGpuC8rnlh0eVFmFdvHlvHKOiAVofUGjlYk4HgieDR20cYsHMAfi7yM1snGdMOmoIhXcifIT/6evSNIgMtDilvl/S+uzgClrM/PCELGQjeHtHvaMXAsXvHsLb+2sjiSb3P48jzKfIdd2oc04Xv03wfJSDQ6pBawwtyhKuUEeX1gOTxOvQ144VmeZoZWqdiGAFvvLkRM87NwNJGS1nrQd7gaCFgSwAWDyqeiJUIV8rjFyJiIRLu9XcvLKu1LMbNCbfa0Qr50uVDH48+kgZHbcAboaji9CePt2BweLzl5DH9+HS8C36HP2v9acRj2e0aPvd8MOzoMCxpuIR1TxLrAj/3KJcCNeJhxRGvmsERG376PXVG+3nbz5hcaTLq5qprxGPZ7Rrd9nRDSreU8KzgqcseWeP8SL2c1PjXEgHz8lh4diHu+N3B+vrr7YafETeiOd+ue7oyXRAiX54P1OyREbwgBAdyGSBBFnIZOcFW0aqNXtt6YWDJgWjxXQsj4IEhBEy9Ultvb40VTVawnpuCgZEyPDzglka8Wt5cywDnARcTAs0JTz40GduabEOO5Dm03NLh53ge9kTItxA2zyVgz+Ot5AjZ4uGlDL4WAuYNz7C9w5AraS6MKjfKFo9o+DWv+V9Do62NMLvubHhk8pA0/HJyMPxh/v+CWlLPUg6RIIezz85ikM8gbGu8jbUVjQnHuBPjcD/4PqbVnCYrA6kpAaMMvlRwoOYAKdkj+m78ofFIGicpplaZGhNEwDoRki4Mrzwc1XJU0x0Q2OIlxbyg1x5df3Ud3bZ0w/oG61EmYxmrH9FqAqblC3U210HXkl1RJ08dlvKUin6FlA/v8Vv99CoXUBrwYoMj9dnrkhcuPL6AjQ022vpRrb7+yqsrsfHORqxqsipyrlHNATLa05d7CSXPUkg5i1M+wmdKI3b07oi+xfo6ffcyeua6m+qi3vf1WEclwcBLefxiz9/qAaBBF9TkIOiAFBFsvr4Zu2/shk8zH4umiWz9fvz1qavSvIvz8Ffzv5AoXkQ/eQFv8b+8jtj6GcUZOiXCFeuFIJuftvyEFnlaoFOhTrZ+XKuv33J7S5TIUgKdi3WWxV9uSszqmytcQIsjpMQPu+7swqpzq7Cr6S62KYo1h9UEPPDQQLgkcIFneU9Zwy8mAmse2JLfqqWcxYZH8Pzp3+F7h6NQykJO3azj34B/UdO7Jja03IB8qfJpkoOtPH05+ShlJPiIlx/4wt8vvbyEX3b+gn0t9jn1lpOjj4/G6/DXbJkLb+iVHFJHyUEp4hX0RSwXqlBPGz8txlYYa4ka2uU3tFVdjY01WB1KsfTFFOXAE7NdHu7/byJFAEoGn5cDbXTSdkNb7Gm+BwXSFLDnY+u61x9n/8DVwKuRGQglfeCLc3XdxMqT5RxS8VQMzweCHZtxYga+fvqKGVWtWzJpFQHvuLsDM87PYIZfiHylPE0+ArC3wRFkpCXiFRseNvke9hot17aEV10vp21b2XpHa5TJXgZtCrWJloGQ8/ytHLsW/VwwPFJzjVLEy5/35/k/8TTgKZbUXGLRvW39I+o0Rs0FtrTZgoTxEirqg6MMDq8L/LyXXCQmJuCwL2FMF2ipXtWsztmpqfve7siWJht6lOgh6YhKRcC2HhtS15dySNUcUUFH1l9dD9+HvlhXf50jHl31ntResoNPB2xuvZkV4/IOqJw9chQvSGXglAIyXm/IERpUYhDq566vioncCRYTMO1oVGldJfxa4VdUyFohmqcp5fFY/JQG/VDN0EgpAP2G2lYeuXsE3g28DXoS4y6z5voabL63GYsbLGYDXTwF4CwGR3hjseGRIl5eAfj/77ypM/oU6YMGeRoYB6BBV6q9qTZrLlArdy1VOQhLLAy6tUWXkUtxiolZLIv9d/ezpjV7mu2x6L62/BFtqbng8gL81eyvKDUQSgRgy+dRuzYfCWvVA0Fufbb3QbNczdC2gPNtpNFiewtUy12NtZfka1Hk5KCGk62/V+MFOUI+8fgEZh2fhaOtj1q8k5LFBEzrfa8FXcPEHyZGMThi4rXnnK+aoNQGvBwBkwCoErTD9x2cah6S5kfLrynPGp4UT19cUQ7C4FfDyB7fi1M/UikeKRKmAb/g5AIcanXIHo+p+R4rrq7AgScHMLPOzCiRr5xDpPnCNj5RLtUm5wAJfx+8azCqZ6mOzoU62/gJ9V2+6vqq6FeuHypmrRjN8DtjQEBvJ5WJULJDggxoj2FqEHGy7UmnWqbHthO8sRp/Nvoz0h7xtRDiAMFRka94ZKll4OR0Ysw/Y1AoeSH0K2nZ+mCLCDjoYxA8VnswTzNnipyKQAuNN/Spkm3P1mrw+ZQ07aI098RcpzL+887PY07Q+B/GRzP8Up6nbVHVd3W5CEw80PnzSG60IL5Glhps5xhnOL58+8J0YWqtqSicrrAkAfMGyFkMjmD81SJeMf70+eqrqxi+ZzjOtD+DeHEiGus4+qD9xfc/2Y+ZtWdGc0QFR4iXg6Ofl7+/VASmRAiC/WLGP0Uh9C3R12lep9r6ahhQfgDb1Yh3QPkpSn5K0mkeHGCd4JQcIjFv0OdHQY/QaVMnpgspXFPofh2LCHj2udm4G3wXo6qMijbX5QKXaHMvup/Kxj+QKzJR8/xpIXbL3C3ZRtqOPmhrwVJepbCgwQLkTZU3Rhl+ATstnr5YJhdeXGDLw463Oe5oEbD70/7Wx14ew9QaU1UNjjOknsWgqRGwnE6M2DcCldJXsvv+qXJCr7i2In6r+htKZCihKAdnDAikMnNyuAsOEX1PBVn9tvfDuQ7nnGILQ+9b3vC+7Y359edLZiDEGSGnUGDuIZQcIbFDxH+eeHgi8rjlwYCSA3S/kkUEXGJVCVZlmDe1tOHngdb9RHb6gRrZSn1/9OFRrL2wFtubbLfTU8rfhjotHXx2MEqVoZzH6UxRF/9GUsafNzByMuq3ox/af9cejfI0crgcKO05tPLQGGn4BfCk5riUDA45TuQITT8yHYdbHXa4DLbd2Ya/bv6FhfUXxsiAgAAUL8NTi4CF72mVxg+ZfnCKTmUNtjRAh+IdUCV7FdmAQAjQnNkmSUW6Upkg4bzbb27jlx2/4ELHC7p1QTcBb729Fetvr2dtxZRSDMKci+4nstMPpFKg4ohMShCt17XGjCozUCpDKTs9qfRt6m2uh26lu6FClgqqcnDog6rcXMkRkpPH3rt7se/GPodXgf7z6B+2CoAa0IhTbFIpN2eVg9YoWCwPakjwa4lf7bZ5uRx+tAqg7vd1UTN3TVU5OKvhp3fTGxSQPE49OYUVZ1fAp6mPQ4eX7wtfDDo8iFU+KwUCAgE79GEVbq5VF8SyomWSrfO2RuO8jXW9mm4C7rSrE6rkqYJ6eerFaMOvZcBLEfDy88vxKfQTxlccrwtoI0++/Ooyft7/M7a13RbN4NAAd/S6az3vqmfA8/KovaI2y0Q4sktZv3/6IY97HrQu2DoScwF/MQHrwcQR5+o1/nT+hmsb8MDvAeb8MMcRj8zu+SDoARpsbYCDnQ+q2iNnJl8hCtaSARJkJehDszXNsKj6IhRJV8Rhcvjt2G9InDgxupforioHhz2kxhsrZYTk9GT3nd04eucoVtVZpfEuEafpImBaE1vSqyROdj+JBHESqM556XoSB5wsngvmDbwc0NSgvs+2Pjjf8bwDnjjillPPTMW7b+/Qv0z/GO3xCwBqSfmI5THlyBQUSF7AJluEaREszcHnX5YfPu19WIN8tQhYyzUdeY5Sik1KPiQP2vij8erG+Lfrvw6bg1x0aRFuvruJEZVGSNoj3iFyJL5a782PcyW94M+bd3oeUsZJCU8PT623Mfw8mpZc3GgxsifPHkUXYlImSABFLihQksfnb59ReUllNh+fOlFqzfjqImDa1WL7g+2YXmu6qsFxdm9T7HGKDZAUAQsCoNaIkypMQukMpTUDbeSJ1PVqcKXBbK/lmG74CRcpR0gtIjv++Di8L3rDu6Fj1mYfeHgAC64siLb+WiwPIoCYcmg1+HwE1nd7X/Qu3Bs/Zv/RIa/Z/O/maF2sNSplraRIwM5YACcFmFZHiNePy36XMfPoTOxrvs8hMjj74ixGHB+BNc3XRCNfsT7EBF4QbJJefRi6dygaZW+kaxc9XQQ88OBA5HbPjeYFmksafgJbANwhI8GCm1ricc49NRfp46e3qOrNgkeM8hPa67fmxpo42CV6yo3H39nn4PmXEnucchEXLyvyOCssroB/u/xrdT9WS2Qy9sRYuCZyZVs+CnNeYvyFv1tyfUf8Ruz0aDFAKy+sRHhYOMaUH2P3R6Y+9AWWF8DpHqcRP078/7c+Eb3oY2LkJQQFcs6nUoau1vJa2NtiLzK5ZbK7HGadmwX/z/4YUGaAakAQkwhYrz5Qv3SakplZbaZmGegi4AprK7ANlXOlzKVIwNaC/OjdIww7Mgy/lPxFttiJ1l+uvrYaQ48MhX+oP0qkL4E/a/+JwmkLa355YcBrMfgkDOG8Y4+OYduVbQ4pAtp+dzu873pjRq0Z0QyNmAB0ASFz8hX/Kxh5dCQW1FgguyG4FnmpPQuPr1Z50JaRA4sPROUsldUub/j3tOnCgAoDWL9h3uCL54CNiLzUZBAaHorxJ8djwcUFCPkUgtIZS7MtHPOnya/rvZUcIbmM0JWXVzD3+FzsarZL172MOPnIkyOYeWEm2+pOIFy5OXhrbZIRz6v1GuI5Xi36MGTPELTI3QINctu/SxwVwTUr3AyVslWCHP4xLTCTSkOrTVHeD7yPobuH6loiqZmAieQqr6uMw10PKxocayMvus+0s9NQLF0x1uTDI6NHtHFL4Ew8ORGU+phRbQZypMiBvff3YvjR4YwoymUqp3WsR1l4rWWgC3Nf1BP3epfrmu9j1IkTTk1APNd46Fa8G5OD0oC39p60td7WO1vZHCct+cmUNLp3rUVeWp5DLRMhRQCzT81GVtes6FO8j5ZbGHYOdSDLvSQ3fHv6wiWOi00jLzUZfPryCX3290FGt4wYVHoQEsdPzHRh+tnpzCElHdJ6aMlEiIuEyBEut6gc7na/a/eOTPMuzMPzj8/xS9lfFCMvZ1z7qyQTSyLgFRdWAB+B38r+plXchp1HWYhtbbYhZcKUNg3MDHtgDRdSI2C5Kcvqy6qz1pRpE6fVcBcdRVgnnp7A1HNTo7QYk0r1GDXntf/hfiRLkEySgM88PwNq/zfnxzlIEC9B5IveenMLvx39DctqL0My12SaAKCTiHiV5nyliLnOsjoYkXkE3F3dNd/HiBOnPp6KblW62XXOi7Cukb2GbARM76UkLy3vrWcOXpDXrtu7sNd3L/pksi8B3w+9j+VvlmNLuy2yVeiCx29U5CUng933d+OC3wUMLzs8yjaBpK9bbm/B9GrTNW8fKDSEkPP05VLSLf5qga6puiJnYu1kr2VMqJ0z7+k81CtdD3Xz1lWNgNWu5Uzfa62J4OVBbVpXHF6BIVmH2PVV/D76YdLTSdjfdb9qQGCULtjrBbUGZPx5vbb1wpCSQ1A+c3lNj6k5Av7r+l8443+Gdb9SWv9rawImIzHk8BC0yd8GRdMVjfaS1KM6T8o8qJ2ztiYALCXgTms64dvhb0gXnE7zfYw48UyJM9jUfRPblk/OATK677OzEvB1/+vou6Ivil8sbgS0mq/xLPkzuNdwx/wm8x1OwJR2rpi5IgqlLRTl+cM+h2HUsVEYVnYYy2BoOSwl4H6b+8F/vz8yvbXv/OOFYhewqPMiFExb8H+egJ++e4pWS1qhzHnrN4nXMlaEc165vULcKnGxpu0ak4DxBb8f/h1l05ZFuwLtNMGomYBp6Uu4S3i0dV5SKVBNd1Y5SS6iehX6CtPOTMOkypMklz5c9b+Knfd2YliZYZofQ2nORS4yHrt/LNyD3FEtdTV8+/YNceLEsfm/tANVpxudcK73OZb6VEpBGzH3KABoLwLWK4fXH16j+crmmJ9nvl3wF+S849UOxM8cn+0EpjbnZZTXLyeD+0H3kT5JepZ65g8iU5q7pybxtCWc1kNtKkBqnerM4zPx9dlX1E1T165y6HW7F7Z32q64DMzZGz9IyUXLMphoBULfvqDM/DLwyu9FbbXsJodDgYfgn9wfE6pPiBXLwHh56C3CovOXnV+GhJ8Tal4SppmABx8ejFzuudD0+6aqc8BalV3pPDkCPv/yPKj4YmCpgZI/f/vxLSPoEeVGIJFLIk2PYkmqYcGZBQh/Ho4WmVtouocRJwWFB6Hvtb440v2IqscfEwlYS9WtmCA85nlgc+nNzCGx17Hi0Qpkz50dnYp2cjgBy73zi+AXbB54cpXJutboyhGw0hSN1yUvPLn7BJ2z2W93JKqCb3a2GS72uaiakTPKCbLX+BIIWK8+/LjkR8wtOBcp4uvfFMDSd9v4dCMSZkyIfh79ZOUgFIdaeg9H/U6JgOX04e8bf+Oh30NMqzJN02NrJuAee3ugUp5KqJGzhl2WXcgRMM3/UgMAuRQzNUggw9O7WG/N88CWVB2uurgKAU8D0DNfTxb5CocQCdvi89PQpxh2dRh2dNgRWfgjtw44JhKwJQP+x6U/YnWZ1UieIDmD3Jb4C9ef/u90FMtbjO13qrYO2yjjryULIYw5MuBTT0fszqRnKoZ+b0kEvPXfrbhy+woGfT/ILviTvr399BYdTnfA0Z+OxloC1qsPjb0aY0qhKciU+L+pAFvrw5I7S5AuUzp0KdbFjIDxFQfuHcDJeyexuMZiYwmYWlDWK1APlbNVtsvyF3sSsCUR8IarG/D8+XP8WvhXTUAbcdLdt3cx/MJwbGqzSXXBe0wkYLUyfymDVHdFXayuvBrpEmlPs1ori9HnR6NM3jKol7ee00XAVBU903cmkiRIgt7Fe2suwCJMpOaAlVojCvLyue0D39u+GFdinLXQav79q7BX6HCkA/Z3jij+UXOENF/YCU60NAJutbYVfi/+O3Inz223t5h+ZTqyZMyCtoXaqsrBKGfUXi+nNwNB5x9/dBx7ru/ByjorNT2m5ghYjoDtPQfsyBQ0TwDrr65HQEAAfittv7L/W4G38MuxX7Cx9UYzBf3/67Lrr6yPzXU3I33i9JoGvBEnDT42GCVzlnQ6Ar4XdI8VXtFypOLu+gvTlAhYqUqdqtEv3r+IaRW1pd2MkMHLkJdouqsp9nXap2r4jXRGjXh2tWtYSsBt1rXBrIqzkC9lPrVbGPb9hLMT4J7GPVYSsCVzwNQjYvf13Zp7Qmsm4J/2/oSqeaqies7qqgPeCE/HXkVYSpsBKHlAqy+txueQzxheZrhhg1ntQlRw03FPR2xtu1XV4zdy7aOW9Ke1y5Dk1j6qpUSpA9ChFod09V9Vw1nte88jnsibIS8af99Ydt0jvyGG2vW0fK8kA1qLO+fcHPiF+mFUuVHRCrK0XF8cAeuRx7Yb23D/xX1MrTxV662sPo/60lfdWDVaR7iYuhkGD4gW7KUa1zRf0xxetbx0rf22VhCTTk+CaxJXVg+h1pfACF6w9nn1/N6SjNyh+4fYpgxLay7VdCvNBDzo0CDky5APjb9r7FACNnoZkqUEvOjsIrh9dEPPQvabA/YP80fTPU1xoMsBk4Dxja3fLr+wPHyb+0auB7f1nBddf+r5qUidJvy0ISIAACAASURBVDXaF2mvKgejoi85AhbmezMny8yW5llj5JR0gTf44pqJvy7/haCAIHgW97TbHDA1Q/Hw9sDZn8+q2iOSgTW4aLKkBp5kKQHXXl4bW2pvQZqEaSKfxtb6sOTaEoS4hqBP6T5RaoMEB1S8O5uBMNn0Umq6IFeEtePmDtx5cQczqs7Q9HyaCXjSqUmImzCu7GS70duv2asRh9bBLj5v0qFJyBs3Lxpn17f/oyapyJxElZ+VfCrhfO/zqobf2o5k/CPYOgLmB7t4zlFpDpIq3pt6NcWeGnusgVX3b73ueCEsSRj6l43YjUoY+3wEIBggozIRcjKgrSn3PtiLwR6DrSYZvgGEMN6V8BfOod7obiFu6JCng24srflBrX21WEFictfkqvoQkwhYKfOmJA+P+R44VveYXVcEbHu4DXe+3sGoqsr9IWJiK0otchDLg4pz43yIwxrjaDk0E/DKqytxKfAShlcarsnj1HJzpXOUCJheesLJCTj9/DRm/zDbqlaUlhJw37/7om7yuiiTpozN1//y64zbn22PVS1XsdaDasUnRhkdexKwHnncen0Lo31GY0GxBXZb90gRxYEXB3D5y2VMrjVZ1fDbmoC9b3ojc9LMKJuprLUqp3tDeEFWI/aMQHGX4qjmXs2ucvj5/M+YVG8Svkv9HdMFJX0wKhNhNcgqFxBHXlod0pfBL9FlQxes8VhjV3t09vVZ+AT5YFGjRdHwJ/sjrMM2ujOcreUg54CqyWPq0akonrI4OhXqpOkRNRPw4ceHMffyXCyov0DV8Fub8hl3YhxGHx/NXmBa1Wn4tXT0SmN+M4aA0ACLGtBLpRnkABYXoTRa2QhDsgxB5kSZ7bYMifAYd38celXthbKZy6rKgRTAWhJutb0VNtzYgHhx4mFrk62on7t+tIGlRV5Ko5EnXa3403n77u3DzjM7MTDbf2vCbZ1yo+vfen8LXm+8sK71usgqaCUCsKUMfj/9O4Yfkfa2q2atih3NdiBJ/CSqxkDQBfE41/K53dp26Ji6I/K65bVbCppe6I+Hf6Bxmcaomaum5O5HYkJWBcEJThA7oFrwp0jt7NOzWHRwEcbkHmNXe0S9uCc/noxdnXapOkBGd+izlbikMnJa5dB/R3/0K9IPVbJW0fR4mgn42ftnqLO5jmTVIRmYmLj9F59y4wFWi8JCwkPw4+IfMSX1FLt6/BQJbw3ZitKlSqNDkQ6SHmdM3H9TnOpRw1/4fuGZhXh85THquNWxqxzCvoZh5JuRONfnnGwELCZkTdrowJP0jH+xw1RmXhlMSDUBrnFc7SoHn3c+yFEkB3p79FbMRAj2yVpHyNbiEarQtY5/3n6tubwG586eQ9OkTe0aAZND6hngiSM9jjBHT2k5mCAHW+No7fUFXKXkoBYg1FtZD7ua7lLsm88/n2YCph+V8iqFxY0Xs5QXD7QcATvzgFfy+JUUgH535tkZeC7zRNbDWa2Vte7fv0r/CgWaF8CcxnNUCTgmDHgpz1INf4GwO6/pDP9t/kj1WluvY91gK/zgQfUHWPHTCrbln1TqU0zAzq4LWglYLK9bAbfQbWk35Nifw0h4NV3rTeo3cG/kjlVtV8UKR0jJ8ItTomI5DNo6CP96/4t0L+23Hl4Q0pMqTzCj6wyUzlRakxycWRfonQT7okTAUnbr6fun6LO1D3w7+Goav3SSLgLutb8Ximctjvr56ksCzROxs6cb5AyOFkJY4rsEib8kxtAyQzUDbdSJtBSpxfYW8Ongw9LLUh6nWA7OOuClPH4t+AuKUW1pNZxud9quS5AEOdI+1OlSpkO7wu0i5x/FRCyWg1FjwOjr8IZfD/70u/VX1iMgMACTK082+rFUr0dLkcr+VZZ1w9ISEFg7Nab6QFaewBt+vQ5RI69G8G7gbdclSMLrTj49GR/jfUTPUj0V5cDrg5VQ2ezncnPwUtOV4gzqjls7cPnxZSysvlDz8+ki4DXX1+DIyyMY98M4xTkXPuXjjMUP4hy/1BykEuA9tvaAZ0lPh2wET5KttLYSJtaciLyp82qSgzPKgN5DPIC1TAkIhun88/NYemopdjbdqXmwG3nijrs7sPb2WsyqM0uSgPkI2JlToHwmSI8eCOcO3jUYbfO2lawNMBJvuWvV21wPPcv2ZDUg/NprvjJdcIycOSPER7hiOahlhFgx4t7RONbmmD0gj3YP6s0/7dw0/Nn4zygrAniHVKwPzmiT1AICtYh4zD9jUDV9VbQt0FazHHQRMIXYNbxrRC5+VwJYWAZjVBWo5jfScKKa4ZczROShUsFX63WtcaPrDQ13ss0pY06MgUtCF/xU4ic24MWRMG/whe+dbcArGX4l/IXfzTo5C5niZ8IvpX6xDcgqV3338R1oI/Lj3Y8jUbxE0eQgR8DOlo0QG34tmSHhNx++fECVJVVwvct1zX3XjRYWtd18Gf4SA8sNjJwK0KIPRj+HNdcTDL+WCFhKPsvPL8eXsC8YW2GsNY9h1W/zL8uPDa03wD2xu6QcpPTBqhva4MdSUwBKEbE4VV1zeU3sa76PTdFqPXQRMF20+d/N0axIM1TJXkURaN4bdSbjLx7AUgArEcCGKxvwLOAZZlabqRVjw8879ewURp4cidXNV8umfMT4O1P6jfc0peQhNQcjPq/pX02xotYKFEhTwHB8tV6w656uKJujLJuSkTIwUjJwJl2QSz1LOahSEZrPLR+ceXAGy2st1wqZ4eddD7iOLnu64O92f0eLgKWmxASZOJMjJCZepQhYioA7eXfC+HLjUS5TOcPx1XrBgQcHInOazGhbOKIntBZ9MGKVhtbnUztPqiZILVDj5Xbk4RFsvbwVmxpuUrtVlO91E/Bf1//CP8/+we81fo9SfCJnbATD7wyGRy7FoAY0rxDdNnfDsFLDNJeZ65KGjpOrrKuC4dWGo6h70SgRsJocnMHwiA2/msERf3/88XGsObcG25ts14GY8aduv7sdXje8MK/+PNkImJeHM6WixRkIrQaIJ+IBOwegfb72aJinofHg6rhigy0N0LFkR1TIWiGKHOQI2FlS0YQ5HVLjX6tjetXvKiYfnIwjrY/oQMz4U2mZ6mTfyVjZdKXmwIzk4Gy8oCUgkwrQftv3G6pnqo52BdrpAlc3AYeGh6LYymJY33o9awbBp0DlUp/O4HUqGRytBHDh+QXMPDoTh1od0gWyLU5ecHEBrgddx8iqI2U9TvFcvKMNjzjylSJiLYZn+N7hqJm5pu7Bbgs5lPQqiRl1ZyBf6nzRDI8Yf14PHGl4pOQglYpWmhO+/fo2PH08ca7DOVvAquuaFBTsf7ofU2pOiaIL/NyvXEbIkQ6p3PjXao/oPOrIVyhFIfQq1ksXZrY4udr6ahhUaRBKZiwZLQKWw9/Ijn2WvJMaL6jZI/r+efBztF3XFpc6XdLdh103AdNLjj85HiFxQjCg7ABZAhZ7/o6MhLUYfrW5MLrGiH0jUDl9ZXQp3MUSWRv6m8APgSixqgS2tN2CDG4ZNA94QQ6OMDxKBkfrnPDdN3fRf3t/nO9wHi5xXQzF1JKLzT43G3eC7+C3Kr9FIWA1g+OoKQExzkoRmFJmaPLhyazxRv+S/S2BzdDffP76GSW8SmB+g/nIkypPNBIWy0KIvBzlkAr2SMkuabFHL4JfoMWaFjjf8TxSJkxpKKaWXGzFlRWsSHdyjcmqMuD5wFGRsBZe0BIRzzk1B27f3NhGKHoPiwj48bvHrBLXp6MP0iRKEwm2XATMD3h7EgCf4tHi6ShNwl9/dR3D9wzH2fZnWVcoZzgmnpqIwC+BGFRhkKZMhJQc7PEe4oHOy0JugMulRMcfHI9CyQuhb4m+9nh01XsEfQhC6dWlsbrFamRLnk3RIZXKSNgzEhbGtxbDo0QAj94+QueNnZkupEiYQhUje5ww9/xcXH97HWOqjYmcklHLQPAEbC858ORrrUM64/gMpImXBiPKjrAHxKr3oO6EpAtTak1BoXSFdMnBWXhBr0P6JuwN6q+qzyrQsybT3xfCIgKmhxx3chzefn2LwRUGSxKwUgQsTL7bMgoTe5l6CVicehi6eyiqZaqGroW7qg5Ee53gH+qPcmvKwat5xBZkWqYA+IFuD89TwF0Y2JZEYAIZ0HwXOUGn2p5CQpeE9oJZ9T6zzs3CzXc3MbraaFUClvL8bV2MIhdxqRGxVHEQ/WbcwXHInyw/BpQcoIqNvU748PkD0wVm/N0LRZODmj0SCNgeNkmPIyTniD4MeojO3p1xsu1JpE2c1l4wq95n2ZVlOPT8EKbXmh7FHsnVQogzo/bIDCnhr4WA+SkCcoJSxk1pUfRL97KYgN98eMOi4Nn1ZqNAugJRUg5ynj4fgQlGxxaeJwHEG3ypCEyJkMWG5+D9g1h9bjX2t9ivOgDtfcL8C/Ph6++L32tGFMVJGRrx3CPvANnK81RygNQMv1wmYsCOAWiYoyE6FLTvrjtqMg3/Gs50YUiVISiTuYysQyqVgRA7REYSAJ8BUtIHrZGY0HN42uFpzOOPHze+GjR2/d7rmhd2PNiBOfUjusSJx72UHkgRADOMiGPYs0s5QNY6pCP2joBHWg/0Lt7bsOc06kLVN1ZHp5Kd8EPOH3TJge4v1gejnknA2xpeEM/NU1Z00M5BONrmKFIltKwbn8UETC9CA37LvS1Y2HBhJHD8ulPB4PCgKg14awa9MMjpuXgDLwU8b3DUPB5Kq7Ra2wrjy4/Hj9l/NHI8GHatWt610LJoS9TOUztSDlo9fjEBW+MQCQafNzjWDnghE7Hl+hYcu3tMd5m/YSCrXGjr7a1YcHkBy0boMfxiR9SISExMvFL6YEkqlAi4i3cX9C7SG43z2m8bTj0ybPZ3M1TOXRnNCzSPFoHxgQGPO58JEuuDETbJaEdoz5098L7kjb3N9+qBxm7n0k52o0+MxsY2GxE/TnwmBy32SCwHwRGyRga8/dfiCMk5RoIdou+FAK3P333QNFdTqwICqwiYHqbTrk7Ikz4PuhTvEs3wKA14seERQBYTgBT4woAWRpTY4KsRsJ4IbNrRaUiCJPi90u92G8B6b3T86XFQm9C1rdZGm5OXS3kKOMsRsIC70uDnCVdwfHgHiDc81kwJ0Jxj+/XtsaXxFhRNV1QvPHY7v++BvkjqlhR9y/RVdEjlDD6fmRDjT58JQyV9EMtDyASp6YOSQ8obnPmn5yM4OBjzfpxnN0z13ujSq0tosrUJ1rVax+bkxeNfCBCUCFiIxAQCkPpX6rmk9IEPDKzNzNHvqf1mu/XtWLvDCpkr6IXHbucPOzoMoQjF0EpDJR0hObsk1gEpPeDlwb+QoB9qemCEQ7rywkrcfXkXq+qssgpTqwn40btHqLOpDibWmAiPzB6Rcy9aDL94oAvgCwDLGRyeeHnDLzY4cgSgdQ5m562dzNPc3Ww3EsRLYBXQtv7xDN8ZOB9wHtNrR8y9KHmcAu5SBl8cgYkNvkAEAu7iz7zHqUQAeiIw8jTrZquL7kW72xpGq65PBRm1N9VGv/L9WPpNkIPav7weyOFvqSMkJQ+18U+yEdJtwu8P3T+EeSfmYVezXQ7pva1HMEsuLcGuR7uwoOECTfZIyujzhp/H3lI5yDmgAr4C5uLPwt+Ffz13e6JUmlIYWOq/LTj1YGOvcz9++ch4oVXRVqiXr55qBCwOyHg9EPMC/w68/ZHjBamMnFgvtOJP5515egaj9o1ivGBJ4VWU5/9Ge9xZefjc88GoE6OwrMkypHdLr2h4lICW8jS1RsA8oFKAiw2+2kC/5ncN3bd0x7bG21AifQkrEbLPzzvv7oyMKTOid5nesgNeCn9+gEsRgN7IS5xysyQCExRi+rHp+PrxK+b+ONc+IFp5F+qL22NvDyxrugw5U+aMFoGJHVM5468lApbz+PkIwIgI7H7gfXTf3B2LayxG5ayVrUTIPj+nbISLqws8K3qqOkJSDpAeR0hNDlKBgZTB5/VETLz0ecHpBXgZ+BIraq+wD4hW3uXcy3NovLUx4wUqjJObg5cLCKSIl9cLsV1SkoOcHvA8IIc/75C+Cn6Fn7b8xKYk6+aqayVCVhRhie9MxUC7Hu7CwkYLWXGGJREwrwjC9eUIWCryEht+tQhMnBISIoPn75+Doi7PUp5olq+Z1SDb6wK0JKbp301Rv0B9tCzYUpMjxBMAj7/SQOc9TaUIWCoDocfjpzSP70NfbG602ekKfpRkuuraKqy4vgKLGi1CCtcUknKQc0SVDL9RjpCUQyQXAbz9+Ba9t/VGp/yd0KlQJ3sNZavvQ4VxzbY1g0d2D3Qu3jlKVogf8+KiH7E+SDlCcg/HOz50jiWOkFxg4H3NGz7XfbC54WanWfqlRUibbm3CVN+pTBeEfgVSGSGjAjMtvMAHY3oCs09fP6HPtj6om72uYcVvVqegeSGMPTEW1wOvY1a9WWzAy6XexIZeq6cj5eHwgPOEKxURq83B0PeBYYGgatsWeVqgZ7GeWsaYU51z680ttNnRBt09uqP+dxE9isVyEHv8avjT+QLO4n/FhkbO8Ig9UPHAFxPAxqsbse3aNqyrt05Xc3NnEcYfZ//AoWeHWEVuIpdE0eQgNjhqjhDvkPJ6oGRwrHVIwz6H4Zedv6BqxqoYVHqQs0Cr+Tlo85g2O9ugccHGaFWoVaQe8BEXXwuh1S7J4c87ploJWItDuvPmTiw9sxTr6q9DvlT5NL+/s5y46OIieN/xxuz6s9n0hRYC1uII6ZEDb3/0EDAvn4E7B6JgyoIYXX60YdAaSsD0VCOOjsCdd3cwvc70KJGwJR6/YPjFb6uW8uEB5olYKuLlAX4Z/BJDdg9BgxwNnKLDj6VSvuR3CR13d0RPj55o9H2jSGeIH/hSqU+xARITrx45WDPg111Zh61Xt2Jl7ZXImyqvpTA4/HeTTk3CKb9TbF4+mWsyVUdIDn85OSg5pHL4i/VBLgKg3Z5IF8q4l3GaRg+WCPT2m9tMF5oVaobWhVtHcYR4IpbTB6kI2OhMhFJGYvuN7VhyZgnThWLuxSyBwCl+Qx3jtj/Yjj9q/wF3t4gdk7Q6QjwPWJqCFhwiS1LRlE0hXcidNDcmVZpkKJ6GEzA9HUXCZ/3OYkKNCZFzwkopBrUITMnj15oCVTM8N/1vYuS+keiQv4NT9FW1VspX/K+wuciGBRqiQ7EO0TISegyOmACUHCC6rlomQsngLPVdipP3T2JJjSXIlTKXtTA4/PfTz05nUzOkC9lTZI+2zlGt2IS+5w2+tZkILQ7pg6AHrMiEUm2/lv7V4Rha+wB3A++ix74eKJ+zPNs0XnBExQQsdoCk7JLwLFKZIOE7uVS03FywnD54XfTCjus7sKTmEhROW9haGBz+e+pfv/rf1UwX8qfNH4WA1TJCYkfIEjnI2SWlzOirkFcYuXckPNw9DI18I5/fiCIsKcnSnPDya8sxstpIlM4csVk2P8DFn6U8TTXDrzTg1Twd3hDtvbMXEw5OYEuNWn3fyuED1agHoJahff/pi6ypsmJY5WGSA15LqscSOahFYOI00Odvn5kMQkJDMOeHOU7V3cdaeay4ugLTzk7DyB9GonL2ytEIwBrDL3ZAhc9i/PnxLsaeN0BHHx7FxIMTMbjUYHQu1NnaV3ea31PXuH7/9INbYjeMqjYKLnFcomSG1KYApCIvvVMBUqlPQS7i76YcmYInb55g7g9zra60dRohAFh/Yz1oiRLJoGaemrK8oMUuSeFvzZSM2BE6+/Qs04UuBbsYNucrloVNImDhJlQd7XnEE62Lto5SCKHF4PAeJv/QcgaHzuE9TyUC5oGec3IOzjw8g6mVp6JsprLONFYNeZav377C87Anrr25xnYqKZC2QDTDI5aHQLj8v2KPk384HnepCFhqSoD/28UXF/HH0T9QKWMljK843pD3draLHHx0kOlC7e9qo2fpiCiMj8S0GBy1d5KLvIS/q0Vgi84uwt6be5kuVMtWTe12MfL7kcdG4tjzYxhcaTCKZigaJSMhpQdqfQm02iM5B0hMwDf8bzBdKJiqIKZVmYa4cSICl9h00H7mpAtlspfBgHIDok2R8XZHz7JIASOlDJ0UL0g5pKsurML6S+uZLhhR7SwnP5sSMN2U1gmPOj4Kb8Pfone53lEIQIvhV0q58YCLCVhtwJ9+choLTi1A0TRFMbbCWCRLkCw2jfFo77Lm3zUYc2IM2hVrh24lu0l6/1LEK3j+YgLmDY+cHLSkoheeXogdN3ZgbPmxaJK3SayWwavQV0wXHgU/Qp+yfSIJQEkP9KagebmI8ZdyhOjeF15cwMJTC5HNLRvGVRiHdInTxWo5bLm9BaOPj2arBXp79JZ0SKUcIqWpADmHVKtdomsvO7cMay6uwZjyY9A2f9tYLYN3n94xGVwOuIzeZXujbJaI4EdtSsYae6QlQCMHaMHJBUgePznThWzJstlUDjYnYOHpqW3llLNTUCtvLXQq0SlyMb+c588bfDkEtHo6vOF58vYJVpxbgesvr2Oox1A0yN3ApgA708XJGZp8ZjL+ff0vOpfsjOq5q0d2VtKz7lH8TuIIWGzopSIwn1s+WHluJcpmKMvk4J7E3ZmgsumzbLy5EVPOTEHZ7GXRpUQXVpRijwhYLBfazm7V+VU49fAUhngMQYvvWtj0vZ3p4n4hfkwXTr04hS4lu6Buvog1nWp6ICYAMfFakgLdf3c/04UCqQswXbC10XcmOWy/u53JoWD6gswmUfcyPhDQ05eADwSU5CAVGASFBWH5+eXYd3sfhpQeYlV7ST342o2A6aFoAwfaNozmxFoWaYkWhVpEKdISR2C8xymOwATPUm3AC0bn/pv7oKUt+2/vR+9ivdGneB/Ei+sc2wrqEZgR51Kv1nkX5iEc4WhRuEUUIpabi5fCnx/wShEAP+B33doF7yveSOmaEn2L9UWlLJWMeKUYd42Q8BAmAypMaVKwCVoWaoksybNEOkRqcpB6YcHREXRD0B+xwXn89jG8r3pjy7UtrOCQdCFJ/CQxDkMjHvjok6OYd3EeAj8Gonnh5pFELOCvJwUt1gelKQH6joh305VNcIEL+hbvi+rZqxvxSjHuGl++fmG6MP/ifNTIW4PxQq5UEQWYagQslYnTIgeBF/yC/RgvbLy8kdU80Danlm6sYAnwdiVg4QGpOGjltZX46/pfKJetHGrmrYmK2StGAi5O9ci9GG9wBKPD/0uFPQfuHmBezZ2AO6zCmZoJOMPm1ZYIy+jf0Bz9quur8Pj9Y9TOV5sVRRAJ8I6QmHj5CEAqAyFVBPQg8AGo0G3PzT34LtV36FSw0/+ssRHLkCIx0oXV11ejSMYiLENUNWdVSSKWcki1OqJ0Hu3qRbpw6fkltM/fnulC+iTpjR5WMfJ65JSSHGgdfa3vajFdyJEyh+FyePr2KWgzhb239iJL0izoVKCTTecYY5IwAj8EYuXVlaxSOk+aPIyMKUtH8+BSDqlYH8T2SImIjz08xnTh5KOTaFegHbNJ1raVtARrhxCw8KAUBdAuMtvubsON1zcYGZfKXArFMhZDhqQZJImAf0kpAngU9AgXnl/AuSfncPzRcdawvFHuRrF+ftES4Qu/ueh3EVvvbMXOezuR1i0tPLJ6oGSmkiicvjBbyy1n+MUDXPhMe7NeeXkFvs98cfbxWbz/8B71c9VH4zyNUTBtQWseNdb+ltYabrm1henCBb8LKJ+tPEpmKYniGYojc/LMURqhaHVIabqFCtx8n/gyQ1PcvXiELuRrEqM6i9lT6Nf8rzFd2HFvB5ImTIoyWcugRKYSKJK+CFxdXCOJQOmZ+Mj389fPuPzyMs4/O890wT/YH/Vy1WO6EJPX9dpaJjRPT7pw/MlxVMheAaWylELxjMXZUj41eyRFvC/ev8DF5xdx7uk5pgvfp/4eDXM3ZLzgyOyPQwmYF+KT909w5PERnHh2Ar4vfUEDN1fqXMz4pEuajs0ZJ3FNErEpwjeAmn2///ge1ADf770fHgc9xt3Xd1lqs1SGUqiQqQKqZK3CdgcyD+0IEP7Hnhxjc2PU0IP6GWdPlR0ZkmVAmiRpWBs86uxE6XuSUVh4GKgFpn+IP56/e45Hbx6BDH9R96Iol7EcKmauCI+MHtofwDwTL0Ne4vDjwzj+7DjThdDwUOROnRuZU2RmUzapEqeCWwI3xHeJjzjf4jBdCPkUgtehr0EptadBT5kuJI6fGKXSR+gC9XDOkCTCqTUPbQiceX4Gx54ew8nnJ5kuUHZI0IV0SdIhecLkDGPSBUqjhn4OxbsP75guvHj3Ag/fPAT10SZdoFqHilkqonym8tpubp7FEAgIC/hPF174sqkC0oWsKbLCPak74wU3Vze4xnOldn0I/xLOeIE6Ggq6cO/1PbjEdUHJ9CUjdYGyD85wOA0Bi8GgNnJ3Au/g4duHoGIR/zB/vP/0HtSPk9IRBHjSBElZxWZGt4zIkTwH65oU2ys47TloKCqjzMS9wHsgebwMfQlKE1GLQjI4ZHjIAKVyTcVSmTSoqXkGeZexcfmEPbHn70Xj/3bgbaYLz4OfR+oCES/pAjmlVMVPzibpQvbk2ZE3ZV7We9c8jEGAlvMJukBTNjR18ObjG+YcCbpAjilNb6VPnJ61TxV0gbJI5mEMArSSgLqbPXj7IEIXQv1BFdWkC7SvEOkC8QKvC3lS5nHadrZOS8DGiMu8iomAiYCJgImAiYBzImASsHPKxXwqEwETARMBE4FYjoBJwLFcwObrmQiYCJgImAg4JwImATunXMynMhEwETARMBGI5QiYBBzLBWy+nomAiYCJgImAcyJgErBzysV8KhMBEwETAROBWI6AScCxXMDm65kImAiYCJgIOCcCJgE7p1zMpzIRMBEwETARiOUImAQcywVsvp6JgImAiYCJgHMiYBKwc8rFfCoTARMBEwETgViOgEnAsVzA5uuZCJgImAiYCDgnAiYBv1WB6QAAIABJREFUO6dczKcyETARMBEwEYjlCJgEHMsFbL6eiYCJgImAiYBzImASsHPKxXwqEwETARMBE4FYjoBJwLFcwObrmQiYCJgImAg4JwImATunXMynMhEwETARMBGI5QiYBBzLBWy+nomAiYCJgImAcyJgErBzysV8KhMBEwETAROBWI6AScCxXMDm65kImAiYCJgIOCcCJgE7p1zMpzIRMBEwETARiOUImAQcywVsvp6JgImAiYCJgHMiYBKwc8rFfCoTARMBEwETgViOgEnAsVzA5uuZCJgImAiYCDgnAiYBO6dczKcyETARMBEwEYjlCJgEHMsFbL6eiYCJgImAiYBzImASsHPKxXwqEwETARMBE4FYjoBJwLFcwObrmQiYCJgImAg4JwImATunXMynMhEwETARMBGI5QiYBBzLBWy+nomAiYCJgImAcyJgErBzysV8KhMBEwETAROBWI6AScCxXMDm65kImAiYCJgIOCcCJgE7p1zMpzIRMBEwETARiOUIOC0Bh4d/w5074Xj06DOeP/+CN2++4N27b/j06RsTiatrHCRPHhepU8dFxowuyJHDBXnyxI/l4rL/6/n5fcH9++F48uQLXr36gsDALwgL+4bPnwEXFyBx4rhImTIu3N3jIUsWF+TM6YK0aePZ/0Fj8R2/fgVu3w7Hw4fhePHiC16/jtCFjx//04VkyQRdiIds2eIjb974iBs3FoPigFcLCPiCe/c+48mTzyC9CAz8itDQr5G6kChRHKRMGQ/p0sVD5szxkCtXfKYX5mEsAhG6QLzwGa9ff8Xbt18jdSFBgjhImjQOUqeOhwwZ4iF79gheiB8/jrEPYdDVnIaAyZgcPfoBJ09+gK/vR1y9+gnZs8dH1qwucHd3YUbezS0uI95v38AAf//+KyPmly+/4NGjcEYQhQsnQOnSrihfPiEqVkxoEEz/O5e5ezccx459wOnTH3Hx4keEhn5DzpzxmZOTJk08pEgRF4kSxUW8eGCGJyzsK4KCvoKM09Onn/HgQThzjIoVS4CyZSNkQEpgHtoRIMI9ciQMJ09+xNmzEbqQKVM8ZM0aH+nTR+hC0qRxQcaGdIGc0uBg0oWv8PP7zHTh2bP/dKFcOVdUrpzIJGTtImBnkpEnXTh16gMuXvzEDD3pQqZMEU4mjXNyQEkXvnwBI2M6h3Th2bMIXUicOA6KFXNFmTKuqFAhoRkk6JQBnU4yOHHiA9OFK1c+MQeHnMz06eMhVap4TBeIF+gQdIGco5cvI5wlclwLFUqAUqVcUa5cQlSunJDpjjMcDifgvXvDsH17CPbsCUPRoq4oVSohihd3RaFCrmxgx4kDZmTE//Lg0fd0UGR29epHnD//Eb6+H5ghql07MRo2TMwGv3lII0DE+fffodixIxT+/l9QrlwilCjhiiJFXJmx4Q8tcqBBf+nSR5w7F2G8smaNh/r1E6NRoyRMecxDGoFDh0gXQrF7dyjy5SODkRAlSiREwYIJIg2Mkj4IeiCQMhH3xYtkuD7g9u1PqFUrQheqVk1kikAGAYps//47hOnC48ekCwlRsmRCpguU4SH86dAqhxcvInSBbNKpU2GMuEkXSA6ZM5uOqdxAPH78A7NJpAtEtqVLky5E8AJlGoRDixwoULh27SMuXIjghcuXP6JWrURo2DAJatRwrC44hICJKFeteo+//gpmHkytWgREYlAaTUib8cBKDXj6G0/M9P+8AaLvKV23f38I9u4NZenS9u3d0Latm2l8/h8B8ii9vN6DnKC6dZOgZs0kKFnSNdLACLhLEbCUAyTGX5DJmTMfsG9fCHbuDEHTpknQsWNSFCmSwJQDAIp2SRdWrw5mJCvoAmUbePz1Gn5BP+hfugdlivbtC8XevSH48OEb0wWSAzm55gFcuvSJ6cKWLSGoVy9CFzw8EkYhXGv0QdAFIgGSwa5dIahZMxE6dEjKMnbmEYHAmjXB8PIKZhkFCp5q1EjC0vjC+Cd+EOy+HC8IWPL2iOcHytgdOBCKPXtC2JQa6QLJgSd2e8nD7gS8aNE7LFjwDmXLJkKLFklZylgAkkDmDY2ap6kGNBkewQARCWzc+J5Fxb17J0ObNv+7REzGZv78dyy12bJlUrRo4RaZkuEdIDEB8AOfN/CCHAhvkp+AuzDohX9DQr7C2zuYyYHSor17J8f33//vztuvWPGe6ULBgq5MDpT5EeMvZXD4cS84qrw8xI4Qrwd0HkVj3t7vWVTQq1cydOmS1F72xunuc+NGOObPf8vS/YIu0FQXb/Dl9EAuMyfniAp/J3lQqlTQBbKBZJOKFv3fdUqJeEkXcuSIz3iBpq+08oIWfRAHaPSZ5EA6sHFjMM6cCWO60LNnMruOUbsR8K5doZg69S2bQ+naNTkrEqFBzhscvQSsFAHzgBPQwmcyPitWvAUVeQ0ZkpylmP5XjpCQb5g6NQibN4egW7fkaNMmKcOfx10LAfO4azH8AvY8Eaxc+Q7Ll79lxt/TM8X/VCR28GAY0wUqFCFdoPkpQQZK+Ks5pEqGX0ofyAFbufItm7MkXahWzbHpOHvqIUVYpAvLl79nutClS4ThFeuDIBeBkIVn1JL65AlXCAQEfREIgD6vXfue6QJlh0gXkiRxjvlJe8iDan6mTHnLAgDSBUoz85iL8VfLBEk5pHxAwMuB5wUq7CJeoHl7T8/kqFMnsT1eHzYnYIp6Ro8OYoVVffumYMUgPPEKBkfN8EihIefpiyMvKQKgdOi8eUFo2TIJhg9PYRewHXkTSjOPGRPIPMt+/VKwgjaxwZFygMQRGP8OYiKWG+hS+NPfqJp3/vwg3LjxCWPGpGTFEbH5IKNPMti3L4zJgKZdxMSr5JCKMxC85y/nCMnpAk8A+/eHMl2g+TCSQ2xPSx858oHJIX/+BEwONA3GE68Wh1SLPdJKwKQ3ZCfnzg3C6dMfMHZsCtSsaR8CcKS+TZoUhI0bQxgvNGiQxGpeUAoM5AIyXj9IDseOhTFdoGmBMWP+s5O2wsmmBEyDaciQNyhdOhE8PVNGAsx7NVoiYPHL88QreDxigOU8HcHw0L9UsTh9eiD8/T9j6tRULCqPjcfkyUHYsiUUQ4emRKVKEQ4Qb/i1GBzxnLxS5Ktk9Hn8BcImApg27Q26dk2K/v2Tx0YR4PLlT0wX8uZNgCFDUrL5XsERldMHwUHiAeEjMbVMhHgqgM9A8AQspESnTg3EnTufmC7E1jn62bPfsqh3yJBUqF49cSTx8oGAmj6IHSE5OUhNxQh2SYy/8Pn48TBMmxaIJk0SY+jQ2BkYULTp6fkG6dK5MJtEtT9S9kgcCRN2UhEw74jyEbDegICPiP/4IxBnz1KmKhXKlLFdYGAzAl63LhgjRgRizJhUqF07SZSBLmVwxETMp3rkLDJPxFoIWMoA0e8oBfTnn28xe3Zqh1fFGck+tDSlX7/XbLnQmDGpI4vc5AhYacDz8lBzgLRkIMRETEvIJkx4zQouSA6xKQqjqtoBA14zo9+0qVsU4hUiL6lMkFRGwpLISy4DwRsc4f+3bQvGlClvmAyoSjS2HJR96N8/AK9eUUYudWRhjxT+aoZfiz0SHFQtGQgBe+Hfd+++Yvz414gfH0wOtMwmthyU/SFd6N49Odq2/W8KTOwAac2M8oQrlxES10Co6YMgh927QzBhwhtMnJgSrVvbpmbIJgQ8d+47rF8fjN9/T8PSPLynLxhWJcMj9nSkImA5T0dqwMsRLz/waS5ixIgAjB6dwmZg21OJaGlRjx4BKFw4IQYOTBHNAeLxlzM4PAFYYvjFA19saKQ+T578Bi9ehGPx4rRIlSrmGx6KtubNe8d0gea3xLiLU59qGSGtclBKufG4iyMy+h1V6pIu9OmTjGUlYvpBzRp69vRHpkzxMWJEqkh7RFhL4a8WAWslYLUMBE8EYoeUPs+aFYSrVz9g8eI0bAlUTD8oKBs3LojpAi0L5XlBzh7pmZoUZyLUMhBq+NPvb978hN9+C0CrVknQt6/x2TnDCXj69Lc4cCAMM2akZWs+eWAtHfA8sFKT7Dzp8gZFCmApg0NA0380F+np6Y++fZOxJRox9aAGAp07+7MlLVRcwuOuRgA8GculfIQImPc4eYMv52FqGfB0zoIFb3HhQhhWrIgYQzH1WLjwHdatC2G6QM1ICFthbbuUHOg9tXj+aqlnPfogZfhJFx4//ozBg/3RunUS/PyzfStDjZQ3ZVZIF0qVSsSq7uXskVQKWioDIZUC5TNCQuQr2Bk+ElaaAhDLQbBJq1a9Y8uWVq6MGEMx9aClduSIki58/30C1YBALSMk4KAWActlRgW85fiAlweNIdKF6tUT4ddfjSVhQwl4zpy32LUrDPPnp2MdkwQPR40AeMPDz3FpHWyCAqhFXHIEQOkpAXBqu9i//ysGdKtWtkk7aH0vS86jRgJt2rxCnTpJ0KFDsmgGX4oABPzF5Kv3/paknuUMz5IlRMIfsHZt2siCMb3P48jzly17z9Yzki5Qxx5BB8TEK5cRUss+KL2blB5oMTTijAS1gB0w4BU6dnSLkZEwdcpr25bINyF69owgXzk5SEVgvF3SO5YsyUCQHaKDt0d0ndWrI0h47dp0MbK1JUW+M2a8xbx56ZA793+rX5QcUn5OmA8E9MiBd4ykCFdLQCA4QjQt0K/fK9Srl8jQSNgwAqamGosXv8fSpelYy0LxYJeLvMQpBj0Ai8/liZgnAy2pTwFo+h1Fwr16vcLcuamZ1xNTDnqH5s39ULSovMGRi8CsMfhScpDDXyACHm8p+dDfZs8OYuloL6+0MUUE7Dm3bQvB+PFBWLLEHdmyuSgafkEeYoNjxAuLIy41gyM2/EIk/PPPfhg1KgXrZBaTjo4dI9LOv/wSMQVjCQEb8b5qKX85+8TLY+nSt7hy5QO8vd1jVEvR/fvD0Lfva8YLQuTLB2Rq9siSgExKZkoRr/CdEk/Qd9QlsFcvP5YRMqqhkyEETG3DKM2zcmV6fPddhIcjACsGWPzZiAGuBLhcik0u8hL+fuJEGEaNeo2//3aPMf1bf/nlNb59i8PmuaTwV8pE2EIO4ohYPMClDD79hv/7qFEBrKn6+PEpbfGIhl+T+mc3auSHpUvdWWMNfryrEYDhD/P/F1QjXkEuYnkIn+mdiIS3bXNnfY1jwjFyZCDrET9pUhpJ8hUCArE9MsrgS2GkJRDgyYA/n/7/99/fIF68b5g1K3VMEAHbQIR0YeLE1KhYMaIXuZojJMjDVi8otvtaAgJeL6ila9eufmxKwIj2xlYTMDW9rlv3Jfr0ScHK+glAJaB5j99WIAvXVTI8UhEYDzR9T9XRJ06EYutWd1s/qtXX//PP96x/7Z9/RnjISv/xxQ+2NDjCS2kxPGJ5CJ/p3w4dXuKnn9ycfkqAmruQLjRrlhRNmkRUO6vpg0AEVg8AlQuIIwClDIRYD+jc7duDsXnze+zald5pd5YRIKCU57JlwVizJj1rQavFHgmZOHvJQS0AEDuigrzIEWrQIDG6dXP+GpXGjf1QuXJiVu3MBwRqEbA9ZKAWmMnZI/odtXRdvDgIPj7p2cYo1hxWEzAtc0maNB5L86gZHAF4ax7Ykt/KpTjFHqY4EiBDRBFY7twuGDbMedfk0RpT8jQ3bEjPtkDTIgd7EC8vK6UBL2XweQN07don9Ozph337It7PWY8RI94gJATRMhBKBOAoOWhxQMX6QRXqbm7ApEmpnFUEuHcvHDVrvmQZCOowJmX4pQjAni8kFRgoGXxeP6hTU9u2L1k2wpnXav/+exDu3/8cmYHQIgd7ykCIfKXsklwmiP/7nDlBCA39gjlzrMtGWEXAW7eGYOFC2lQhfaSnL0598hGAkfOMeoWlNMD5aIs3/AQ4Neto2fI5lixJy7YUc8aD5n2rVEnCejqLIy4pedjb6IszElKpZ14+wvf8edS68s4daiPqnPPBNNc1enQgtmzJyKIuQQ5y+DtynbOc4ymnB8LfaT15ixbPMW5cSqetjejSxR/58rmia9dkko6o1NSMI3RazfBL6YPwN+ohfexYCDZtcs7MHG1l2r27P9MFihB5B1ROHxxpkyyxRySLjh1fonfvpGjc2PLaCIsJmJqJV6r0Ar/9FtEpRMnwOyryFSuWWsTLGyBeAaiRwt69wU6Ziqbyfh+fiMpzwllKDuLKT0cYHP6eWjxMKQPUtSuloim9a/mAt9W7V6/+Al26JI/srqREwPZKdyq9qzjFKZfyFMvh0KFQ1jP3wIEMtoLS4uvSTkY0FbNqVfpIo6+kD44y+lJTZEqEK+UYUXU6VeQ643LJJk38UKeOGyvaE0e+UgRsscAN+qE4QyqVkZOSD3V6pKY1R49msHh/YYsJmMrK7979jLFjU0cx/HJE7OjBTrLiUz9qEZeYjPv0eYWWLRM71TxkaOg3lCv3HDNnpmXpNp6A5Qa+QWPWqsuIqw6lIl4pZ4gG/MyZb3DsWEar7m/0j5cufQ8qRJw+Pa2kwRFHAEbf39LrqUW8cg7pkCEBqFQpAX76ybnWB1es+ByenqlYv3Op8S+eCrAUNyN/p1R0JYc/6cv165/Y2tSTJzMicWLn2byBGjB5e4di0aKYExAI6WjxFKQS/oLDSh3L8uZ1wcCBlq0PtoiAqYm+h8dzbNyYIXKZhdyAd2SqTU5RtBp8XiC0kfP06c5l/GfNinCCqLUeH3GJDb6zZCB4eahFXHIO0rBhAahcmVKMzlGEQpkg0oXZs9Oyrm9iOYj1whkcUaUITGx0xFMy9Pnffz9h0CB/nD2b0WLP30gSo2vRuuujRz9i+vSIqmc1ORh9f2uuJ5WZUwoQBPtFxj9fPhcMGGCZ8bfmmeV+W6nSc9ZylfZSVpODM+kCvY9aLYqYN+gzdRxs0+YFzpzJyHY303tYRMB//PEWT59+wfDhEctdBKAJUJr/EhcB6X0oW5+vxdOR8n4GDvRH48aJnCIKpk3VS5Z8hmXL3FlhkhoBO9tglxvwUrjzf7ty5SPGjn2NU6ecIwpeuvQdzpz5xNrryRkc3iGy9djWe31xBKaGv/A9FSd6eCRA9+7OEQVTJmjcuNQoWjSi3acUAfPFV3pxsuX5Upk5LXKgpkFUnHjuXCYkTOj4KJii37//DsOcOWmjTQFI2SdbYmrJtZUcIbFDxH+m4sRs2eJh0CD9jpBFBFy06DMsXpxO0vCLgbYECHv8Rm6ACx6/1Pe0U8mqVW9Z+bmjD9rM/fjxj5g8WdnwCxGYo59X6v5Sxl+Mv5Q8aP6LerPS/qmOPsjjHzXqP8MvXvbC64Ojn1Xu/nKpaCmPX5DH5csfMWnSa6eYDqD9rWlbO+q0pES8zpgJ4rMR4sBACX9BDtSnmDJCnTo5PiNES/Bob2Va8ysnB+HvzqoLUhkfNTlQ5T1NUV66lEn3a+km4E2bQtjWdpRyU/I0ndnwE0paPH9xSoI+t237AlOmUOGZYyuia9d+iV69UrD5LjU56B4VdvyBFk9fOEeQx4EDofDxCcaGDens+KTRb0U7u9DGI5SFUDM4zlB4JQeWFl2QklOPHn7o1y+Zw3cQa9nyFRo2dGMFcGIHSPzZGTNBglz06IJw7pkztFlDEPbscWxQQJXPQ4e+gbd3BlV75MwysFQXaEqmWbPEaNZMX1Cgm4Dbt/dHjRpJULt2xF6aSobHodZRw83VBryU50PN0d+//4zff3fcWkjaraZ//9fYvDmjJP7iQjgNUDjsFD0DnpdH3brPsHlzRG9ZRx29ewegQIGEaN78v+VfgsGPKZkga4z/pk3BuHXrA+bPT+MoEeDu3XA0a/YK+/ZlYrqgZI+c2fALQYFSBk5srwR9oGWStB6VOq856hg+/A2SJXNBt24Rm7/EFl7QKo+9e0Pxzz/B+OsvfUGBLgKmXphlyz7HyZNZYrTHzxsduZSDHDnTpHv37n4WpRuMUg5a5P7hA1j3MbXIy9mNDmGiluKh78XyoPL/775zQa9ejpmD/PjxG/Lnf4q9ezOxjUfU5GCU7G11HbXUm5Q+0Br5evWe4d9/M8PV1TFzkAsW0Prwz6weRcrw8w6RrbAz8ro8zkp6wZ+3YEEQa5DiyGZBxYpF1KNkzRrR+1zQB7FD6syZIPF0gFQGVIkvqlR5wmpT0qbVXoyli4C9vUPYbkdTp6ZRNTgxwfALxQ9SA13K4Ajnde78EuPGpWDrnx1x/PjjCwwfnhqFC0tX3fIK4Ijn03tPIQrWanBINrR/87p1b7F5s2OaEezdGwZafrRwYdTlFjwRCxGZXjwcdb4e/AX9oB1iundPipo1HbNpSdOmfmjfPjnryyuMe7EMnHnuVyxrPiOkVR5Xr37CtGmvHbY2m5YHjh4dhNWrIxoyKWUiYgIvkEzUHCEpfhg+PICtzW7eXHsaWhcBU9rzu+9c0azZfyk3OcAdZUT03lcNaKkUxLx5QUibNo7Fa7/0PiN//pMnn1m/4QMHMkcxOHLLLqy5l71+K5eGVnOMKlR4jCtXMiNZMuv6sVryntT1KnHieGy/ZbXUpyXXd8Rv5FKcSnLw8nqHsLAvrDuWvQ/aIq5w4ac4ezarakAQEyIvAT+pjA/JRomQ69R5yopDs2Sx/57B1BMiMPAb+vWLHRk5MQFr0Qs6Z+vWYNatb/Zs7e0pdRFw+fLPMWtWWuTIEX3ZC59yMMLLoU3laYkHLXCWWl9FKcA1a4JBa2GfPfvMKmJHjkypewDqSUELCkDV0NSY3hFFQNSVa8uWMNn1jkam3GjKYfHid2jZ0k12RyjyvqdPfwtqS5oxYzy2VRfNAyVJoi8lKWdglObpe/d+hf79k6JqVftHX1QEN2hQymjLXmyRclPThe3bQ1GsWILIsU/r9OlvnTvrq4xVykTIZYSuXiWDE4jdu+1fBHToEBXBvWdNH+RSnsLfjbBJ9nIwxEWHao4onT90aACaNUuEhg21R19GvU+rVtSkKCkqVEgUWQQnNyVj1D1tfR2poICXg5Q+UJ9uoTmK1ufTTMC00Xu1ai9w6NB/kRd5lVJFJ9YO9sePP7POQhTZlC3rGo2AP3/+xqpPKddOxEvzT1SYRBugjxiRQtem1XIpH6UUdFDQVzRt+hw3bmTWirNh540fH4gECSIiLz7lJjXgrbkpze/RlEOePPHZhvL58kUvdjp//iNr/UdOEq1FJrkcPBiGw4c/MGdIDwmrZSKk5DF3bhAyZYpj6AbZWjCjNdh58z6Br29E5KUUAVsbeanpAj0vNaGg9pzCzixEwLRSgdp26jnERkeL4Se5lC37GHfuZLH7WtQ5c97Cz+8bBgxQjrxIPjHp0Bpx8edRcejnz18wapT9MxFUC7F9e0bZWghBP6zlBXvKUI2AxYGbIIuaNZ/i4MEMmjlIMwEfO/YB1ICDdhlRqnIjQjbqoAb3xYsniEbAZPjv3AlnkRkv1Bs3wnH0aBhrDqBH2GqejZQhqlv3IQYNug9393CjXlfTdf74Iwt+/jlH5P6aYuLll11ouqDKSZcufUKiRHGiETB1gKLouF27pNG25CK50XNVq6Y9MpUb0ErEvGtXCHx87qNnz+dGvKrmazx44Io1a3Jg8+Zs0VKfYodUzzhUegA5XQgL+4a1a4PZBuFCMwZrCFhLRkisDy1bPkK7dg+QI8dHzRgaceKiRRnRqFFO1KkT0XNYLiCw1gky4ln1XEMqE6EUEJA8Tp6kmoQHGDToiZ5bWX2un198/PFHTuzfn10Rf2dflioFhNY5eD5j0bu3H379ldZCa6sP0kzAq1cHw9f3E0aOlK425CMBq6X6/xeQMzo+PqEoWDABa4PJH0QKq1YFsyYNSZNqnxe0hIA7d76HOHFWwt39oVGvq+k6J078gs2bC7N0o9gR4iMxo4yOHAFTFEhOWfXq0Un21q1w3Lz5SVc6zBICpn64ffqcR+nSCzRhZ9RJT59+h7Rp22HePMcTMO3HTZsQ8K057U3A/fs/wuvXfyFz5ptGQazpOr6+vbBoUQkUKPBfMWJMXQbGv7AlBEzTcC1bXkGFCjM1YWfUSX5+2REnTiesXp3LJOAvAHXFog5x7du7aYJYMwFPmRKEL1/isgbsSmXmRqZ75AiY0uG09EO89IEGrpfXe7YLR/Lk2glYas5FzeMcN+4V0qZ9gB9+CIkE+tu3b4jDhTxGf/769Rs6dsyB8+dzRqb+5QyOrQlYLVqjBvHly2vzAulaatWfUvJ484amAh5g4cJH7HGMxlvuejt2JEWCBLkwaFAq1TkvW0fAjx59Bu2XXLdu4kiRWErAdAFLpgJmzXqDz5/voV69dzYd/2J5/PxzNuzcmYNlYOTmHIXWuJqsoZOcZMlUAAURZcrch5fXw8jsnz304dAhNwQE5MD48dKrAYysSbG3eCyZCli+/B3ix/+KoUO17R+vmYB//fUN8uRJgCZN3BxOwHKCoGhg48ZgVgSkxxHQOtfFn0dr78LDn6Bly4+Rhl8Y8Lb6NzAwDvr1S43Dh7OrptwcQcCUgaA5YNogomfPpHBx0V6IpSX1KeUolSnzAJs2BSB+/Dh2k8Py5YmQI0cWdOyYzOEETNMxtE+vh8d/TRisJWC9+kCV0E+ePEXnziGMgG01/vnrfvkSB02bpsaFCzlUq9CN0gV7EYAly/JIN3788SHmzn2NFCm+2k0OGzcmQsKEmVkFtNzUZExbjifIWYmA5QK07duDcf8+FaZqa9SkmYB79KAtyBKjRo3EqgPeqIEqFwFLXZ8GLbXJzJnTBSVK6OsIY0nVIRkdf/9X6Nnzq90i4CdPaLF9Iuzcab9GKHIpaLEMqB9vs2Z+mDAhFSvKonljPYda0YNcNfSPPz6Cl9dHpEhhvwh4+nQXFC+eDk2bRl2OJ2WAbB0BnzjxAWnSRC2Ss5aA9eoDLb+4cuUVBg0Kt1sEHBQEdOjgiqNHs6nWpBglAz3j2ZpzLV2W17jxE0ye/AFZsnyzW0Zo8eJ4SJ8+HTq14pkUAAAgAElEQVR3jt4BS1ycaA0mjvitnM1RclD/+ScUx4+HYskSbd3hNBNwp07+qFfPDZUrJ3K6CJiqb7duDWVFKPXqJdZVgEWC1evx0/kbNrzH8+dBGDw4vl08foos7tz5iuHDv2HTpoi2e0pFJ0Z5/VoJmHAUImCqYB82TF8VtJ4ImCeIevWewMsrHtzd49pNDiNHhqNs2VSoVy+JwyNgWorXrt0rSftUpEgCbNjgLlnBLufE6pGDoDc+PiE4dy4QY8fGs1vk9eoVEfBn7N+fRbX1oVG6YC8SsDQCbtXqGSZPjoNcueLYTQ7Tp39BlizJ0bZtUlU5xDRHSMkRlSPnY8fCsHt3MFatSqtpuMR4An758gtbhtG6dRLkzGlZX2CtBMyDvn79ewQEhGHkSDe7Gf6bN8Pxyy+088t/PaCdcQ74ypVPrEcvLY3ReljSCpHkVr/+U2zenBwZMsSzmxwGD36HEiWSOgUBS+FraQSstzOcoA9UjX7pUjCmTqVVCfZJQdPyoyZNgrBvX9RlkTF9/SlfD6G3CrdNG9qX2g1589rPEZo4MQTp0iWKlQSshL9c0ajNCLh79wBUqZKY7Tii1mzbKE9HKQVNyk9NKagQp107N4t70cqle+j6SgJYvZrW3VEP2uR2M/y07VWnTm+wdav0JgxiuWglP6Xz5CJgyjoQdjT3Kj5CQyOapFAloNZ9SuU8SrWiIFp3d/hwOrZUzR5zj0QwQ4YEInfuhKweQq0HtFHRl57pGGsIWEkOcvpAKeiHDz9g8uQUdiPgN2++oWpVPxw8GJ2ABZnwGSIjdMFe19CiC1L2qXnz5/DySo0cOexHwJMnv0OCBC7o1CkiBS0XEMS0ZUgCL0h1QlRKTR88aKMU9KBBr5EvnysaN45ahGXLFohyRkeY702bNi5LiVtD+JYS8KJF1AA9DD16/Ffpa+uqQ39/qvoNxYED6nPAeorQLCFgWmpEbTF//DH6MiR7EnD58o/g65sMCRLYbw542rQPSJUqCTp0iCj2U3JIYxMByxWlkDP67l0Ifv3V1W5zwJ8+AaVKvYOvr/IccEzuhKVGxGKHqFatJ9i6NQnSpIlwim1tj+j6S5d+QnBwQvTtG1GExfchEM8BW2On7eX8CPdR4gUlAt6xIxh3737EH39oa0epOQVNO/AAcdG1q/p2U7Y2OtSaz9f3I9t70VqhisHU6vFMnBiAfPneo3Fj+809UtRZuTJw7tx/VdBKBGAtNjQY5SJgqjinVqG9eyeP1vGKUtC0NKZNG21r4fjBLsZfSR7Uratp0yfYvTti+Ze9IuDVq78iJCQFBgxIqbr/rFGOkD0iYNIFtTlgKXnMmROIZMneol072FUOtWoB27dn0bQblRG6YC8S0JL6FOwWL48yZR7i2LE4iBvXfvrw99/A7dtuGD06jWpm1ChesIcc1KbE5FLQK1e+Q7x4XzXvTKWZgFeteo8LF8IxYoR8Iw6jd+GRMzpU5EOVn999Z9mcL+/lWOLp0ODv2/cF6tULROnSX+wxHiLv0aGDG1asyIJMmaI34hBHYkYYHaUirCNHPoCqn6nqmZqihIdHLEOixhATJ6bSvC2XpTKgZh9jxjzDggXBdpXBwYPxcPFiakyZ4q4aAcc0AlaLuqS+HzbMDyVLvka1avbVhd693TB+fCZ8/736rmAxxfhbqgvPn3/GTz89ATVMsudx9mw87NyZEosWZYgWAdtyVYCt31FOD9QCtKlT36BEifjo2FFbG1jNBEzGdvbsd4rbrwmAk+G3dsBTz+NRowKRKlVc7N6dAaVL/7e0aMMG6nYlXfnZt29yTJuWStOcsJbBLheRNWz4CEOHPkemTF/tFnlRhDdhQjr07JkV5cr9t/2aXAqU5GANCfMVtps2ubO+2+KDCHrSpEDs2RPGNmPo0iUp25BBTycyJaOvFBHv2xcKH5/H+OWXALtGXrdvu2DVqoxYv17bVIA1MiC8lXRBrghL72YMcrqgJRJo0+YJunR5gdy5P9lVDjNmpELDhtn+r73rAI+qSttvJjOZ9B4SQhekCEqvIhZ6EWz867r2VSyIbVdRHnERXOuuK/iLimVtv1hYFWkiIoKgKCKICC7SBEIaqZPpk5n/+c54hpPLvTN3kkkyCefu44Zk7r1z7/ud73u/ds7BhAn+qZGEM194I9Jroze2wef318rIhZLDt986sGTJETz8cGmT2qPCQiMef7wt1qw5tRSgJo+G8kJTyEEtIxcKf/45bc95992pOP98fYsQ6Sbg48drMWFCIdatU+86JGBFImgJQGul3EJFATU1XowdewCPPvpNU4yHOt/xySddMHRoX7YIhFrEqzQ8DTX+TfGCypRbKPz554sXV+C337Zj/PimXQva6YzFvHnDsH17V80IWKkPTYFjQ75DNDDhOkRDhhzAI49shdnctBHw2rX56NJlIGbNygiaiSAdaAlNQLwLPVz8SX/efpvq4T9i2rRDDRkG9bp27tzh+OKLrszpDlUSi1RGqF4PqvMizgtqctAKCPjfJ08+hk8/bcuCET2HbgKmmw0dSum+XLYOsQg0H+BKAo5m46/scgsVAYg1F9qA+sEHN6Nr13/qwTii5xQX90e3bjPw3HP+xc/1yCGiDxDhm6l5luLADzbgr79+P6qrn0dWVtOuQUwQ7Nv3EF5+eTBbk1wtA6Ek4GjXhXAJmJ+/d68Lt966Dd27PxrhkRH6dmVlPZGePhNvvtmtVThCwQy/suar1Jt77jmMgweXIDd3R2jgInzGgQN/wdNPj8SwYfGaGQhRH6JZFwgaHhAEI2A1u0U7l911VzG++66dboTDIuCZM0+gb1//npNKT0ctAo7mKFjL4IQiBBLKSy9VITnZh9mz9a33qVsaOk48dIj2Pi7G6tXtNJseRIeIZBCtA17N49eDP1eMCy88ygY7lSma+pgzpxxZWSZcc41/AQLl+OcRlzglpqmfUe/3qRl+vYT8zjsWVFa68dhj+pbe0/tMes6jKYhDhhRg8+a6pQBlQCD+Hq26oGX49cph6tQCfPhhLrp0ieB2dHqEAID2CbDZYnD77WkBXgilDzpv3eSnKQOxcOzRihVW7N5tx/PP61sFi14uLAJeurQG69c78Oij2UEJWEz5RCMJK3P8ahFXsIE/Y0Yxm/+rd8upSI+iCy4oxLx5Wac0n2gZnobWgiP9/Px+yhKAlhzUPNFt2xz497+r8MknuY31eEHvSztyvfmmFYsW5agSsNLjj9YUqFYmSK/h/8tfSnHddUl1NoNoSoFMnVqMm29Ow9Ch8czRDBYY8M+b8vn0fpcY4YajByQnykIsWFCGjRvb6v26iJ5Hu6I9/ngVXnvtZFOiVkDG9SBaeUE57kMRsPj53/5WhjFjzPjjH/XN/gibgKkOfNFFhfjyS38dWJlyFpuwxAggotKOwM3UDL/eiLikpBbXXFOIn39uH4Enqd8t5s+vYFPCbrnF73EGI95oHfCi4VcaHD0O0b/+VYGOHQ246660+oHYwKuoD4A2It+4sQObhqUW8arpQ7RFYMEMTigisFp9GDPmKPbsaY/k5KbPQpAIFy6swtGjXtx3X0bAHunRhwaKP6KX80yQmPrUY4+4fF55pQoGgxcPP5wR0ecK52Z9+hzD//1fW7YinXLcKzNE0eoIaWWC9NgjOmfs2GP44os85Ofrz0KEFQGTQP7whxJcckkyLrqo7opYIshq/w5HmI15rprBCYcAli61oKTErXu3i8Z4l2+/deLBB8vxzjv+1v9gA16URbQYfzH1XF8CuPTSArz1Vhv06tWwqWgNkc/NN5/A4MH+koyWQxrNuiAanFByUCOETz6xYscO2ghef8qtIXirXbt3rxvXXFOClSv9JRm9+hAtukDvpCRevfaIn3fttYV44onMOjtiRRrnUPej3fLy8rRLMmp6EE2ZOb2ZIK2IeMMGO1assOD999uEgqrO52ETMKWh16xx4Kmn6k68DkbAkZiWFNZbaZxMA1ZrwIcyQHyw33hjEebOTceoUfrazCPx3Gr3oEzEffdlsp2fxJS/WHNUyiRaBnwowx8q8qL1Vt97rxoff9w86Wcuj5UrbXjttRosXuzfC1UtI6R0gKIlFa3MQOg1QKJsaMrFTTclN1v6mcvh0kuL8cc/0tSPhDqZCLVeCDEj1NwkrHREQ+mFWnPQzp1OPPNMOb74onnSz1wGmzY5sGBBJd56K0/TEVLaqWjhhVABgR6HaM6cE5g4MV734kMct7AJ2On0oV8/ij7yAt3QWsCqEUBjEVKo+wYzOKEA5p9T3fH55yvw+efNO9jpXV96qRo7drhZLVjL8+cDnH/e3KmfUAZHb2nggQdKMXlyQtiDPdQYqc/nNDPgySdzWD1ezQkVDb4oh+asgYk9EPV1SGkRlDlzSsPq+KwPvnquoaBg1So7nn46R7UJSKkHohyak4SVhKs3BSraK6r90sIPt9ySqgeqRj1nzJhC3HVXBoYM8a9REOo/kTca9cGC3DwUL+gJzI4d8+CGG4qwc2c7XetPiI8TNgHTxY89VonKSh/uvdc//y4UAXMFaC6PR4/hVzZBqAH/wAMnMHasWfcqJ405qGgZxkGDCvDuu23Rvr1/VSwxFa2V8qG/N1ckHMzg6K0J79vnwl//Wort29tFRXf3//5vNfbscePhh/2OkBrhKh0gUR8ac4yo3VuJM52j5oCGioj//vcy9Oljwh13NL/hp2cdOLAA//pXDnr2rOsIBXOAmssh5fYomF3SY4/I8F99dSHThdTU5qnBi2OMVktcv94ZyI7qIWBuj5rDIdXDC6KzquUgUT9KVlYM5swJf1ZMvQi4oMCDYcOOY9WqdsjN9RfdOZBKQhYBFg1PU3ieBB43MHo8nWAe6K5dTsybdyIqPH4+6J94ohLFxV7Mnu1fHlRPyk0pj6YgAOVAF2WhNcC1COCRR8owYIAJt9/e/IafsLNYaCrMcbz6ai7bDlMsAYiOqVI/msPw8PGtx/AEI4CDB9245Raa75gf1opnjTnWFi/2Z4QWLMhSDQiUqWdRHvRcTUUAIvk21CH9xz/K0batAQ88EL7hbyxZ0LSwBQuy0a/fqaUxtYyc0h41BS/Qu2vxQbgOaWlpLS6+uIDpQjjNV/VOQfMLKQouKfHigQf8xl/LwGgN/MaOwpReZkMJ+L77SjFhQjyuv17fGp+NNcDF+9I8yBEjCvDyy3no3t1Ux/Aoa49K+XD8G9PwiA6QliOkZ8BzMqB61yOPnMDXX+erboPYFJirfcdzz1Vh1y4P5s/POiUjpCWHpjQ8WhFXuBEYJwyabtGvnxG07Gu0HLQO+YgRxwPGXysQ0LJHXA8akwB4D0o4jpCWg0pbk95ySxG+/rp55sFryf311y1Yu9bBshFKB1RZglH+zh2hxpSBaIf0OKJavMFt0tNPU/OZoV7RLz1LvSJgurC62ovzzjuOp57KQd++5jr5fr2eDieBSAKuRrzBgNZDALTm8AcfVGPNmrxosTeB53jxxWps2UJpn7rzUUUDr/ZvJQFHkojViLc+A1/ZHTprVgmmT0/En/6kf55dUwiM3pd04Z57MnHuuSfrX2oRcLCMUKSdUmUGSE/qM5ijSvL45hsHFi0qx6ZN+U0WNeqVIa1dvmyZLdAUF4oAlBk5sUTWGDZJJOCGOqTUBzFqlDkqar9K+UycWMSa4saN88+U0SMH0R41Ji8Es0OhCFlpjygr+uCDpfjqq/x6lwDqTcD0Iu+8U4OlS61YsiRXMwIWvRy1WrDoeTZk0HPweHqBGxIOuN4BT+eJQFPT2ZVXFuKppzJw4YWn7n2r1zg05nlTphRh2rQUXHyxfzqMXsMvepwc+4YQMTf4oqFvyIAXm7Lef9+CbdvsePfd8Nr8GxN38d4rVtjwzDNVdaaGheOIctwjEYkpHSDRsNTHERJTpTTlhXa/uvjixKaCNqzvoU1ahg1LwJVXpqjqAY+AlQZfxF90hCJhk7QyQaEMvlaKetUqKz75xIJVq6IvICBh0ZSc2bMr8MEHbREfH8PkoDcTpKYHDZGBaP/VHFAlL2jxhFpJ7LbbinHVVUkNagZtEAHTw950Uyk6dIjDjBlpdVLRwVKeooejNDhKAlADnw9orplKg69mcOpreB5/vJxtcD1/fvNNcg9lgbZudeLGG0uZ8c/Lq1uT14q4tAyOUh6EP+EZTA4i8YoOUKQiMKo5UrPJ6tV5bO3laD3uvrsMZrOB7ROsxxFSOkCiXnC8xZ/hyoFHXKH0QTT0XE94ik10SGnfX7fbi2ef1bfZeHPIifahnjSpCEuXtkXXrqaAHELZI6XhV9MDep9gZKBHDxrqkBYX+xcCeu21HAwbdnKHuObAOth3zp1bgYoKH9u+Vm9AoBz/ao6QUi/EZ+D6oZSDUg8i4ZDS4icFBS688kpOg6BvMAHTPpQTJxZj7lxKv52chxcq1abl8eshYJF4ucHX8nRCEW8wj+fjj2uwYgXNe/bPbYvmY9GiKmzZ4sKzz/prL2oEIBp8/rky3aNleNTeXRzwygyEmjyUNTC139VSoLfeWozLL09kWx1G80Gd6WT8Z8xIx/jxiXXkoMcR4vIRDX0wg6OlB2qZCFE+aoQbLPVM53/+uQ2vvFLJnKC0tOhWhtdes+DDD20sMxes5iumnLX0Qc0R0hqDagQs6kEwh0iZsdOSBy39OXJkHO68M3rq72p4UBaRdIEWbaL/gjmkSrvEx7+SgPnvwRxRHjCIvKCWkdPihWB8wPVmyxY7HnusHGvW5Nar8UrEq8EETDdbu9aO++8vY81AHTsaNQ2PCLSat6NleERDrwSY/64kADWDo0z5BEsBUcPPrFnFWL48D337Rm/UJQpzxowTyMiIZXPx9BCwaPC1SgFqEZiWpxnK89TThMIVgEdgtMF1XJwPzzwTvVGXKIMtWxy47rpS1hXdvbt/SozoECl/1/L6tYhXjMD0yEE0PloZiVCE/N//uljX8xtv5LAad0s47r23DG43TQ3xR2D1cYC0IjAte6TlEClrv1oRWCiHlDIQlZW1zbryWDiy//FHF6ZNK8Lzz+diwICTfUJKeTSUF5S4K38XHR81hyjU+Bc/pxlAtBcA7Tk/fnzDS5IRIWB6qSVLqlkDxIsv5iIhIaZeA14kBA6iVupTy9OJhMdJ20rNnFmMefPS2TKDLeWg9YmvuKIEY8Yk4U9/8tfAQmUi9ETA4XqckRrwlObZvduBZctyo2LOr95xQM1AL7xQzXQhOztWVQ4c93BSn+GmoEXC5RGBSMh6MhJlZbWYObMEt92WEnXNb8HkQe85fXoxzj47PlAeE/VBxL+hqU8t4lXLRCjtUyh58EiYlsD94gsrli1r02zrbusd/+J5H39sxfz5lUwXaBvbUPZIKzOqJxMRzCHVCtD04k/n2Ww+3HFHMa64IhEzZkRmGmTECJhAp6lJ33/vwqJFbTRTP0rDoyQANaD1RMDiwNYyPHoiMNps4Z57SnDddcn485+jO+WpphBUL73qqlJcc00qLr30ZOpHHPjKyFfL01dmJILJgRt45c/6RmC0zd3atdTk14bNNW9pB5UEVq+2M12gjcq1Il9l5oGPf2UpQHRIw5VDfSMwmulw770lmDQpIepTnmrjg+qlV11VggkTknH11ScdUjHiCuYARSoCDpYC5XaLE63yd/o7lcLefrsaS5fmsLnmLe149VUL3nijBgsXtmE9KmqBgd5MkJ6MnJpDVF8C5vKglPrdd5dg8OC4ek85UpNbRAmYvmDevArs2uVmy8IlJp6MhOvj8XMCqG/KR2n8lb8rCfnoUQ+ovf8Pf0iKmoUe6qNs1Ihyww1EwmmYPj05sPKVWgSg5gCJWYdIDHi16RdqkQBP9ZCxWbPGylKezbG/aX0wV7vm6acr2fadpAvKSFhLH7QcUpGARQMTLBMULAJT0w1xfipFvrNnl2L06Hjcd1/0LPQQrmxo/+zrry/FxIlJuPba1DqOkEjEejJBweyRHjnobYoTU9T/+Q+RbxVefz0nqhsQQ8mFFkp57z0r/vGPnMDKfWr4azmkwQIzvfqg1owlOjxq/MAjX9KFvn1NmDcvss24ESdgeqHHH6/Ehg3+fYMp7SAObjWAg0VgWp4/j7TEga9MfYZDwDSn6+GHT+DWW1Nx880tL/JVKsAvv7gxY0YpS0ffdFNaQAZaHr/erk8RbzVPk8tF/BlOBLZ4cSV27nRgyZJs1k/Q0g/aLo9KM6QLZ555siu3PpkgNQIQ8REJVykHMQIQiVYtBbdvHy2teYLNuW6u7R4jKffffvPglltOoH//eMyala5qj0I1hfJxr+WQhpKDWgQWqinr1VerWNp5yRJaYrPlRb5KGb78soWtYU+6cM45/pWy1JrfRD4I1RQqyoWPfzW7pBUBhyJgWu6TdOGii+Lx4IORd0QbhYDppV5+uRqLFlVj7twsjByZEOgiDqfmVd8IWE/KR4zAVq60gta2XbgwC5dd1nJqvqGMVGFhLe68swxZWbFsrWItj7+hKehIDHi73YdHHy2jReKwaFFW1HfahsJe/Pztt2vwyCMVeOihLIwde7I7mstD/KknAtZTklEaHHG8B8sErV9PzkIZ8/Svvjq6FjwJB3PludShTroQExPDbBJl57TSnkp5cDsUzB7piYCD2SWlTEgG5eW1TBdoj93Wcnz4oRV33VXGZDBlin/dgnD0QMzOheIHLYdUKyAQMw90782b7YwX7ryTgrLI1HyVcmw0AqYvWreOuqPLMXVqMmuE4B6PHoOj9Dj5gysHutbAV3r8agaIBPHPf5bjp5+crKuNtvZrjcecOeWgucJ//WtmYI3WcFJuIiahImD6PFgmgstBNDjffutgW6pNnJiAuXMjm+KJFnlu3uxgunDeeYm4886TUVg4KbdQ7xIsAg5GwFwWzz1Xic2bbXjqqUyMHNkyup1DYaL8fMGCCqxZY2dbefJde4JFXKGmReq1R1r4K/Xhxx+dzCYNH27GY49lhvt6LeL87dudTBfOPtvM5KCVIQ3mCKnxAf+b6KDS37heaDWHqjmk1ABKU1BJF8aObXi3s5ZgGpWA6UspCvvb3ypQUFCL229PR//+fpLTa3iUQOsd8KFSDps22bF4cQUzNI88ksFWbGnNxwcfWFl9nhqzbrutbhpOTwQcasCL2Ck9fTUFoL+5XD5QynnDBhuTwZQp0bm6UqTGRWWll+nC7t1u3HFHeoAAghmaYLUvLUOjJxUt6sfWrQ688EIlevc2sQVn0tOje55vQ+VB+ziTHC66KJHJwWSqGw3T/Tnu4RCwSACi4VfKQysCe/HFStZwRdmH6dNbTyZOTV4Oh4/JgKbtzZyZwfZyjhQvhJJDsFka5ACRTWrXLpbpQmNnHxqdgDkY775L3kQVW6zj+uvTAt1wooERiUA0+FoKV5+c//79brz+ehWOHHFj9uw0TJjQuo2+iB05Q08+WYlvv3XihhvSMGnSyRSQVupTKxPBDYze1JsyAvjooxomh3HjEjB7djoyMlq30RflQFMznnyyitXBSA7KPgmRANRqjqH0IVTqjZMvTbd7440qlgEiXbjkktZt9EXcKiq8TBc++8yOG29MY45pOI6Qmgz0OERqmbnVq61MF4YONTNdaGyj31AHJpLXf/qpjelCp04mpgvduvk3lVHygpIPlKloZQCg9rtWIEB/LyqqZbrw9deUtU3DlVc2TfmlyQiYALFavXjuuWo2R/Lyy1MwfXpKYOGOYJ6+CKbeCJgTBB/wtIH4Bx9YGMAzZ6bittsaJ6cfycHZWPfatMnB5EARGclg8uSkOgNejQBEBdByfLQ8T9HjJA+f5NCxYyzbTYeMzul4eDw+0F7C1B06blwS/ud/UtjSiWp6IMojGFaiXPi4VysJ/PqrG8uWWbBunZV1+9OevkZj684AaeFGzijtZnX0aC3TBU7EjRkBc9kQ8ZIcKOMwa1YqRo1qnWl/PfpNnPD889UsQCM59OrlX/xIrQmLOzqh7qsnE0QzX8geffihhXECySEpqemCgSYlYA6Y39uw4K23athOSmPHJmHMGH8kSoCLADfE06GJ07SEHhmawkIPrr02Gdddl4KkpNPT2CgHLNXoSQ5797oxYUISIwLyQNUMvlokrObx8/NET5+cn3XrbFizpgaDB5vZlo6ns7FRRmIkgzffrGHYjx+fhNGjEwPbLao1nSjlqCfyIsInXfjsMytoKzuuC6dT5iGYwSanlLbS+/57JyZOTGY7+fToEafqEGkRgB450Dz9tWut7L9evUzMHjVmjTEUSUXT51arj9kj0oW2bY3MHlHTIt/QQRkYKOWgxF8rIKDzqNmQdIGyP9RsSDapOdYbaBYC5sCQUaA1W5cvt7K0KHk/gwfHs0ahzp3ViUCZWlBGxPv2ubBjhxPff+8ArdlJKeZLLknE5MmnT6o5XKX6+WcXPv7YBtrRh1YxGzo0gTWkUYo0OdmguRmDcoDz36njlKZ1kQy++87BOptp95xLL01iU3HkoY7ARx9ZsXy5DV9+aQ/oAk2d4ZFxKM9f6fET0dKUrm3b/LpwwQUJmDbNLwd5qCNAU7CoREC6AMRg2LB4DBjgt0m0oEqogEBpjyjrt2uXC9u3ky7YQd3+pAtkk3r3bhlL3DbHWFm1ysZsEqWoiRcGDYpn/UPkFHEiDscROnzYzXiB5EC6QJk3WuXwsssSmzX706wELAqWVqDauJHAcTAvtKzMywwP1cdycoxsKg1FrnFxMYwQqIHHYvGCNqUvLvbg6FE3KLXWqZMRQ4aY2Zq1F1wQz5RGHvoRIOypY/ebb5xswNICEuQMkUdK/05Pj2UeqdEIeDyA3e5lqewTJ2pBG3McOuRme0X37x+HESPiWZNbv37S0OiXANiY3rjRzvZ53rbNybI33brFMV1o08aIzEwDc4xIF8jg05aZtAwpXVdSQrrgwf79LiYzyjice66ZkTSvoX8AABMGSURBVK+MdsORArBzpwtffUW64MCOHS42NY50IT+fbFIs+z0x0b/KGZVZKONWVVXLdIFkRkaf/k3kPWKEmenCoEGnZ8klPORPnk02nniBbNJ33zlBc7opU9Sxo4lFrJmZsUwXyCYRL7jdpAs+NoWLdIHm8VLfT3a2gWFPvHD++fFo0yY6pnZFDQErBUQDl7xRApyah+j36mofI14yOmZzDNsEOSfHwBSic2cjunc3tar5o/UdtJG8jmRAkRQN5OJiLyoqapmhoaXZaKcZMkBECKQMRBBduxoDaexIPsfpfC9qGCI5kEEnXSgtrYXF4mPES0bHrwsxzEHKz/c7TJRpILnII3IIkCE/cMDv4NAyl2TkSRfIESWHlOYWk4Oal2dgqz1RAEE2SR6RQ4Cya35d8DCHv7TUyxx+URdSUvy6QM1sFJCRDOj3aDyiloCjESz5TBIBiYBEQCIgEYgUApKAI4WkvI9EQCIgEZAISATCQEAScBhgyVMlAhIBiYBEQCIQKQQkAUcKSXkfiYBEQCIgEZAIhIGAJOAwwJKnSgQkAhIBiYBEIFIISAKOFJLyPhIBiYBEQCIgEQgDAUnAYYAlT5UISAQkAhIBiUCkEJAEHCkk5X0kAhIBiYBEQCIQBgKSgMMAS54qEZAISAQkAhKBSCEgCThSSMr7SAQkAhIBiYBEIAwEJAGHAZY8VSIgEZAISAQkApFCQBJwpJCU95EISAQkAhIBiUAYCEgCDgMseapEQCIgEZAISAQihYAk4EghKe8jEZAISAQkAhKBMBCQBBwGWPJUiYBEQCIgEZAIRAoBScCRQlLeRyIgEZAISAQkAmEgIAk4DLDkqRIBiYBEQCIgEYgUApKAI4WkvI9EQCIgEZAISATCQEAScBhgyVNbNwI+rwe1bid8tR7EmhNR443Ff6vc2FPhgt3jRX6iEb0y4tA52QiTIQbLDtag0FZ7Cihtk4wY3S4BnxfYUWj14PIuSWiXZGTn/VbjwWcFNlQ6vcgyG5AVH3vK9UWOWvyxSzJWHbMhMTamzucerw9p5liMbpuAmN8/cnt9+OSIDYnGGPTLNKNt4sl72jw+FNg8KLLVwuLysmvzk2KRGx+LWp8PW0scsLi9MMTE4JJOSey7dpa78GuVC1VuL248MwXbTrhwtMbN3lk86NF6pMfBWevD/moPfMKHcQagTUIsuiQbke5xoODNt+GxWNgZBpMJiV26IH34EJjz8lr3oJJvJxEIgoAkYDk8TmMEfPB6PPA4LHBUFsJZXQpXTTmMCakwdhqCN37z4u39NXDU+hi5GAB0SzNh5llpGNsuAddsKMEPZc66+MUA/bLMeGxQJv6+swJbihyY0CERjw7MZAT5TYkD83dU4EhNLW44Mxl/OjPFT0oxgM8H9j1L9lXj9u6p+PioDVM6JIJIl5NbudOLPZUuRtCcgPdWurCz3M2Il4hveJt4EFVaPT5sKLSDiJKch4w4AypdXuyvdiMhNoa9y74qN3qkmfDmgRrM75/BnuWLQjvMsQZ8W+rAnb1SseKYHV1TjMgy+0mbDvp/cj6q3T54fT7kJsQiLyEW5AzQQT+OWD34zeLGpZ2SULrwWRx95fU6WGWcOwxn/m0u4jt2OI3HoHz10xmBRidgp9OJlStXonfv3ujZs6cm1seOHcPmzZsxadIkpKamNkgmwe5VXV3Nvmf06NEwm80N+h55cctEwOtxwWWtQE3hPjgqi1DrtMFVU4Zalx0GowlZ3c/FjykDsGBHBYjwbuqRwghsU5EdJQ4v7jgrFSNy4xkBH7C4MbVTEvplxQXAIKLLSzQGCDg2JobdY1bvNEZqRMDHajwYkBOPTqkm5MUbcM0ZyfjoiA37LW4csHiwcEgm1h23o39WHLaWOOH6ndgo2kyPM+DqrikBAn5mdxVu6J6CKpcXhyxuDMw2I9VkwAeHrOiaakROfCw2FDpQ7qpFstGAIdlmfFXswMT2iYwgB2SbsXBvFR7u6yfgjUUOFr1uLnbghm7JWFNgR//MOPxU4cav1S7E/x6VE8mTs0EY9UwzsUj68+MOJBhjmNMwKi8eNW4vcwSGVR7GjulXwVdbN2PQ7tqr0XXO/S1zIMmnjhoEWqpdjxgBE9Fu3boVw4YNY8T2/fffIy8vD+3bt29UIdH3rl+/HiNHjtRF3C1VUI0KYiu/uc/ng9frhcFgQPGO1bAU7wd8XnjdLlDaWTxiTfHI7jUKnxvOwrO7K+FDDP4zOhc58QbYa33weIHUOAOLKq/eUIJjNg/uOycdE9snIIb+93uW9nCNJ0DAdP9kkwEP9c9g9yECtnt8eHVUDkv9UpQ6tUMitpY6cWaqCRlmA4wxMVhbYEPHJCPcXqBzsj+tnBoXC3MskGSkeBwoc3rxxv5q3Ns7nT0bXdMr3cSi0Vf3WXBF52R8f8KJs9JNSDcb2DOuPmbFtI5JoPQ0pdeJgP/xcxXu75PG7vlNiRPtk2KxpcQZIOC+GXHYVeFCWpwBHRJjYTYaWHqcovovCh2MgA9ZPIx4e6SbmBNhjAH7+9LDVtycWoMfpl4OT421Dt4pfc9B//febuUjUL5eMAR++eUXHDx4kAVf9T1aql2PGAETAKtXr2ZEmJOTE4h6CdCvv/4a48aNw65du0DRaVZWFgYMGIANGzbA4/Fg1KhRTAB2ux1jx47FunXrUFZWxmTRp08fDBw4kN1P/NuIESPY52oETM+hdS+6H4+AibjT09NRWVkZeK4pU6bIyLi+WhBF19G4slqtKC4uZvKOjY3F5MmTYduzCrayY5pPGhNjQPoZA1HRYRQe+qEKeytc8AIgvpvYIQnXdktmKVuqhxIBby9zwuXzodYHVs/dPrUduzcn4M2FDlZzpXRtp2QjLuuShP8csjJS/WhsLks9U/12XH4Cq732zzKz2jBFlUSm5+fF4+sSJ0sdbyp2YPGwLEbm/Pj3rxaMb5cAlxcsnUzPlR1P19ci2RTL7rW30s0cBOVRbK8NEPCKozZU000A5gBc1DYBnxy1BQh4QGYcjtpqsbvCxdLPFO3e29tP2GsL7IxoiXwp6qaD0uHj2iUyHChqH1R5GD9MuwIwnHx2Oi/57D4Y8ME7UTRyWv+jEOGVl5eDbOjGjRvRv39/9tJcTyhbSVnIHTt24Pzzzwedf+TIEebAjhkzJhBckZ0Xgx/igOXLlzPbq7TbZPPJth46dAibNm1i35eQkICJEyeyZyDbzs/Zvn07du/eDaPRyHiD8wmdQ9dMmzaNXc+/i66j51yzZg37bjqIU7p06RLgDfH79+3bhxMnTrCMLOcR4ij6Tn5tfn4+vvzyS9hsNphMJvTo0YPxGH9ueoaGZmrpXhEjYJ72zc7OZi9GwuzWrRsGDRqEzz//HF27dsXevXsDkao4COhBuAdDBE7X0k/62w8//IAzzjiDDQDykIhc6XeezlYj4GD3IsC/++47JCUlMWCJ3MOJoFu/eraONywoKGCGgki4pqYGKSkpzLkLRcD09ubUNmjTZzR2+vLw7iEbfrN4QGRFpEPk98TgTFyY768B7yx3IslkgNkQgzSzASvG+puKRAJ+aWQ2nt5dhYPVbmSz5iew8/UQ8IT2iawRjNK4y49Y8diAjAAB0/O8tb8GM3qk4MmfqlgN+c/dU7ClxAFzbAxrgKJImdLaY/ODEzA1hzl/T3NTfbhzihFLD1pPEnCWGTaPF0es/hQyvfdfFARMqfH/VrvZu5GzYfV4seKIHX/unozD8+aj8P3/nDK4JAE3vb5x+zh48GB8+umnoJ90EClnZmYGfm7bto2RHdlLbr/pXCLQtm3bomPHjoyciZTpIA4QfyfCovuRreb2nt+f7DC35XQtj4DFe6hFtfwaOl/kAfHc0tJS9n2JiYmq3//zzz8zZ4CXIOlaCvrIPtBB/x4+fDh7Tx5Qrl27lgWNdBAnjR8/PiKBWsQImF6Yog0yeHFxcSyyLCkpYbXWr776igmBPAbyWsgbITIlAdF15OXQZ5x4+U/ulfXq1QsHDhxggq4vAfN7DRkyJOApkZdGA4F7bvy5ml4l5Dc2FgJut5sZFIvFAvJqaw5sQeXhH+H1KJqnhAeINSUg+6zzkd6pL6xeIjAPDlvc+KrIgS8L7RjWJh6Lhmfjui/9NeBLOidhQJYZptgYXJAXfwoBLxudC7vXhznbynHM6k95t0006iLgLikm/Fjhr7tSg9N1XZMD3cjrC+3IjIvFOZlxWHHEikSjAefmmrH8iI1FpHsq3RiTn8BqyMPbmFmjFEW5VFue2jGJRck8Bf34rkpWG6buLYq+z8uNZxE3rwFTCpqIvcjpRWacAb3TTBhE5wsRMEX5P5Y7WYo+L8GI/ER/F/mk9gn4afqVsPy891QC7tMbA5YtbSzxy/tqIEBBEQUgFIiQnabjnHPOCdhhbsMpO+hyuZgdp8iU9Ik+q6ioYD+pxCj29pA9J+LiWU0iVH7QuUSaPPrmBC0SML+eX8MjXuIEfi+y2RSQiWVHJQETSVLEfvz4cc3v5x+IpM8Dun79+mHnzp2BXiHCi79nVBIwr/kSMIWFhcyb4ERKHhQ9PK8H85eh3/nLEzFqETAXPqUIeCqBey96I2CRgOl5xEibpxLE55Ka2zoRqHVa4bJWwm2rhL28AJbjv8Bj90+PoSPGEIu0Tn2R2n0U3j1ay+qy5+UlsLTup0dtrEGJiOelkTmMgA9a3LiyazKGtjnZ0JdC9VGTgdWAKQVNBNwzg0jShgU7yln9Vy8Bd08zsYYpipqpvEw/Kbq8tGMi3j9kxYT2CSydTVOG6KCGq1K7h5HvCYeXETCljHeVO1kU3yHJiHhjDErsXgxrY8ahan8T1rN7qvDQ701Y9H00TWlzyUkC7pcZx5qy9lk8SKHiLqUQYw04L9eMAlttoAacEUfRr4nVnc9INbJrJrZLhG/tSvwy+yEEiuS/4509fizOWvjP1jnYovitiOh4hEt2lWw2jwopyKGD7C6V/ijaJdIjW01lwwsvvJBllfj1ylQsJ0PKOlH6WEnQwQhYGUXTc/AaMX8eSpGHioCJJDMyMoJ+PxePSN7EJzwCFglYTK+TcxGsoTgcsUckAhZJkB60qKgokHrm6QdKYRAoPNcv5tTphSg60SJgMWqllxMB4F3WvD5MHhMJisATSVZJwHQOpSrIcaB6IQ0KJbmHA6Q8twUiwJqzalkHtLX4ACoObmed0Nk9R6KozWDc/20Z6yqmxiqiHDYDJyYGTw/NZB3EfBoS/5wjQJ3Bj/4+DYkTcO/MONYRvHhvNV7fZ9FNwFeekez/3t+PUkctm8rUJcWIapcPQ3LMmPtDBS7plMi6oKmMOyo3Hi/8YsHMXil4a78FkzokokuyiRExvQfNC37nYA2mdEhCsc2jqwt6YJYZbRNiA9Oh6F6HLR4cqPGAmtx4ExbVnM/OjGONXFTfPjPViNd/rcEdeR7sueNuVO/8UXB2YjDgw/eR1LNHCxw8LfuRyU4fPnyYRb1Eetxm01sRufHoVmymJVv7008/MdtO11ONmJpuOUlTSvqzzz5j9lRZA+aRLEWkSgIm20+ZUYquKRtKQZyyHss/Jx6hLCvZdmUNmAIrbteJay644IJAP5Hy+3lfEXcu1GrA4mwZ8fNI8kRECLgph6KydtyU3y2/q5Uj4PPBaSmF1+2EOS0XB6wxeHN/DX6qcKLW619Y4rLOyRidH89Swvd/V4Y9Fe5TQKFo954+aXjpl2psL3Vi4bAsNueWDpqD+8LeapbmfW54FuuCfu9QDSNGqtfS/GKqpdLnS/5bzRb9EA/qXKaGsBxzLJtnS1OcaKrRhW0T2NzbTwtsrOHrQLUHt/dKZc9JqWqqIdNaIBW0GIfJgAntEllz2afHbPD4gGK7B/efnc6+av1xO36tdrP7LxiQgZXH7Ci10xSmkwtxEAFT13XXVBOctV4ctXpYVD21YyIoaqdUNzVn2Wq9+OGEC/POToHrszU4suRVxBgMiGuTg84zb0XqoIGtfFDJ12tNCIQ76ybUu7cIAiYPjXtW3JOJRAdaKHDk5xIBQoDIsNxRy1azojmu/KDVn6jRSHnQ1ByaPkSp2Wq3F91Tjaw+SwcR1zErNXTVokdaHCPeozYPWxmL5g9T3dRoiGHzfqmrmVLOyoOmApkNYHOS6WOKPvncXIqQKdVM13VM9i++QQdFxyWUgk42Bs6lrDURJzVz0bxhiqrpKHHUooju4QWbh0z/pnsqD2rGbpdoZAReYPVPQeqZHsemJtFBU7SIuCmC75pmQqLVAvuhwzDExyOhSyfExvvr5fKQCEQ7ApSW5zVo3jsUiWduEQQciReV95AISAQkAhIBiUA0ISAJOJqkIZ9FIiARkAhIBE4bBCQBnzaili8qEZAISAQkAtGEgCTgaJKGfBaJgERAIiAROG0QkAR82ohavqhEQCIgEZAIRBMCkoCjSRryWSQCEgGJgETgtEFAEvBpI2r5ohIBiYBEQCIQTQhIAo4machnkQhIBCQCEoHTBoH/B3F+RFPSlPka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4" name="TextBox 3"/>
          <p:cNvSpPr txBox="1"/>
          <p:nvPr/>
        </p:nvSpPr>
        <p:spPr>
          <a:xfrm>
            <a:off x="307975" y="1371600"/>
            <a:ext cx="3192081" cy="2246767"/>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sym typeface="Comic Sans MS"/>
              </a:rPr>
              <a:t>Which number comes between</a:t>
            </a:r>
            <a:r>
              <a:rPr lang="en-IE" sz="2800" dirty="0"/>
              <a:t>?</a:t>
            </a:r>
            <a:endParaRPr kumimoji="0" lang="en-IE" sz="2800" b="0" i="0" u="none" strike="noStrike" cap="none" spc="0" normalizeH="0" baseline="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lang="en-IE" sz="2800" dirty="0"/>
              <a:t>Can you fill in the </a:t>
            </a:r>
          </a:p>
          <a:p>
            <a:pPr marL="0" marR="0" indent="0" algn="l" defTabSz="914400" rtl="0" fontAlgn="auto" latinLnBrk="0" hangingPunct="0">
              <a:lnSpc>
                <a:spcPct val="100000"/>
              </a:lnSpc>
              <a:spcBef>
                <a:spcPts val="0"/>
              </a:spcBef>
              <a:spcAft>
                <a:spcPts val="0"/>
              </a:spcAft>
              <a:buClrTx/>
              <a:buSzTx/>
              <a:buFontTx/>
              <a:buNone/>
              <a:tabLst/>
            </a:pPr>
            <a:r>
              <a:rPr lang="en-IE" sz="2800" dirty="0"/>
              <a:t>missing numbers?</a:t>
            </a:r>
            <a:endParaRPr kumimoji="0" lang="en-IE" sz="2800" b="0" i="0" u="none" strike="noStrike" cap="none" spc="0" normalizeH="0" baseline="0" dirty="0">
              <a:ln>
                <a:noFill/>
              </a:ln>
              <a:solidFill>
                <a:srgbClr val="000000"/>
              </a:solidFill>
              <a:effectLst/>
              <a:uFillTx/>
              <a:sym typeface="Comic Sans MS"/>
            </a:endParaRPr>
          </a:p>
        </p:txBody>
      </p:sp>
      <p:pic>
        <p:nvPicPr>
          <p:cNvPr id="5" name="Picture 4">
            <a:extLst>
              <a:ext uri="{FF2B5EF4-FFF2-40B4-BE49-F238E27FC236}">
                <a16:creationId xmlns:a16="http://schemas.microsoft.com/office/drawing/2014/main" id="{79529653-31B4-42C2-B9C4-FC6670DC2387}"/>
              </a:ext>
            </a:extLst>
          </p:cNvPr>
          <p:cNvPicPr>
            <a:picLocks noChangeAspect="1"/>
          </p:cNvPicPr>
          <p:nvPr/>
        </p:nvPicPr>
        <p:blipFill rotWithShape="1">
          <a:blip r:embed="rId2"/>
          <a:srcRect l="25833" t="17164" r="45001" b="6218"/>
          <a:stretch/>
        </p:blipFill>
        <p:spPr>
          <a:xfrm>
            <a:off x="3657600" y="39832"/>
            <a:ext cx="4876800" cy="6827522"/>
          </a:xfrm>
          <a:prstGeom prst="rect">
            <a:avLst/>
          </a:prstGeom>
        </p:spPr>
      </p:pic>
    </p:spTree>
    <p:extLst>
      <p:ext uri="{BB962C8B-B14F-4D97-AF65-F5344CB8AC3E}">
        <p14:creationId xmlns:p14="http://schemas.microsoft.com/office/powerpoint/2010/main" val="229797122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37A78B-105A-45C9-B3EE-D54050EF940C}"/>
              </a:ext>
            </a:extLst>
          </p:cNvPr>
          <p:cNvSpPr txBox="1"/>
          <p:nvPr/>
        </p:nvSpPr>
        <p:spPr>
          <a:xfrm>
            <a:off x="1600200" y="1752600"/>
            <a:ext cx="5943600" cy="3108541"/>
          </a:xfrm>
          <a:prstGeom prst="rect">
            <a:avLst/>
          </a:prstGeom>
          <a:solidFill>
            <a:schemeClr val="accent5">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Summer Revision: Check wha</a:t>
            </a:r>
            <a:r>
              <a:rPr lang="en-IE" sz="2800" dirty="0"/>
              <a:t>t you have learned!</a:t>
            </a:r>
          </a:p>
          <a:p>
            <a:pPr marL="0" marR="0" indent="0" algn="l" defTabSz="914400" rtl="0" fontAlgn="auto" latinLnBrk="0" hangingPunct="0">
              <a:lnSpc>
                <a:spcPct val="100000"/>
              </a:lnSpc>
              <a:spcBef>
                <a:spcPts val="0"/>
              </a:spcBef>
              <a:spcAft>
                <a:spcPts val="0"/>
              </a:spcAft>
              <a:buClrTx/>
              <a:buSzTx/>
              <a:buFontTx/>
              <a:buNone/>
              <a:tabLst/>
            </a:pPr>
            <a:endPar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endParaRPr>
          </a:p>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The following slides are a revision of all the work that you have learned in the last few months</a:t>
            </a:r>
            <a:r>
              <a:rPr lang="en-IE" sz="2800" dirty="0"/>
              <a:t>.</a:t>
            </a:r>
          </a:p>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See how much you know</a:t>
            </a:r>
          </a:p>
        </p:txBody>
      </p:sp>
    </p:spTree>
    <p:extLst>
      <p:ext uri="{BB962C8B-B14F-4D97-AF65-F5344CB8AC3E}">
        <p14:creationId xmlns:p14="http://schemas.microsoft.com/office/powerpoint/2010/main" val="333344670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67577-9B55-4F4B-8F3C-8625DA62A2CB}"/>
              </a:ext>
            </a:extLst>
          </p:cNvPr>
          <p:cNvPicPr>
            <a:picLocks noChangeAspect="1"/>
          </p:cNvPicPr>
          <p:nvPr/>
        </p:nvPicPr>
        <p:blipFill rotWithShape="1">
          <a:blip r:embed="rId3"/>
          <a:srcRect l="25833" t="24995" r="44167" b="7782"/>
          <a:stretch/>
        </p:blipFill>
        <p:spPr>
          <a:xfrm>
            <a:off x="1600200" y="62063"/>
            <a:ext cx="5638800" cy="6733873"/>
          </a:xfrm>
          <a:prstGeom prst="rect">
            <a:avLst/>
          </a:prstGeom>
        </p:spPr>
      </p:pic>
    </p:spTree>
    <p:extLst>
      <p:ext uri="{BB962C8B-B14F-4D97-AF65-F5344CB8AC3E}">
        <p14:creationId xmlns:p14="http://schemas.microsoft.com/office/powerpoint/2010/main" val="115602190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19F374-CAB1-491F-9B62-21CDABF01E5D}"/>
              </a:ext>
            </a:extLst>
          </p:cNvPr>
          <p:cNvPicPr>
            <a:picLocks noChangeAspect="1"/>
          </p:cNvPicPr>
          <p:nvPr/>
        </p:nvPicPr>
        <p:blipFill rotWithShape="1">
          <a:blip r:embed="rId2"/>
          <a:srcRect l="25000" t="24981" r="43333" b="7782"/>
          <a:stretch/>
        </p:blipFill>
        <p:spPr>
          <a:xfrm>
            <a:off x="609600" y="128828"/>
            <a:ext cx="5943600" cy="6725655"/>
          </a:xfrm>
          <a:prstGeom prst="rect">
            <a:avLst/>
          </a:prstGeom>
        </p:spPr>
      </p:pic>
      <p:sp>
        <p:nvSpPr>
          <p:cNvPr id="3" name="TextBox 2">
            <a:extLst>
              <a:ext uri="{FF2B5EF4-FFF2-40B4-BE49-F238E27FC236}">
                <a16:creationId xmlns:a16="http://schemas.microsoft.com/office/drawing/2014/main" id="{350DAE84-F44F-4763-A277-F4DF02286DAE}"/>
              </a:ext>
            </a:extLst>
          </p:cNvPr>
          <p:cNvSpPr txBox="1"/>
          <p:nvPr/>
        </p:nvSpPr>
        <p:spPr>
          <a:xfrm>
            <a:off x="6858000" y="762000"/>
            <a:ext cx="19812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*Point the coins out to an adult instead</a:t>
            </a:r>
          </a:p>
        </p:txBody>
      </p:sp>
    </p:spTree>
    <p:extLst>
      <p:ext uri="{BB962C8B-B14F-4D97-AF65-F5344CB8AC3E}">
        <p14:creationId xmlns:p14="http://schemas.microsoft.com/office/powerpoint/2010/main" val="324060655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37F5E-B95C-49BA-9556-6BE3E4DF8961}"/>
              </a:ext>
            </a:extLst>
          </p:cNvPr>
          <p:cNvPicPr>
            <a:picLocks noChangeAspect="1"/>
          </p:cNvPicPr>
          <p:nvPr/>
        </p:nvPicPr>
        <p:blipFill rotWithShape="1">
          <a:blip r:embed="rId2"/>
          <a:srcRect l="25000" t="24981" r="43333" b="7782"/>
          <a:stretch/>
        </p:blipFill>
        <p:spPr>
          <a:xfrm>
            <a:off x="1600200" y="66173"/>
            <a:ext cx="5943600" cy="6725654"/>
          </a:xfrm>
          <a:prstGeom prst="rect">
            <a:avLst/>
          </a:prstGeom>
        </p:spPr>
      </p:pic>
      <p:sp>
        <p:nvSpPr>
          <p:cNvPr id="3" name="TextBox 2">
            <a:extLst>
              <a:ext uri="{FF2B5EF4-FFF2-40B4-BE49-F238E27FC236}">
                <a16:creationId xmlns:a16="http://schemas.microsoft.com/office/drawing/2014/main" id="{D1D9B39C-7281-476D-9D26-A53A361643E3}"/>
              </a:ext>
            </a:extLst>
          </p:cNvPr>
          <p:cNvSpPr txBox="1"/>
          <p:nvPr/>
        </p:nvSpPr>
        <p:spPr>
          <a:xfrm>
            <a:off x="7696200" y="5562600"/>
            <a:ext cx="12954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1800" b="0" i="0" u="none" strike="noStrike" cap="none" spc="0" normalizeH="0" baseline="0" dirty="0">
                <a:ln>
                  <a:noFill/>
                </a:ln>
                <a:solidFill>
                  <a:srgbClr val="000000"/>
                </a:solidFill>
                <a:effectLst/>
                <a:uFillTx/>
                <a:latin typeface="Comic Sans MS"/>
                <a:ea typeface="Comic Sans MS"/>
                <a:cs typeface="Comic Sans MS"/>
                <a:sym typeface="Comic Sans MS"/>
              </a:rPr>
              <a:t>*Show an adult which one</a:t>
            </a:r>
          </a:p>
        </p:txBody>
      </p:sp>
    </p:spTree>
    <p:extLst>
      <p:ext uri="{BB962C8B-B14F-4D97-AF65-F5344CB8AC3E}">
        <p14:creationId xmlns:p14="http://schemas.microsoft.com/office/powerpoint/2010/main" val="18078885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EC1155-A006-45D6-A470-04DDD736EAE4}"/>
              </a:ext>
            </a:extLst>
          </p:cNvPr>
          <p:cNvPicPr>
            <a:picLocks noChangeAspect="1"/>
          </p:cNvPicPr>
          <p:nvPr/>
        </p:nvPicPr>
        <p:blipFill rotWithShape="1">
          <a:blip r:embed="rId2"/>
          <a:srcRect l="25000" t="24981" r="43333" b="7782"/>
          <a:stretch/>
        </p:blipFill>
        <p:spPr>
          <a:xfrm>
            <a:off x="1447800" y="109286"/>
            <a:ext cx="5867400" cy="6639428"/>
          </a:xfrm>
          <a:prstGeom prst="rect">
            <a:avLst/>
          </a:prstGeom>
        </p:spPr>
      </p:pic>
    </p:spTree>
    <p:extLst>
      <p:ext uri="{BB962C8B-B14F-4D97-AF65-F5344CB8AC3E}">
        <p14:creationId xmlns:p14="http://schemas.microsoft.com/office/powerpoint/2010/main" val="9141167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4504909F-BF18-4FCB-A79E-95ED3AD3208A}"/>
              </a:ext>
            </a:extLst>
          </p:cNvPr>
          <p:cNvGraphicFramePr>
            <a:graphicFrameLocks noGrp="1"/>
          </p:cNvGraphicFramePr>
          <p:nvPr>
            <p:extLst>
              <p:ext uri="{D42A27DB-BD31-4B8C-83A1-F6EECF244321}">
                <p14:modId xmlns:p14="http://schemas.microsoft.com/office/powerpoint/2010/main" val="1811423913"/>
              </p:ext>
            </p:extLst>
          </p:nvPr>
        </p:nvGraphicFramePr>
        <p:xfrm>
          <a:off x="228600" y="228600"/>
          <a:ext cx="8839200" cy="6400800"/>
        </p:xfrm>
        <a:graphic>
          <a:graphicData uri="http://schemas.openxmlformats.org/drawingml/2006/table">
            <a:tbl>
              <a:tblPr firstRow="1" bandRow="1">
                <a:tableStyleId>{5940675A-B579-460E-94D1-54222C63F5DA}</a:tableStyleId>
              </a:tblPr>
              <a:tblGrid>
                <a:gridCol w="4419600">
                  <a:extLst>
                    <a:ext uri="{9D8B030D-6E8A-4147-A177-3AD203B41FA5}">
                      <a16:colId xmlns:a16="http://schemas.microsoft.com/office/drawing/2014/main" val="3274322636"/>
                    </a:ext>
                  </a:extLst>
                </a:gridCol>
                <a:gridCol w="4419600">
                  <a:extLst>
                    <a:ext uri="{9D8B030D-6E8A-4147-A177-3AD203B41FA5}">
                      <a16:colId xmlns:a16="http://schemas.microsoft.com/office/drawing/2014/main" val="2943831830"/>
                    </a:ext>
                  </a:extLst>
                </a:gridCol>
              </a:tblGrid>
              <a:tr h="6400800">
                <a:tc>
                  <a:txBody>
                    <a:bodyPr/>
                    <a:lstStyle/>
                    <a:p>
                      <a:pPr algn="l"/>
                      <a:r>
                        <a:rPr lang="en-IE" sz="2000" dirty="0">
                          <a:latin typeface="Comic Sans MS" panose="030F0702030302020204" pitchFamily="66" charset="0"/>
                        </a:rPr>
                        <a:t>Boys and girls-Well done!! You have finished the Maths work for Senior Infants! </a:t>
                      </a:r>
                    </a:p>
                    <a:p>
                      <a:pPr algn="l"/>
                      <a:endParaRPr lang="en-IE" sz="2000" dirty="0">
                        <a:latin typeface="Comic Sans MS" panose="030F0702030302020204" pitchFamily="66" charset="0"/>
                      </a:endParaRPr>
                    </a:p>
                    <a:p>
                      <a:pPr algn="l"/>
                      <a:r>
                        <a:rPr lang="en-IE" sz="2000" dirty="0">
                          <a:latin typeface="Comic Sans MS" panose="030F0702030302020204" pitchFamily="66" charset="0"/>
                        </a:rPr>
                        <a:t>We are so proud of you for all the work you have been doing at home. Hopefully things will be back to normal soon and we will see you all in September.</a:t>
                      </a:r>
                    </a:p>
                    <a:p>
                      <a:pPr algn="l"/>
                      <a:r>
                        <a:rPr lang="en-IE" sz="2000" dirty="0">
                          <a:latin typeface="Comic Sans MS" panose="030F0702030302020204" pitchFamily="66" charset="0"/>
                        </a:rPr>
                        <a:t>We wish you all the best in First Class!</a:t>
                      </a:r>
                    </a:p>
                    <a:p>
                      <a:pPr algn="l"/>
                      <a:r>
                        <a:rPr lang="en-IE" sz="2000" dirty="0">
                          <a:latin typeface="Comic Sans MS" panose="030F0702030302020204" pitchFamily="66" charset="0"/>
                        </a:rPr>
                        <a:t>Have an amazing summer!!</a:t>
                      </a:r>
                    </a:p>
                    <a:p>
                      <a:pPr algn="l"/>
                      <a:endParaRPr lang="en-IE" sz="2000" dirty="0">
                        <a:latin typeface="Comic Sans MS" panose="030F0702030302020204" pitchFamily="66" charset="0"/>
                      </a:endParaRPr>
                    </a:p>
                    <a:p>
                      <a:pPr algn="l"/>
                      <a:endParaRPr lang="en-IE" sz="2000" dirty="0">
                        <a:latin typeface="Comic Sans MS" panose="030F0702030302020204" pitchFamily="66" charset="0"/>
                      </a:endParaRPr>
                    </a:p>
                    <a:p>
                      <a:pPr algn="l"/>
                      <a:endParaRPr lang="en-IE" sz="2000" dirty="0">
                        <a:latin typeface="Comic Sans MS" panose="030F0702030302020204" pitchFamily="66" charset="0"/>
                      </a:endParaRPr>
                    </a:p>
                    <a:p>
                      <a:pPr algn="l"/>
                      <a:endParaRPr lang="en-IE" sz="2000" dirty="0">
                        <a:latin typeface="Comic Sans MS" panose="030F0702030302020204" pitchFamily="66" charset="0"/>
                      </a:endParaRPr>
                    </a:p>
                    <a:p>
                      <a:pPr algn="l"/>
                      <a:endParaRPr lang="en-IE" sz="2000" dirty="0">
                        <a:latin typeface="Comic Sans MS" panose="030F0702030302020204" pitchFamily="66" charset="0"/>
                      </a:endParaRPr>
                    </a:p>
                    <a:p>
                      <a:pPr algn="l"/>
                      <a:endParaRPr lang="en-IE" sz="2000" dirty="0">
                        <a:latin typeface="Comic Sans MS" panose="030F0702030302020204" pitchFamily="66" charset="0"/>
                      </a:endParaRPr>
                    </a:p>
                    <a:p>
                      <a:pPr algn="l"/>
                      <a:r>
                        <a:rPr lang="en-IE" sz="2000" dirty="0">
                          <a:latin typeface="Comic Sans MS" panose="030F0702030302020204" pitchFamily="66" charset="0"/>
                        </a:rPr>
                        <a:t>From all the Senior Infant teachers</a:t>
                      </a:r>
                    </a:p>
                  </a:txBody>
                  <a:tcPr/>
                </a:tc>
                <a:tc>
                  <a:txBody>
                    <a:bodyPr/>
                    <a:lstStyle/>
                    <a:p>
                      <a:pPr algn="l"/>
                      <a:r>
                        <a:rPr lang="en-IE" sz="2000" dirty="0">
                          <a:latin typeface="Comic Sans MS" panose="030F0702030302020204" pitchFamily="66" charset="0"/>
                        </a:rPr>
                        <a:t>Dear Parents,</a:t>
                      </a:r>
                    </a:p>
                    <a:p>
                      <a:pPr algn="l"/>
                      <a:endParaRPr lang="en-IE" sz="2000" dirty="0">
                        <a:latin typeface="Comic Sans MS" panose="030F0702030302020204" pitchFamily="66" charset="0"/>
                      </a:endParaRPr>
                    </a:p>
                    <a:p>
                      <a:pPr algn="l"/>
                      <a:r>
                        <a:rPr lang="en-IE" sz="2000" dirty="0">
                          <a:latin typeface="Comic Sans MS" panose="030F0702030302020204" pitchFamily="66" charset="0"/>
                        </a:rPr>
                        <a:t>Thank you so much for your support and cooperation over the last year, particularly in recent months.</a:t>
                      </a:r>
                    </a:p>
                    <a:p>
                      <a:pPr algn="l"/>
                      <a:endParaRPr lang="en-IE" sz="2000" dirty="0">
                        <a:latin typeface="Comic Sans MS" panose="030F0702030302020204" pitchFamily="66" charset="0"/>
                      </a:endParaRPr>
                    </a:p>
                    <a:p>
                      <a:pPr algn="l"/>
                      <a:r>
                        <a:rPr lang="en-IE" sz="2000" dirty="0">
                          <a:latin typeface="Comic Sans MS" panose="030F0702030302020204" pitchFamily="66" charset="0"/>
                        </a:rPr>
                        <a:t>We hope that things will be back to normal soon and we wish you and your families all the best over the summer.</a:t>
                      </a:r>
                    </a:p>
                    <a:p>
                      <a:pPr algn="l"/>
                      <a:endParaRPr lang="en-IE" sz="2000" dirty="0">
                        <a:latin typeface="Comic Sans MS" panose="030F0702030302020204" pitchFamily="66" charset="0"/>
                      </a:endParaRPr>
                    </a:p>
                    <a:p>
                      <a:pPr algn="l"/>
                      <a:r>
                        <a:rPr lang="en-IE" sz="2000" dirty="0">
                          <a:latin typeface="Comic Sans MS" panose="030F0702030302020204" pitchFamily="66" charset="0"/>
                        </a:rPr>
                        <a:t>The Senior Infant teachers</a:t>
                      </a:r>
                    </a:p>
                    <a:p>
                      <a:pPr algn="l"/>
                      <a:endParaRPr lang="en-IE" dirty="0"/>
                    </a:p>
                    <a:p>
                      <a:pPr algn="l"/>
                      <a:endParaRPr lang="en-IE" dirty="0"/>
                    </a:p>
                  </a:txBody>
                  <a:tcPr/>
                </a:tc>
                <a:extLst>
                  <a:ext uri="{0D108BD9-81ED-4DB2-BD59-A6C34878D82A}">
                    <a16:rowId xmlns:a16="http://schemas.microsoft.com/office/drawing/2014/main" val="1911370438"/>
                  </a:ext>
                </a:extLst>
              </a:tr>
            </a:tbl>
          </a:graphicData>
        </a:graphic>
      </p:graphicFrame>
      <p:pic>
        <p:nvPicPr>
          <p:cNvPr id="3" name="Picture 2" descr="A picture containing drawing&#10;&#10;Description automatically generated">
            <a:extLst>
              <a:ext uri="{FF2B5EF4-FFF2-40B4-BE49-F238E27FC236}">
                <a16:creationId xmlns:a16="http://schemas.microsoft.com/office/drawing/2014/main" id="{6310F2C5-9BC2-4119-80AA-ABD8DFC7AE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962400"/>
            <a:ext cx="1725513" cy="1701147"/>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3881" y="169607"/>
            <a:ext cx="3033842" cy="523218"/>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IE" sz="2800" dirty="0"/>
              <a:t>Outdoor Counting</a:t>
            </a:r>
            <a:endParaRPr kumimoji="0" lang="en-IE" sz="2800" b="0" i="0" u="none" strike="noStrike" cap="none" spc="0" normalizeH="0" baseline="0" dirty="0">
              <a:ln>
                <a:noFill/>
              </a:ln>
              <a:solidFill>
                <a:srgbClr val="000000"/>
              </a:solidFill>
              <a:effectLst/>
              <a:uFillTx/>
              <a:sym typeface="Comic Sans MS"/>
            </a:endParaRPr>
          </a:p>
        </p:txBody>
      </p:sp>
      <p:pic>
        <p:nvPicPr>
          <p:cNvPr id="12" name="Picture 11">
            <a:extLst>
              <a:ext uri="{FF2B5EF4-FFF2-40B4-BE49-F238E27FC236}">
                <a16:creationId xmlns:a16="http://schemas.microsoft.com/office/drawing/2014/main" id="{A05584E8-53BF-41A1-B440-33CDB0CDA596}"/>
              </a:ext>
            </a:extLst>
          </p:cNvPr>
          <p:cNvPicPr>
            <a:picLocks noChangeAspect="1"/>
          </p:cNvPicPr>
          <p:nvPr/>
        </p:nvPicPr>
        <p:blipFill rotWithShape="1">
          <a:blip r:embed="rId2"/>
          <a:srcRect l="50000" t="17164" r="20000" b="45309"/>
          <a:stretch/>
        </p:blipFill>
        <p:spPr>
          <a:xfrm>
            <a:off x="304800" y="776849"/>
            <a:ext cx="3962400" cy="2641600"/>
          </a:xfrm>
          <a:prstGeom prst="rect">
            <a:avLst/>
          </a:prstGeom>
        </p:spPr>
      </p:pic>
      <p:pic>
        <p:nvPicPr>
          <p:cNvPr id="14" name="Picture 13">
            <a:extLst>
              <a:ext uri="{FF2B5EF4-FFF2-40B4-BE49-F238E27FC236}">
                <a16:creationId xmlns:a16="http://schemas.microsoft.com/office/drawing/2014/main" id="{7AC344FA-1100-4E8D-8C8C-179B0BB52850}"/>
              </a:ext>
            </a:extLst>
          </p:cNvPr>
          <p:cNvPicPr>
            <a:picLocks noChangeAspect="1"/>
          </p:cNvPicPr>
          <p:nvPr/>
        </p:nvPicPr>
        <p:blipFill rotWithShape="1">
          <a:blip r:embed="rId3"/>
          <a:srcRect l="50000" t="26061" r="20000" b="34796"/>
          <a:stretch/>
        </p:blipFill>
        <p:spPr>
          <a:xfrm>
            <a:off x="328246" y="3611147"/>
            <a:ext cx="3938954" cy="2954216"/>
          </a:xfrm>
          <a:prstGeom prst="rect">
            <a:avLst/>
          </a:prstGeom>
        </p:spPr>
      </p:pic>
      <p:pic>
        <p:nvPicPr>
          <p:cNvPr id="15" name="Picture 14">
            <a:extLst>
              <a:ext uri="{FF2B5EF4-FFF2-40B4-BE49-F238E27FC236}">
                <a16:creationId xmlns:a16="http://schemas.microsoft.com/office/drawing/2014/main" id="{EF46903F-482D-4250-A636-C5083C1CA206}"/>
              </a:ext>
            </a:extLst>
          </p:cNvPr>
          <p:cNvPicPr>
            <a:picLocks noChangeAspect="1"/>
          </p:cNvPicPr>
          <p:nvPr/>
        </p:nvPicPr>
        <p:blipFill rotWithShape="1">
          <a:blip r:embed="rId4"/>
          <a:srcRect l="50000" t="35927" r="20000" b="23808"/>
          <a:stretch/>
        </p:blipFill>
        <p:spPr>
          <a:xfrm>
            <a:off x="4876802" y="776849"/>
            <a:ext cx="3733798" cy="2670778"/>
          </a:xfrm>
          <a:prstGeom prst="rect">
            <a:avLst/>
          </a:prstGeom>
        </p:spPr>
      </p:pic>
      <p:pic>
        <p:nvPicPr>
          <p:cNvPr id="16" name="Picture 15">
            <a:extLst>
              <a:ext uri="{FF2B5EF4-FFF2-40B4-BE49-F238E27FC236}">
                <a16:creationId xmlns:a16="http://schemas.microsoft.com/office/drawing/2014/main" id="{958FCEFE-ADEF-4A21-8EB2-FDBA52C4E58C}"/>
              </a:ext>
            </a:extLst>
          </p:cNvPr>
          <p:cNvPicPr>
            <a:picLocks noChangeAspect="1"/>
          </p:cNvPicPr>
          <p:nvPr/>
        </p:nvPicPr>
        <p:blipFill rotWithShape="1">
          <a:blip r:embed="rId5"/>
          <a:srcRect l="19168" t="43746" r="50833" b="17163"/>
          <a:stretch/>
        </p:blipFill>
        <p:spPr>
          <a:xfrm>
            <a:off x="4876802" y="3611146"/>
            <a:ext cx="3733798" cy="2865853"/>
          </a:xfrm>
          <a:prstGeom prst="rect">
            <a:avLst/>
          </a:prstGeom>
        </p:spPr>
      </p:pic>
    </p:spTree>
    <p:extLst>
      <p:ext uri="{BB962C8B-B14F-4D97-AF65-F5344CB8AC3E}">
        <p14:creationId xmlns:p14="http://schemas.microsoft.com/office/powerpoint/2010/main" val="1221821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4E71E-A1B4-45CC-B651-99ADB56159D2}"/>
              </a:ext>
            </a:extLst>
          </p:cNvPr>
          <p:cNvPicPr/>
          <p:nvPr/>
        </p:nvPicPr>
        <p:blipFill rotWithShape="1">
          <a:blip r:embed="rId2"/>
          <a:srcRect l="27421" t="59008" r="26878" b="7067"/>
          <a:stretch/>
        </p:blipFill>
        <p:spPr bwMode="auto">
          <a:xfrm>
            <a:off x="1568053" y="838200"/>
            <a:ext cx="6007894" cy="304800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DC4A2FB2-B155-4E14-804C-FCEE53CA69CF}"/>
              </a:ext>
            </a:extLst>
          </p:cNvPr>
          <p:cNvSpPr txBox="1"/>
          <p:nvPr/>
        </p:nvSpPr>
        <p:spPr>
          <a:xfrm>
            <a:off x="2057400" y="152400"/>
            <a:ext cx="4876800" cy="584773"/>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IE" sz="3200" b="0" i="0" u="none" strike="noStrike" cap="none" spc="0" normalizeH="0" baseline="0" dirty="0">
                <a:ln>
                  <a:noFill/>
                </a:ln>
                <a:solidFill>
                  <a:srgbClr val="000000"/>
                </a:solidFill>
                <a:effectLst/>
                <a:uFillTx/>
                <a:latin typeface="Comic Sans MS"/>
                <a:ea typeface="Comic Sans MS"/>
                <a:cs typeface="Comic Sans MS"/>
                <a:sym typeface="Comic Sans MS"/>
              </a:rPr>
              <a:t>Ordinal Number</a:t>
            </a:r>
          </a:p>
        </p:txBody>
      </p:sp>
      <p:sp>
        <p:nvSpPr>
          <p:cNvPr id="5" name="TextBox 4">
            <a:extLst>
              <a:ext uri="{FF2B5EF4-FFF2-40B4-BE49-F238E27FC236}">
                <a16:creationId xmlns:a16="http://schemas.microsoft.com/office/drawing/2014/main" id="{E05530EA-4FDC-4E44-8289-ADF2368E1FAC}"/>
              </a:ext>
            </a:extLst>
          </p:cNvPr>
          <p:cNvSpPr txBox="1"/>
          <p:nvPr/>
        </p:nvSpPr>
        <p:spPr>
          <a:xfrm>
            <a:off x="1371601" y="4114800"/>
            <a:ext cx="6324600" cy="2246767"/>
          </a:xfrm>
          <a:prstGeom prst="rect">
            <a:avLst/>
          </a:prstGeom>
          <a:solidFill>
            <a:schemeClr val="accent5">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How many children are there in this queue?</a:t>
            </a:r>
          </a:p>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Where do you think they are going?</a:t>
            </a:r>
          </a:p>
          <a:p>
            <a:pPr marL="0" marR="0" indent="0" algn="l"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Who is 1</a:t>
            </a:r>
            <a:r>
              <a:rPr kumimoji="0" lang="en-IE" sz="2800" b="0" i="0" u="none" strike="noStrike" cap="none" spc="0" normalizeH="0" baseline="30000" dirty="0">
                <a:ln>
                  <a:noFill/>
                </a:ln>
                <a:solidFill>
                  <a:srgbClr val="000000"/>
                </a:solidFill>
                <a:effectLst/>
                <a:uFillTx/>
                <a:latin typeface="Comic Sans MS"/>
                <a:ea typeface="Comic Sans MS"/>
                <a:cs typeface="Comic Sans MS"/>
                <a:sym typeface="Comic Sans MS"/>
              </a:rPr>
              <a:t>st</a:t>
            </a:r>
            <a:r>
              <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rPr>
              <a:t> in the queue?</a:t>
            </a:r>
          </a:p>
          <a:p>
            <a:pPr marL="0" marR="0" indent="0" algn="l" defTabSz="914400" rtl="0" fontAlgn="auto" latinLnBrk="0" hangingPunct="0">
              <a:lnSpc>
                <a:spcPct val="100000"/>
              </a:lnSpc>
              <a:spcBef>
                <a:spcPts val="0"/>
              </a:spcBef>
              <a:spcAft>
                <a:spcPts val="0"/>
              </a:spcAft>
              <a:buClrTx/>
              <a:buSzTx/>
              <a:buFontTx/>
              <a:buNone/>
              <a:tabLst/>
            </a:pPr>
            <a:r>
              <a:rPr lang="en-IE" sz="2800" dirty="0"/>
              <a:t>Who is 3</a:t>
            </a:r>
            <a:r>
              <a:rPr lang="en-IE" sz="2800" baseline="30000" dirty="0"/>
              <a:t>rd</a:t>
            </a:r>
            <a:r>
              <a:rPr lang="en-IE" sz="2800" dirty="0"/>
              <a:t> in the queue?</a:t>
            </a:r>
            <a:endParaRPr kumimoji="0" lang="en-IE" sz="2800" b="0" i="0" u="none" strike="noStrike" cap="none" spc="0" normalizeH="0" baseline="0" dirty="0">
              <a:ln>
                <a:noFill/>
              </a:ln>
              <a:solidFill>
                <a:srgbClr val="000000"/>
              </a:solidFill>
              <a:effectLst/>
              <a:uFillTx/>
              <a:latin typeface="Comic Sans MS"/>
              <a:ea typeface="Comic Sans MS"/>
              <a:cs typeface="Comic Sans MS"/>
              <a:sym typeface="Comic Sans MS"/>
            </a:endParaRPr>
          </a:p>
        </p:txBody>
      </p:sp>
    </p:spTree>
    <p:extLst>
      <p:ext uri="{BB962C8B-B14F-4D97-AF65-F5344CB8AC3E}">
        <p14:creationId xmlns:p14="http://schemas.microsoft.com/office/powerpoint/2010/main" val="29104019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17FE9-CB92-4A39-B77D-571FCB0CCF01}"/>
              </a:ext>
            </a:extLst>
          </p:cNvPr>
          <p:cNvSpPr txBox="1"/>
          <p:nvPr/>
        </p:nvSpPr>
        <p:spPr>
          <a:xfrm>
            <a:off x="304800" y="381000"/>
            <a:ext cx="2133600" cy="156965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chemeClr val="bg1"/>
                </a:solidFill>
                <a:effectLst/>
                <a:uFillTx/>
                <a:latin typeface="Comic Sans MS"/>
                <a:ea typeface="Comic Sans MS"/>
                <a:cs typeface="Comic Sans MS"/>
                <a:sym typeface="Comic Sans MS"/>
              </a:rPr>
              <a:t>How many?</a:t>
            </a:r>
          </a:p>
          <a:p>
            <a:pPr marL="0" marR="0" indent="0" algn="l" defTabSz="914400" rtl="0" fontAlgn="auto" latinLnBrk="0" hangingPunct="0">
              <a:lnSpc>
                <a:spcPct val="100000"/>
              </a:lnSpc>
              <a:spcBef>
                <a:spcPts val="0"/>
              </a:spcBef>
              <a:spcAft>
                <a:spcPts val="0"/>
              </a:spcAft>
              <a:buClrTx/>
              <a:buSzTx/>
              <a:buFontTx/>
              <a:buNone/>
              <a:tabLst/>
            </a:pPr>
            <a:r>
              <a:rPr lang="en-IE" sz="2400" dirty="0">
                <a:solidFill>
                  <a:schemeClr val="bg1"/>
                </a:solidFill>
              </a:rPr>
              <a:t>Write the answers into your copy</a:t>
            </a:r>
            <a:endParaRPr kumimoji="0" lang="en-IE" sz="2400" b="0" i="0" u="none" strike="noStrike" cap="none" spc="0" normalizeH="0" baseline="0" dirty="0">
              <a:ln>
                <a:noFill/>
              </a:ln>
              <a:solidFill>
                <a:schemeClr val="bg1"/>
              </a:solidFill>
              <a:effectLst/>
              <a:uFillTx/>
              <a:sym typeface="Comic Sans MS"/>
            </a:endParaRPr>
          </a:p>
        </p:txBody>
      </p:sp>
      <p:sp>
        <p:nvSpPr>
          <p:cNvPr id="3" name="TextBox 2">
            <a:extLst>
              <a:ext uri="{FF2B5EF4-FFF2-40B4-BE49-F238E27FC236}">
                <a16:creationId xmlns:a16="http://schemas.microsoft.com/office/drawing/2014/main" id="{8B0285E7-F36B-491D-A0B3-4B0BA376654A}"/>
              </a:ext>
            </a:extLst>
          </p:cNvPr>
          <p:cNvSpPr txBox="1"/>
          <p:nvPr/>
        </p:nvSpPr>
        <p:spPr>
          <a:xfrm>
            <a:off x="304800" y="2743200"/>
            <a:ext cx="2209800" cy="2308322"/>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E" sz="2400" b="0" i="0" u="none" strike="noStrike" cap="none" spc="0" normalizeH="0" baseline="0" dirty="0">
                <a:ln>
                  <a:noFill/>
                </a:ln>
                <a:solidFill>
                  <a:schemeClr val="bg1"/>
                </a:solidFill>
                <a:effectLst/>
                <a:uFillTx/>
                <a:latin typeface="Comic Sans MS"/>
                <a:ea typeface="Comic Sans MS"/>
                <a:cs typeface="Comic Sans MS"/>
                <a:sym typeface="Comic Sans MS"/>
              </a:rPr>
              <a:t>Now add on </a:t>
            </a:r>
            <a:r>
              <a:rPr kumimoji="0" lang="en-IE" sz="2400" b="1" i="0" u="none" strike="noStrike" cap="none" spc="0" normalizeH="0" baseline="0" dirty="0">
                <a:ln>
                  <a:noFill/>
                </a:ln>
                <a:solidFill>
                  <a:schemeClr val="bg1"/>
                </a:solidFill>
                <a:effectLst/>
                <a:uFillTx/>
                <a:latin typeface="Comic Sans MS"/>
                <a:ea typeface="Comic Sans MS"/>
                <a:cs typeface="Comic Sans MS"/>
                <a:sym typeface="Comic Sans MS"/>
              </a:rPr>
              <a:t>two more to each row.</a:t>
            </a:r>
            <a:r>
              <a:rPr kumimoji="0" lang="en-IE" sz="2400" b="0" i="0" u="none" strike="noStrike" cap="none" spc="0" normalizeH="0" baseline="0" dirty="0">
                <a:ln>
                  <a:noFill/>
                </a:ln>
                <a:solidFill>
                  <a:schemeClr val="bg1"/>
                </a:solidFill>
                <a:effectLst/>
                <a:uFillTx/>
                <a:latin typeface="Comic Sans MS"/>
                <a:ea typeface="Comic Sans MS"/>
                <a:cs typeface="Comic Sans MS"/>
                <a:sym typeface="Comic Sans MS"/>
              </a:rPr>
              <a:t> Write your new answers into your copy</a:t>
            </a:r>
          </a:p>
        </p:txBody>
      </p:sp>
      <p:pic>
        <p:nvPicPr>
          <p:cNvPr id="4" name="Picture 3">
            <a:extLst>
              <a:ext uri="{FF2B5EF4-FFF2-40B4-BE49-F238E27FC236}">
                <a16:creationId xmlns:a16="http://schemas.microsoft.com/office/drawing/2014/main" id="{9DB39FDF-2A31-4D3D-90E6-BD74F73298AC}"/>
              </a:ext>
            </a:extLst>
          </p:cNvPr>
          <p:cNvPicPr>
            <a:picLocks noChangeAspect="1"/>
          </p:cNvPicPr>
          <p:nvPr/>
        </p:nvPicPr>
        <p:blipFill rotWithShape="1">
          <a:blip r:embed="rId2"/>
          <a:srcRect l="31666" t="17164" r="33333"/>
          <a:stretch/>
        </p:blipFill>
        <p:spPr>
          <a:xfrm>
            <a:off x="3200400" y="402102"/>
            <a:ext cx="4876800" cy="6151337"/>
          </a:xfrm>
          <a:prstGeom prst="rect">
            <a:avLst/>
          </a:prstGeom>
        </p:spPr>
      </p:pic>
    </p:spTree>
    <p:extLst>
      <p:ext uri="{BB962C8B-B14F-4D97-AF65-F5344CB8AC3E}">
        <p14:creationId xmlns:p14="http://schemas.microsoft.com/office/powerpoint/2010/main" val="17691351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2521" y="152400"/>
            <a:ext cx="7898955" cy="523218"/>
          </a:xfrm>
          <a:prstGeom prst="rect">
            <a:avLst/>
          </a:prstGeom>
          <a:solidFill>
            <a:schemeClr val="accent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IE" sz="2800" b="0" i="0" u="none" strike="noStrike" cap="none" spc="0" normalizeH="0" baseline="0" dirty="0">
                <a:ln>
                  <a:noFill/>
                </a:ln>
                <a:solidFill>
                  <a:schemeClr val="bg1"/>
                </a:solidFill>
                <a:effectLst/>
                <a:uFillTx/>
                <a:latin typeface="Comic Sans MS"/>
                <a:ea typeface="Comic Sans MS"/>
                <a:cs typeface="Comic Sans MS"/>
                <a:sym typeface="Comic Sans MS"/>
              </a:rPr>
              <a:t>Count and add.  Write these sums in your copy</a:t>
            </a:r>
            <a:r>
              <a:rPr kumimoji="0" lang="en-IE" sz="1800" b="0" i="0" u="none" strike="noStrike" cap="none" spc="0" normalizeH="0" baseline="0" dirty="0">
                <a:ln>
                  <a:noFill/>
                </a:ln>
                <a:solidFill>
                  <a:schemeClr val="bg1"/>
                </a:solidFill>
                <a:effectLst/>
                <a:uFillTx/>
                <a:latin typeface="Comic Sans MS"/>
                <a:ea typeface="Comic Sans MS"/>
                <a:cs typeface="Comic Sans MS"/>
                <a:sym typeface="Comic Sans MS"/>
              </a:rPr>
              <a:t>.</a:t>
            </a:r>
          </a:p>
        </p:txBody>
      </p:sp>
      <p:pic>
        <p:nvPicPr>
          <p:cNvPr id="2" name="Picture 1">
            <a:extLst>
              <a:ext uri="{FF2B5EF4-FFF2-40B4-BE49-F238E27FC236}">
                <a16:creationId xmlns:a16="http://schemas.microsoft.com/office/drawing/2014/main" id="{555919C3-E288-4BA6-A2F4-7085FCA04CA1}"/>
              </a:ext>
            </a:extLst>
          </p:cNvPr>
          <p:cNvPicPr>
            <a:picLocks noChangeAspect="1"/>
          </p:cNvPicPr>
          <p:nvPr/>
        </p:nvPicPr>
        <p:blipFill rotWithShape="1">
          <a:blip r:embed="rId2"/>
          <a:srcRect l="35833" t="26545" r="35833" b="10909"/>
          <a:stretch/>
        </p:blipFill>
        <p:spPr>
          <a:xfrm>
            <a:off x="1964109" y="720618"/>
            <a:ext cx="5215777" cy="6136210"/>
          </a:xfrm>
          <a:prstGeom prst="rect">
            <a:avLst/>
          </a:prstGeom>
        </p:spPr>
      </p:pic>
    </p:spTree>
    <p:extLst>
      <p:ext uri="{BB962C8B-B14F-4D97-AF65-F5344CB8AC3E}">
        <p14:creationId xmlns:p14="http://schemas.microsoft.com/office/powerpoint/2010/main" val="3888255513"/>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Helvetica Neue"/>
        <a:ea typeface="Helvetica Neue"/>
        <a:cs typeface="Helvetica Neue"/>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Helvetica Neue"/>
        <a:ea typeface="Helvetica Neue"/>
        <a:cs typeface="Helvetica Neue"/>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mic Sans MS"/>
            <a:ea typeface="Comic Sans MS"/>
            <a:cs typeface="Comic Sans MS"/>
            <a:sym typeface="Comic Sans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471</TotalTime>
  <Words>1254</Words>
  <Application>Microsoft Office PowerPoint</Application>
  <PresentationFormat>On-screen Show (4:3)</PresentationFormat>
  <Paragraphs>205</Paragraphs>
  <Slides>55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Comic Sans MS</vt:lpstr>
      <vt:lpstr>Helvetica</vt:lpstr>
      <vt:lpstr>Helvetica Neue</vt:lpstr>
      <vt:lpstr>Default Design</vt:lpstr>
      <vt:lpstr>Senior Infants Mathematics Remote Learning</vt:lpstr>
      <vt:lpstr> You will need: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Infants Mathematics Remote Learning</dc:title>
  <dc:creator>Alison Looney</dc:creator>
  <cp:lastModifiedBy>Alison Looney</cp:lastModifiedBy>
  <cp:revision>12</cp:revision>
  <dcterms:created xsi:type="dcterms:W3CDTF">2020-06-03T08:55:53Z</dcterms:created>
  <dcterms:modified xsi:type="dcterms:W3CDTF">2020-06-09T17:05:29Z</dcterms:modified>
</cp:coreProperties>
</file>