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7" r:id="rId3"/>
    <p:sldId id="260" r:id="rId4"/>
    <p:sldId id="264" r:id="rId5"/>
    <p:sldId id="304" r:id="rId6"/>
    <p:sldId id="305" r:id="rId7"/>
    <p:sldId id="266" r:id="rId8"/>
    <p:sldId id="258" r:id="rId9"/>
    <p:sldId id="306" r:id="rId10"/>
    <p:sldId id="307" r:id="rId11"/>
    <p:sldId id="267" r:id="rId12"/>
    <p:sldId id="269" r:id="rId13"/>
    <p:sldId id="270" r:id="rId14"/>
    <p:sldId id="271" r:id="rId15"/>
    <p:sldId id="272" r:id="rId16"/>
    <p:sldId id="308" r:id="rId17"/>
    <p:sldId id="277" r:id="rId18"/>
    <p:sldId id="275" r:id="rId19"/>
    <p:sldId id="280" r:id="rId20"/>
    <p:sldId id="281" r:id="rId21"/>
    <p:sldId id="282" r:id="rId22"/>
    <p:sldId id="284" r:id="rId23"/>
    <p:sldId id="303" r:id="rId24"/>
    <p:sldId id="287" r:id="rId25"/>
    <p:sldId id="288" r:id="rId26"/>
    <p:sldId id="291" r:id="rId27"/>
    <p:sldId id="292" r:id="rId28"/>
    <p:sldId id="293" r:id="rId29"/>
    <p:sldId id="294" r:id="rId30"/>
    <p:sldId id="295" r:id="rId3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99"/>
    <a:srgbClr val="B8CAE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mic Sans MS"/>
          <a:ea typeface="Comic Sans MS"/>
          <a:cs typeface="Comic Sans M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mic Sans MS"/>
          <a:ea typeface="Comic Sans MS"/>
          <a:cs typeface="Comic Sans MS"/>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mic Sans MS"/>
          <a:ea typeface="Comic Sans MS"/>
          <a:cs typeface="Comic Sans MS"/>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mic Sans MS"/>
          <a:ea typeface="Comic Sans MS"/>
          <a:cs typeface="Comic Sans MS"/>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mic Sans MS"/>
          <a:ea typeface="Comic Sans MS"/>
          <a:cs typeface="Comic Sans MS"/>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mic Sans MS"/>
          <a:ea typeface="Comic Sans MS"/>
          <a:cs typeface="Comic Sans MS"/>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4660"/>
  </p:normalViewPr>
  <p:slideViewPr>
    <p:cSldViewPr>
      <p:cViewPr varScale="1">
        <p:scale>
          <a:sx n="57" d="100"/>
          <a:sy n="57" d="100"/>
        </p:scale>
        <p:origin x="894" y="78"/>
      </p:cViewPr>
      <p:guideLst>
        <p:guide orient="horz" pos="2160"/>
        <p:guide pos="2880"/>
      </p:guideLst>
    </p:cSldViewPr>
  </p:slideViewPr>
  <p:notesTextViewPr>
    <p:cViewPr>
      <p:scale>
        <a:sx n="1" d="1"/>
        <a:sy n="1" d="1"/>
      </p:scale>
      <p:origin x="0" y="0"/>
    </p:cViewPr>
  </p:notesTextViewPr>
  <p:sorterViewPr>
    <p:cViewPr>
      <p:scale>
        <a:sx n="100" d="100"/>
        <a:sy n="100" d="100"/>
      </p:scale>
      <p:origin x="0" y="-469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11535147"/>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8">
            <a:extLst>
              <a:ext uri="{FF2B5EF4-FFF2-40B4-BE49-F238E27FC236}">
                <a16:creationId xmlns:a16="http://schemas.microsoft.com/office/drawing/2014/main" id="{791485D7-2FBC-48B3-9D29-920A3649E6A6}"/>
              </a:ext>
            </a:extLst>
          </p:cNvPr>
          <p:cNvSpPr>
            <a:spLocks noGrp="1"/>
          </p:cNvSpPr>
          <p:nvPr>
            <p:ph type="dt" sz="half" idx="10"/>
          </p:nvPr>
        </p:nvSpPr>
        <p:spPr/>
        <p:txBody>
          <a:bodyPr/>
          <a:lstStyle>
            <a:lvl1pPr>
              <a:defRPr/>
            </a:lvl1pPr>
          </a:lstStyle>
          <a:p>
            <a:pPr>
              <a:defRPr/>
            </a:pPr>
            <a:fld id="{1D5F10E6-3B45-4DD3-A2F3-8A61AF3007E6}" type="datetimeFigureOut">
              <a:rPr lang="en-IE"/>
              <a:pPr>
                <a:defRPr/>
              </a:pPr>
              <a:t>16/05/2020</a:t>
            </a:fld>
            <a:endParaRPr lang="en-IE"/>
          </a:p>
        </p:txBody>
      </p:sp>
      <p:sp>
        <p:nvSpPr>
          <p:cNvPr id="6" name="Slide Number Placeholder 9">
            <a:extLst>
              <a:ext uri="{FF2B5EF4-FFF2-40B4-BE49-F238E27FC236}">
                <a16:creationId xmlns:a16="http://schemas.microsoft.com/office/drawing/2014/main" id="{4F0828F5-C8C8-45AC-BA14-076E25A11A24}"/>
              </a:ext>
            </a:extLst>
          </p:cNvPr>
          <p:cNvSpPr>
            <a:spLocks noGrp="1"/>
          </p:cNvSpPr>
          <p:nvPr>
            <p:ph type="sldNum" sz="quarter" idx="11"/>
          </p:nvPr>
        </p:nvSpPr>
        <p:spPr/>
        <p:txBody>
          <a:bodyPr/>
          <a:lstStyle>
            <a:lvl1pPr>
              <a:defRPr/>
            </a:lvl1pPr>
          </a:lstStyle>
          <a:p>
            <a:fld id="{6083EA9E-1C08-4ECA-9E0E-65F2B12E23C1}" type="slidenum">
              <a:rPr lang="en-IE" altLang="en-US"/>
              <a:pPr/>
              <a:t>‹#›</a:t>
            </a:fld>
            <a:endParaRPr lang="en-IE" altLang="en-US"/>
          </a:p>
        </p:txBody>
      </p:sp>
      <p:sp>
        <p:nvSpPr>
          <p:cNvPr id="7" name="Footer Placeholder 10">
            <a:extLst>
              <a:ext uri="{FF2B5EF4-FFF2-40B4-BE49-F238E27FC236}">
                <a16:creationId xmlns:a16="http://schemas.microsoft.com/office/drawing/2014/main" id="{0FB3E57E-3FC9-434C-8FB6-4415800875EC}"/>
              </a:ext>
            </a:extLst>
          </p:cNvPr>
          <p:cNvSpPr>
            <a:spLocks noGrp="1"/>
          </p:cNvSpPr>
          <p:nvPr>
            <p:ph type="ftr" sz="quarter" idx="12"/>
          </p:nvPr>
        </p:nvSpPr>
        <p:spPr>
          <a:xfrm>
            <a:off x="493713" y="6356350"/>
            <a:ext cx="5102225" cy="365125"/>
          </a:xfrm>
        </p:spPr>
        <p:txBody>
          <a:bodyPr/>
          <a:lstStyle>
            <a:lvl1pPr>
              <a:defRPr/>
            </a:lvl1pPr>
          </a:lstStyle>
          <a:p>
            <a:pPr>
              <a:defRPr/>
            </a:pPr>
            <a:endParaRPr lang="en-IE"/>
          </a:p>
        </p:txBody>
      </p:sp>
    </p:spTree>
    <p:extLst>
      <p:ext uri="{BB962C8B-B14F-4D97-AF65-F5344CB8AC3E}">
        <p14:creationId xmlns:p14="http://schemas.microsoft.com/office/powerpoint/2010/main" val="1778860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8CAE6"/>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7"/>
          </a:xfrm>
          <a:prstGeom prst="rect">
            <a:avLst/>
          </a:prstGeom>
          <a:ln w="12700">
            <a:miter lim="400000"/>
          </a:ln>
        </p:spPr>
        <p:txBody>
          <a:bodyPr lIns="45719" rIns="45719" anchor="ctr"/>
          <a:lstStyle/>
          <a:p>
            <a:endParaRPr/>
          </a:p>
        </p:txBody>
      </p:sp>
      <p:sp>
        <p:nvSpPr>
          <p:cNvPr id="3" name="Shape 3"/>
          <p:cNvSpPr>
            <a:spLocks noGrp="1"/>
          </p:cNvSpPr>
          <p:nvPr>
            <p:ph type="body" idx="1"/>
          </p:nvPr>
        </p:nvSpPr>
        <p:spPr>
          <a:xfrm>
            <a:off x="457200" y="1600200"/>
            <a:ext cx="8229600" cy="5257800"/>
          </a:xfrm>
          <a:prstGeom prst="rect">
            <a:avLst/>
          </a:prstGeom>
          <a:ln w="12700">
            <a:miter lim="400000"/>
          </a:ln>
        </p:spPr>
        <p:txBody>
          <a:bodyPr lIns="45719" rIns="45719"/>
          <a:lstStyle/>
          <a:p>
            <a:endParaRPr/>
          </a:p>
        </p:txBody>
      </p:sp>
      <p:sp>
        <p:nvSpPr>
          <p:cNvPr id="4" name="Shape 4"/>
          <p:cNvSpPr>
            <a:spLocks noGrp="1"/>
          </p:cNvSpPr>
          <p:nvPr>
            <p:ph type="sldNum" sz="quarter" idx="2"/>
          </p:nvPr>
        </p:nvSpPr>
        <p:spPr>
          <a:xfrm>
            <a:off x="8394094" y="6245225"/>
            <a:ext cx="292707" cy="332740"/>
          </a:xfrm>
          <a:prstGeom prst="rect">
            <a:avLst/>
          </a:prstGeom>
          <a:ln w="12700">
            <a:miter lim="400000"/>
          </a:ln>
        </p:spPr>
        <p:txBody>
          <a:bodyPr wrap="none" lIns="45719" rIns="45719">
            <a:spAutoFit/>
          </a:bodyPr>
          <a:lstStyle>
            <a:lvl1pPr algn="r" defTabSz="457200">
              <a:defRPr sz="1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9pPr>
    </p:bodyStyle>
    <p:otherStyle>
      <a:lvl1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1pPr>
      <a:lvl2pPr marL="0" marR="0" indent="4572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2pPr>
      <a:lvl3pPr marL="0" marR="0" indent="9144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3pPr>
      <a:lvl4pPr marL="0" marR="0" indent="13716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4pPr>
      <a:lvl5pPr marL="0" marR="0" indent="182880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5pPr>
      <a:lvl6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6pPr>
      <a:lvl7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7pPr>
      <a:lvl8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8pPr>
      <a:lvl9pPr marL="0" marR="0" indent="0" algn="r" defTabSz="4572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Comic Sans M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ictgames.com/mobilePage/tellATRex/index.html" TargetMode="External"/><Relationship Id="rId2" Type="http://schemas.openxmlformats.org/officeDocument/2006/relationships/hyperlink" Target="http://www.ictgames.com/mobilePage/forestPhonics/index.html" TargetMode="External"/><Relationship Id="rId1" Type="http://schemas.openxmlformats.org/officeDocument/2006/relationships/slideLayout" Target="../slideLayouts/slideLayout1.xml"/><Relationship Id="rId4" Type="http://schemas.openxmlformats.org/officeDocument/2006/relationships/hyperlink" Target="https://www.phonicsbloom.com/uk/game/yes-no-yeti?phase=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penclipart.org/detail/287841/haunted-mansion-silhouette"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openclipart.org/detail/287841/haunted-mansion-silhouette"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connect.collins.co.uk/school/portal.aspx" TargetMode="External"/><Relationship Id="rId1" Type="http://schemas.openxmlformats.org/officeDocument/2006/relationships/slideLayout" Target="../slideLayouts/slideLayout1.xml"/><Relationship Id="rId5" Type="http://schemas.openxmlformats.org/officeDocument/2006/relationships/hyperlink" Target="http://universdemaclasse.blogspot.com/2011/10/creer-une-bibliotheque-de-classe-en-5.html" TargetMode="Externa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storylineonline.net/" TargetMode="External"/><Relationship Id="rId2" Type="http://schemas.openxmlformats.org/officeDocument/2006/relationships/hyperlink" Target="https://home.oxfordowl.co.uk/"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hyperlink" Target="https://openclipart.org/detail/281809/steam-train-2-colour" TargetMode="External"/><Relationship Id="rId5" Type="http://schemas.openxmlformats.org/officeDocument/2006/relationships/image" Target="../media/image33.png"/><Relationship Id="rId4" Type="http://schemas.openxmlformats.org/officeDocument/2006/relationships/hyperlink" Target="http://www.oi-plamen.hr/?m=20170309"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http://deuthclassroom.blogspot.com/"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en.wikipedia.org/wiki/File:Soccer_ball.svg" TargetMode="External"/><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hyperlink" Target="https://pixabay.com/en/can-soft-lemonade-drink-soda-cola-307312/" TargetMode="External"/><Relationship Id="rId5" Type="http://schemas.openxmlformats.org/officeDocument/2006/relationships/image" Target="../media/image14.png"/><Relationship Id="rId4" Type="http://schemas.openxmlformats.org/officeDocument/2006/relationships/hyperlink" Target="https://pixabay.com/illustrations/ice-cream-icecream-desserts-frozen-357177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title" idx="4294967295"/>
          </p:nvPr>
        </p:nvSpPr>
        <p:spPr>
          <a:xfrm>
            <a:off x="-252413" y="1327150"/>
            <a:ext cx="7772401" cy="1470025"/>
          </a:xfrm>
          <a:prstGeom prst="rect">
            <a:avLst/>
          </a:prstGeom>
          <a:extLst>
            <a:ext uri="{C572A759-6A51-4108-AA02-DFA0A04FC94B}">
              <ma14:wrappingTextBoxFlag xmlns:ma14="http://schemas.microsoft.com/office/mac/drawingml/2011/main" xmlns="" val="1"/>
            </a:ext>
          </a:extLst>
        </p:spPr>
        <p:txBody>
          <a:bodyPr>
            <a:normAutofit fontScale="90000"/>
          </a:bodyPr>
          <a:lstStyle/>
          <a:p>
            <a:pPr defTabSz="603504">
              <a:defRPr sz="4752">
                <a:latin typeface="Arial"/>
                <a:ea typeface="Arial"/>
                <a:cs typeface="Arial"/>
                <a:sym typeface="Arial"/>
              </a:defRPr>
            </a:pPr>
            <a:r>
              <a:t>Senior Infants Literacy </a:t>
            </a:r>
            <a:br/>
            <a:r>
              <a:t>remote learning</a:t>
            </a:r>
          </a:p>
        </p:txBody>
      </p:sp>
      <p:sp>
        <p:nvSpPr>
          <p:cNvPr id="21" name="Shape 21"/>
          <p:cNvSpPr/>
          <p:nvPr/>
        </p:nvSpPr>
        <p:spPr>
          <a:xfrm>
            <a:off x="4216400" y="5199062"/>
            <a:ext cx="4346575" cy="101566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2400" b="1">
                <a:latin typeface="Arial"/>
                <a:ea typeface="Arial"/>
                <a:cs typeface="Arial"/>
                <a:sym typeface="Arial"/>
              </a:defRPr>
            </a:pPr>
            <a:r>
              <a:rPr dirty="0"/>
              <a:t>Assumption Junior School</a:t>
            </a:r>
          </a:p>
          <a:p>
            <a:pPr>
              <a:defRPr b="1">
                <a:latin typeface="Arial"/>
                <a:ea typeface="Arial"/>
                <a:cs typeface="Arial"/>
                <a:sym typeface="Arial"/>
              </a:defRPr>
            </a:pPr>
            <a:r>
              <a:rPr dirty="0"/>
              <a:t>Week 1 </a:t>
            </a:r>
            <a:r>
              <a:rPr lang="en-GB" dirty="0"/>
              <a:t>May 18</a:t>
            </a:r>
            <a:r>
              <a:rPr lang="en-GB" baseline="30000" dirty="0"/>
              <a:t>th</a:t>
            </a:r>
            <a:r>
              <a:rPr lang="en-GB" dirty="0"/>
              <a:t> –May 22</a:t>
            </a:r>
            <a:r>
              <a:rPr lang="en-GB" baseline="30000" dirty="0"/>
              <a:t>nd</a:t>
            </a:r>
            <a:r>
              <a:rPr lang="en-GB" dirty="0"/>
              <a:t> </a:t>
            </a:r>
            <a:endParaRPr dirty="0"/>
          </a:p>
          <a:p>
            <a:pPr>
              <a:defRPr b="1">
                <a:latin typeface="Arial"/>
                <a:ea typeface="Arial"/>
                <a:cs typeface="Arial"/>
                <a:sym typeface="Arial"/>
              </a:defRPr>
            </a:pPr>
            <a:r>
              <a:rPr dirty="0"/>
              <a:t>Week 2 </a:t>
            </a:r>
            <a:r>
              <a:rPr lang="en-GB" dirty="0"/>
              <a:t>May 25</a:t>
            </a:r>
            <a:r>
              <a:rPr lang="en-GB" baseline="30000" dirty="0"/>
              <a:t>th</a:t>
            </a:r>
            <a:r>
              <a:rPr lang="en-GB" dirty="0"/>
              <a:t> – May 29</a:t>
            </a:r>
            <a:r>
              <a:rPr lang="en-GB" baseline="30000" dirty="0"/>
              <a:t>th</a:t>
            </a:r>
            <a:r>
              <a:rPr lang="en-GB" dirty="0"/>
              <a:t> </a:t>
            </a:r>
            <a:endParaRPr dirty="0"/>
          </a:p>
        </p:txBody>
      </p:sp>
      <p:pic>
        <p:nvPicPr>
          <p:cNvPr id="22" name="A picture containing drawing&#10;&#10;Description automatically generated.jpg" descr="A picture containing drawing&#10;&#10;Description automatically generated"/>
          <p:cNvPicPr>
            <a:picLocks noChangeAspect="1"/>
          </p:cNvPicPr>
          <p:nvPr/>
        </p:nvPicPr>
        <p:blipFill>
          <a:blip r:embed="rId2"/>
          <a:stretch>
            <a:fillRect/>
          </a:stretch>
        </p:blipFill>
        <p:spPr>
          <a:xfrm>
            <a:off x="6588125" y="1182687"/>
            <a:ext cx="2193925" cy="1552576"/>
          </a:xfrm>
          <a:prstGeom prst="rect">
            <a:avLst/>
          </a:prstGeom>
          <a:ln w="12700">
            <a:miter lim="400000"/>
          </a:ln>
        </p:spPr>
      </p:pic>
      <p:pic>
        <p:nvPicPr>
          <p:cNvPr id="23" name="A picture containing drawing&#10;&#10;Description automatically generated.jpg" descr="A picture containing drawing&#10;&#10;Description automatically generated"/>
          <p:cNvPicPr>
            <a:picLocks noChangeAspect="1"/>
          </p:cNvPicPr>
          <p:nvPr/>
        </p:nvPicPr>
        <p:blipFill>
          <a:blip r:embed="rId3"/>
          <a:stretch>
            <a:fillRect/>
          </a:stretch>
        </p:blipFill>
        <p:spPr>
          <a:xfrm>
            <a:off x="755650" y="4170362"/>
            <a:ext cx="2228850" cy="2057401"/>
          </a:xfrm>
          <a:prstGeom prst="rect">
            <a:avLst/>
          </a:prstGeom>
          <a:ln w="12700">
            <a:miter lim="400000"/>
          </a:ln>
        </p:spPr>
      </p:pic>
    </p:spTree>
  </p:cSld>
  <p:clrMapOvr>
    <a:masterClrMapping/>
  </p:clrMapOvr>
  <p:transition spd="med" advClick="0" advTm="4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2">
            <a:extLst>
              <a:ext uri="{FF2B5EF4-FFF2-40B4-BE49-F238E27FC236}">
                <a16:creationId xmlns:a16="http://schemas.microsoft.com/office/drawing/2014/main" id="{21AC7D11-4FD2-4A02-84C2-1E3FCFCE07B9}"/>
              </a:ext>
            </a:extLst>
          </p:cNvPr>
          <p:cNvSpPr txBox="1">
            <a:spLocks/>
          </p:cNvSpPr>
          <p:nvPr/>
        </p:nvSpPr>
        <p:spPr>
          <a:xfrm>
            <a:off x="2562225" y="40715"/>
            <a:ext cx="4423172"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6. Spot the Difference</a:t>
            </a:r>
          </a:p>
        </p:txBody>
      </p:sp>
      <p:pic>
        <p:nvPicPr>
          <p:cNvPr id="3" name="Picture 2">
            <a:extLst>
              <a:ext uri="{FF2B5EF4-FFF2-40B4-BE49-F238E27FC236}">
                <a16:creationId xmlns:a16="http://schemas.microsoft.com/office/drawing/2014/main" id="{2C0726FF-CFA3-4333-BC58-8DDE57A5CC4D}"/>
              </a:ext>
            </a:extLst>
          </p:cNvPr>
          <p:cNvPicPr>
            <a:picLocks noChangeAspect="1"/>
          </p:cNvPicPr>
          <p:nvPr/>
        </p:nvPicPr>
        <p:blipFill>
          <a:blip r:embed="rId2"/>
          <a:stretch>
            <a:fillRect/>
          </a:stretch>
        </p:blipFill>
        <p:spPr>
          <a:xfrm>
            <a:off x="142194" y="1066800"/>
            <a:ext cx="8859612" cy="4724399"/>
          </a:xfrm>
          <a:prstGeom prst="rect">
            <a:avLst/>
          </a:prstGeom>
        </p:spPr>
      </p:pic>
    </p:spTree>
    <p:extLst>
      <p:ext uri="{BB962C8B-B14F-4D97-AF65-F5344CB8AC3E}">
        <p14:creationId xmlns:p14="http://schemas.microsoft.com/office/powerpoint/2010/main" val="144528220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p:nvPr/>
        </p:nvSpPr>
        <p:spPr>
          <a:xfrm>
            <a:off x="3537937" y="-23659"/>
            <a:ext cx="1851879"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t>Phonics</a:t>
            </a:r>
          </a:p>
        </p:txBody>
      </p:sp>
      <p:graphicFrame>
        <p:nvGraphicFramePr>
          <p:cNvPr id="75" name="Table 75"/>
          <p:cNvGraphicFramePr/>
          <p:nvPr>
            <p:extLst>
              <p:ext uri="{D42A27DB-BD31-4B8C-83A1-F6EECF244321}">
                <p14:modId xmlns:p14="http://schemas.microsoft.com/office/powerpoint/2010/main" val="2775375167"/>
              </p:ext>
            </p:extLst>
          </p:nvPr>
        </p:nvGraphicFramePr>
        <p:xfrm>
          <a:off x="968640" y="793429"/>
          <a:ext cx="7392080" cy="5425542"/>
        </p:xfrm>
        <a:graphic>
          <a:graphicData uri="http://schemas.openxmlformats.org/drawingml/2006/table">
            <a:tbl>
              <a:tblPr>
                <a:tableStyleId>{4C3C2611-4C71-4FC5-86AE-919BDF0F9419}</a:tableStyleId>
              </a:tblPr>
              <a:tblGrid>
                <a:gridCol w="3696040">
                  <a:extLst>
                    <a:ext uri="{9D8B030D-6E8A-4147-A177-3AD203B41FA5}">
                      <a16:colId xmlns:a16="http://schemas.microsoft.com/office/drawing/2014/main" val="20000"/>
                    </a:ext>
                  </a:extLst>
                </a:gridCol>
                <a:gridCol w="3696040">
                  <a:extLst>
                    <a:ext uri="{9D8B030D-6E8A-4147-A177-3AD203B41FA5}">
                      <a16:colId xmlns:a16="http://schemas.microsoft.com/office/drawing/2014/main" val="20001"/>
                    </a:ext>
                  </a:extLst>
                </a:gridCol>
              </a:tblGrid>
              <a:tr h="5425542">
                <a:tc>
                  <a:txBody>
                    <a:bodyPr/>
                    <a:lstStyle/>
                    <a:p>
                      <a:pPr algn="l">
                        <a:lnSpc>
                          <a:spcPct val="150000"/>
                        </a:lnSpc>
                        <a:defRPr sz="2300" b="1"/>
                      </a:pPr>
                      <a:r>
                        <a:rPr dirty="0"/>
                        <a:t>Phonic sound for week 1 (</a:t>
                      </a:r>
                      <a:r>
                        <a:rPr lang="en-GB" dirty="0"/>
                        <a:t>May 18</a:t>
                      </a:r>
                      <a:r>
                        <a:rPr lang="en-GB" baseline="30000" dirty="0"/>
                        <a:t>th</a:t>
                      </a:r>
                      <a:r>
                        <a:rPr lang="en-GB" dirty="0"/>
                        <a:t> – May 22</a:t>
                      </a:r>
                      <a:r>
                        <a:rPr lang="en-GB" baseline="30000" dirty="0"/>
                        <a:t>nd</a:t>
                      </a:r>
                      <a:r>
                        <a:rPr lang="en-GB" baseline="0" dirty="0"/>
                        <a:t>)</a:t>
                      </a:r>
                      <a:endParaRPr baseline="31130" dirty="0"/>
                    </a:p>
                    <a:p>
                      <a:pPr algn="l">
                        <a:lnSpc>
                          <a:spcPct val="150000"/>
                        </a:lnSpc>
                        <a:defRPr sz="2300" b="1"/>
                      </a:pPr>
                      <a:r>
                        <a:rPr baseline="31130" dirty="0"/>
                        <a:t>                 </a:t>
                      </a:r>
                      <a:r>
                        <a:rPr lang="en-GB" sz="5000" baseline="31599" dirty="0" err="1">
                          <a:solidFill>
                            <a:srgbClr val="FF2C75"/>
                          </a:solidFill>
                        </a:rPr>
                        <a:t>sh</a:t>
                      </a:r>
                      <a:endParaRPr baseline="30434" dirty="0"/>
                    </a:p>
                    <a:p>
                      <a:pPr algn="l">
                        <a:lnSpc>
                          <a:spcPct val="150000"/>
                        </a:lnSpc>
                        <a:defRPr sz="2300" u="sng" baseline="30434"/>
                      </a:pPr>
                      <a:r>
                        <a:rPr dirty="0"/>
                        <a:t>Task 1 </a:t>
                      </a:r>
                    </a:p>
                    <a:p>
                      <a:pPr algn="l">
                        <a:lnSpc>
                          <a:spcPct val="150000"/>
                        </a:lnSpc>
                        <a:defRPr sz="2300" baseline="30434"/>
                      </a:pPr>
                      <a:r>
                        <a:rPr dirty="0"/>
                        <a:t>Write a list of 6 or more </a:t>
                      </a:r>
                      <a:r>
                        <a:rPr b="1" u="sng" dirty="0">
                          <a:solidFill>
                            <a:srgbClr val="2E3EFF"/>
                          </a:solidFill>
                        </a:rPr>
                        <a:t>‘</a:t>
                      </a:r>
                      <a:r>
                        <a:rPr lang="en-GB" b="1" u="sng" dirty="0" err="1">
                          <a:solidFill>
                            <a:srgbClr val="2E3EFF"/>
                          </a:solidFill>
                        </a:rPr>
                        <a:t>sh</a:t>
                      </a:r>
                      <a:r>
                        <a:rPr b="1" u="sng" dirty="0">
                          <a:solidFill>
                            <a:srgbClr val="2E3EFF"/>
                          </a:solidFill>
                        </a:rPr>
                        <a:t>’ words.</a:t>
                      </a:r>
                    </a:p>
                    <a:p>
                      <a:pPr algn="l">
                        <a:lnSpc>
                          <a:spcPct val="150000"/>
                        </a:lnSpc>
                        <a:defRPr sz="2300" u="sng" baseline="30434"/>
                      </a:pPr>
                      <a:r>
                        <a:rPr dirty="0"/>
                        <a:t>Task 2</a:t>
                      </a:r>
                    </a:p>
                    <a:p>
                      <a:pPr algn="l">
                        <a:lnSpc>
                          <a:spcPct val="150000"/>
                        </a:lnSpc>
                        <a:defRPr sz="2300" baseline="30434"/>
                      </a:pPr>
                      <a:r>
                        <a:rPr dirty="0"/>
                        <a:t>Put 4 of these words into sentences</a:t>
                      </a:r>
                    </a:p>
                    <a:p>
                      <a:pPr algn="l">
                        <a:lnSpc>
                          <a:spcPct val="150000"/>
                        </a:lnSpc>
                        <a:defRPr sz="2300" u="sng" baseline="30434"/>
                      </a:pPr>
                      <a:r>
                        <a:rPr dirty="0"/>
                        <a:t>Task 3:</a:t>
                      </a:r>
                    </a:p>
                    <a:p>
                      <a:pPr algn="l">
                        <a:lnSpc>
                          <a:spcPct val="150000"/>
                        </a:lnSpc>
                        <a:defRPr sz="2300" baseline="30434"/>
                      </a:pPr>
                      <a:r>
                        <a:rPr lang="en-IE" dirty="0"/>
                        <a:t>‘</a:t>
                      </a:r>
                      <a:r>
                        <a:rPr lang="en-IE" dirty="0" err="1"/>
                        <a:t>sh</a:t>
                      </a:r>
                      <a:r>
                        <a:rPr lang="en-IE" dirty="0"/>
                        <a:t>’ story spotter</a:t>
                      </a:r>
                      <a:endParaRPr dirty="0"/>
                    </a:p>
                    <a:p>
                      <a:pPr algn="l">
                        <a:lnSpc>
                          <a:spcPct val="150000"/>
                        </a:lnSpc>
                        <a:defRPr sz="2300" u="sng" baseline="30434"/>
                      </a:pPr>
                      <a:r>
                        <a:rPr lang="en-IE" sz="1600" b="0" baseline="0" dirty="0"/>
                        <a:t>Task 4: </a:t>
                      </a:r>
                      <a:r>
                        <a:rPr lang="en-IE" sz="1600" b="0" u="none" baseline="0" dirty="0"/>
                        <a:t>‘Forest Phonics’ game</a:t>
                      </a:r>
                    </a:p>
                    <a:p>
                      <a:pPr algn="l">
                        <a:lnSpc>
                          <a:spcPct val="150000"/>
                        </a:lnSpc>
                        <a:defRPr sz="2300" u="sng" baseline="30434"/>
                      </a:pPr>
                      <a:r>
                        <a:rPr lang="en-IE" sz="1600" dirty="0">
                          <a:hlinkClick r:id="rId2"/>
                        </a:rPr>
                        <a:t>http://www.ictgames.com/mobilePage/forestPhonics/index.html</a:t>
                      </a:r>
                      <a:endParaRPr lang="en-IE" sz="1600" b="0" baseline="0" dirty="0"/>
                    </a:p>
                  </a:txBody>
                  <a:tcPr marL="45711" marR="45711" marT="45711" marB="45711" horzOverflow="overflow">
                    <a:lnB w="38100">
                      <a:solidFill>
                        <a:srgbClr val="FFFFFF"/>
                      </a:solidFill>
                    </a:lnB>
                    <a:solidFill>
                      <a:schemeClr val="accent1"/>
                    </a:solidFill>
                  </a:tcPr>
                </a:tc>
                <a:tc>
                  <a:txBody>
                    <a:bodyPr/>
                    <a:lstStyle/>
                    <a:p>
                      <a:pPr algn="l">
                        <a:lnSpc>
                          <a:spcPct val="150000"/>
                        </a:lnSpc>
                        <a:defRPr sz="2300" b="1"/>
                      </a:pPr>
                      <a:r>
                        <a:rPr dirty="0"/>
                        <a:t>Phonic sound for week 2</a:t>
                      </a:r>
                    </a:p>
                    <a:p>
                      <a:pPr algn="l">
                        <a:lnSpc>
                          <a:spcPct val="150000"/>
                        </a:lnSpc>
                        <a:defRPr sz="2300" b="1"/>
                      </a:pPr>
                      <a:r>
                        <a:rPr dirty="0"/>
                        <a:t> (</a:t>
                      </a:r>
                      <a:r>
                        <a:rPr lang="en-GB" dirty="0"/>
                        <a:t>May</a:t>
                      </a:r>
                      <a:r>
                        <a:rPr lang="en-GB" baseline="0" dirty="0"/>
                        <a:t> 25th</a:t>
                      </a:r>
                      <a:r>
                        <a:rPr dirty="0"/>
                        <a:t> - May </a:t>
                      </a:r>
                      <a:r>
                        <a:rPr lang="en-IE" dirty="0"/>
                        <a:t>29</a:t>
                      </a:r>
                      <a:r>
                        <a:rPr lang="en-GB" dirty="0" err="1"/>
                        <a:t>th</a:t>
                      </a:r>
                      <a:r>
                        <a:rPr dirty="0"/>
                        <a:t>)</a:t>
                      </a:r>
                      <a:r>
                        <a:rPr baseline="31130" dirty="0"/>
                        <a:t> </a:t>
                      </a:r>
                    </a:p>
                    <a:p>
                      <a:pPr algn="l">
                        <a:lnSpc>
                          <a:spcPct val="150000"/>
                        </a:lnSpc>
                        <a:defRPr sz="5000" baseline="31520"/>
                      </a:pPr>
                      <a:r>
                        <a:rPr b="1" baseline="31599" dirty="0"/>
                        <a:t>       </a:t>
                      </a:r>
                      <a:r>
                        <a:rPr lang="en-GB" b="1" baseline="31599" dirty="0" err="1">
                          <a:solidFill>
                            <a:srgbClr val="FF3C99"/>
                          </a:solidFill>
                        </a:rPr>
                        <a:t>ir</a:t>
                      </a:r>
                      <a:endParaRPr b="1" baseline="31599" dirty="0">
                        <a:solidFill>
                          <a:srgbClr val="FF3C99"/>
                        </a:solidFill>
                      </a:endParaRPr>
                    </a:p>
                    <a:p>
                      <a:pPr algn="l">
                        <a:lnSpc>
                          <a:spcPct val="150000"/>
                        </a:lnSpc>
                        <a:defRPr sz="2300" u="sng" baseline="30434"/>
                      </a:pPr>
                      <a:r>
                        <a:rPr dirty="0"/>
                        <a:t>Task 1 </a:t>
                      </a:r>
                    </a:p>
                    <a:p>
                      <a:pPr algn="l">
                        <a:lnSpc>
                          <a:spcPct val="150000"/>
                        </a:lnSpc>
                        <a:defRPr sz="2300" baseline="30434"/>
                      </a:pPr>
                      <a:r>
                        <a:rPr dirty="0"/>
                        <a:t>Write a list of 6 or more </a:t>
                      </a:r>
                      <a:r>
                        <a:rPr b="1" u="sng" dirty="0">
                          <a:solidFill>
                            <a:srgbClr val="2637FF"/>
                          </a:solidFill>
                        </a:rPr>
                        <a:t>‘</a:t>
                      </a:r>
                      <a:r>
                        <a:rPr lang="en-GB" b="1" u="sng" dirty="0" err="1">
                          <a:solidFill>
                            <a:srgbClr val="2637FF"/>
                          </a:solidFill>
                        </a:rPr>
                        <a:t>ir</a:t>
                      </a:r>
                      <a:r>
                        <a:rPr b="1" u="sng" dirty="0">
                          <a:solidFill>
                            <a:srgbClr val="2637FF"/>
                          </a:solidFill>
                        </a:rPr>
                        <a:t>’ words.</a:t>
                      </a:r>
                    </a:p>
                    <a:p>
                      <a:pPr algn="l">
                        <a:lnSpc>
                          <a:spcPct val="150000"/>
                        </a:lnSpc>
                        <a:defRPr sz="2300" u="sng" baseline="30434"/>
                      </a:pPr>
                      <a:r>
                        <a:rPr dirty="0"/>
                        <a:t>Task 2</a:t>
                      </a:r>
                    </a:p>
                    <a:p>
                      <a:pPr algn="l">
                        <a:lnSpc>
                          <a:spcPct val="150000"/>
                        </a:lnSpc>
                        <a:defRPr sz="2300" baseline="30434"/>
                      </a:pPr>
                      <a:r>
                        <a:rPr dirty="0"/>
                        <a:t>Put 4 of these words into sentences</a:t>
                      </a:r>
                    </a:p>
                    <a:p>
                      <a:pPr algn="l">
                        <a:lnSpc>
                          <a:spcPct val="150000"/>
                        </a:lnSpc>
                        <a:defRPr sz="2300" u="sng" baseline="30434"/>
                      </a:pPr>
                      <a:r>
                        <a:rPr dirty="0"/>
                        <a:t>Task </a:t>
                      </a:r>
                      <a:r>
                        <a:rPr lang="en-IE" dirty="0"/>
                        <a:t>3:</a:t>
                      </a:r>
                    </a:p>
                    <a:p>
                      <a:pPr algn="l">
                        <a:lnSpc>
                          <a:spcPct val="150000"/>
                        </a:lnSpc>
                        <a:defRPr sz="2300" baseline="30434"/>
                      </a:pPr>
                      <a:r>
                        <a:rPr lang="en-IE" dirty="0"/>
                        <a:t>‘</a:t>
                      </a:r>
                      <a:r>
                        <a:rPr lang="en-IE" dirty="0" err="1"/>
                        <a:t>ir</a:t>
                      </a:r>
                      <a:r>
                        <a:rPr lang="en-IE" dirty="0"/>
                        <a:t>’ Hangman</a:t>
                      </a:r>
                    </a:p>
                    <a:p>
                      <a:pPr algn="l">
                        <a:lnSpc>
                          <a:spcPct val="150000"/>
                        </a:lnSpc>
                        <a:defRPr sz="2300" baseline="30434"/>
                      </a:pPr>
                      <a:r>
                        <a:rPr lang="en-IE" sz="1600" b="0" u="sng" baseline="0" dirty="0"/>
                        <a:t>Task 4:</a:t>
                      </a:r>
                      <a:r>
                        <a:rPr lang="en-IE" sz="1600" b="0" u="none" baseline="0" dirty="0"/>
                        <a:t>  ‘Tell a T-Rex’ </a:t>
                      </a:r>
                      <a:r>
                        <a:rPr lang="en-IE" sz="1600" b="0" baseline="0" dirty="0"/>
                        <a:t>game</a:t>
                      </a:r>
                    </a:p>
                    <a:p>
                      <a:pPr algn="l">
                        <a:lnSpc>
                          <a:spcPct val="150000"/>
                        </a:lnSpc>
                        <a:defRPr sz="2300" baseline="30434"/>
                      </a:pPr>
                      <a:r>
                        <a:rPr lang="en-IE" sz="1400" dirty="0">
                          <a:hlinkClick r:id="rId3"/>
                        </a:rPr>
                        <a:t>https://www.ictgames.com/mobilePage/tellATRex/index.html</a:t>
                      </a:r>
                      <a:endParaRPr lang="en-IE" sz="1400" dirty="0">
                        <a:solidFill>
                          <a:srgbClr val="009999"/>
                        </a:solidFill>
                        <a:uFill>
                          <a:solidFill>
                            <a:srgbClr val="009999"/>
                          </a:solidFill>
                        </a:uFill>
                        <a:hlinkClick r:id="rId4"/>
                      </a:endParaRPr>
                    </a:p>
                  </a:txBody>
                  <a:tcPr marL="45711" marR="45711" marT="45711" marB="45711" horzOverflow="overflow">
                    <a:lnB w="38100">
                      <a:solidFill>
                        <a:srgbClr val="FFFFFF"/>
                      </a:solidFill>
                    </a:lnB>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Shape 82"/>
          <p:cNvSpPr/>
          <p:nvPr/>
        </p:nvSpPr>
        <p:spPr>
          <a:xfrm>
            <a:off x="2170212" y="49530"/>
            <a:ext cx="5428728" cy="55399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000" b="1"/>
            </a:lvl1pPr>
          </a:lstStyle>
          <a:p>
            <a:r>
              <a:rPr dirty="0"/>
              <a:t>Week </a:t>
            </a:r>
            <a:r>
              <a:rPr lang="en-IE" dirty="0"/>
              <a:t>1</a:t>
            </a:r>
            <a:r>
              <a:rPr dirty="0"/>
              <a:t>: ‘’</a:t>
            </a:r>
            <a:r>
              <a:rPr lang="en-IE" dirty="0" err="1"/>
              <a:t>sh</a:t>
            </a:r>
            <a:r>
              <a:rPr lang="en-IE" dirty="0"/>
              <a:t>”</a:t>
            </a:r>
            <a:r>
              <a:rPr dirty="0"/>
              <a:t> Story Spotter</a:t>
            </a:r>
          </a:p>
        </p:txBody>
      </p:sp>
      <p:sp>
        <p:nvSpPr>
          <p:cNvPr id="83" name="Shape 83"/>
          <p:cNvSpPr/>
          <p:nvPr/>
        </p:nvSpPr>
        <p:spPr>
          <a:xfrm>
            <a:off x="807412" y="709930"/>
            <a:ext cx="7583164" cy="36933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dirty="0"/>
              <a:t>Read the story and write down all the ‘</a:t>
            </a:r>
            <a:r>
              <a:rPr lang="en-IE" dirty="0" err="1"/>
              <a:t>sh</a:t>
            </a:r>
            <a:r>
              <a:rPr dirty="0"/>
              <a:t>’ words you find in your copy.</a:t>
            </a:r>
          </a:p>
        </p:txBody>
      </p:sp>
      <p:pic>
        <p:nvPicPr>
          <p:cNvPr id="2" name="Picture 1">
            <a:extLst>
              <a:ext uri="{FF2B5EF4-FFF2-40B4-BE49-F238E27FC236}">
                <a16:creationId xmlns:a16="http://schemas.microsoft.com/office/drawing/2014/main" id="{B63FF73C-7090-40EC-B9C2-C15F87FBBF66}"/>
              </a:ext>
            </a:extLst>
          </p:cNvPr>
          <p:cNvPicPr>
            <a:picLocks noChangeAspect="1"/>
          </p:cNvPicPr>
          <p:nvPr/>
        </p:nvPicPr>
        <p:blipFill>
          <a:blip r:embed="rId2"/>
          <a:stretch>
            <a:fillRect/>
          </a:stretch>
        </p:blipFill>
        <p:spPr>
          <a:xfrm>
            <a:off x="227530" y="1285874"/>
            <a:ext cx="8687870" cy="5437471"/>
          </a:xfrm>
          <a:prstGeom prst="rect">
            <a:avLst/>
          </a:prstGeom>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2648937" y="-49059"/>
            <a:ext cx="3465424"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t>Tricky Words</a:t>
            </a:r>
          </a:p>
        </p:txBody>
      </p:sp>
      <p:sp>
        <p:nvSpPr>
          <p:cNvPr id="86" name="Shape 86"/>
          <p:cNvSpPr/>
          <p:nvPr/>
        </p:nvSpPr>
        <p:spPr>
          <a:xfrm>
            <a:off x="85223" y="760730"/>
            <a:ext cx="8830177" cy="604268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spcAft>
                <a:spcPts val="400"/>
              </a:spcAft>
              <a:defRPr sz="2000" b="1"/>
            </a:pPr>
            <a:r>
              <a:rPr dirty="0"/>
              <a:t>On the next slide please find a list of the tricky words covered in class.</a:t>
            </a:r>
          </a:p>
          <a:p>
            <a:pPr>
              <a:spcAft>
                <a:spcPts val="400"/>
              </a:spcAft>
              <a:defRPr sz="2000" b="1"/>
            </a:pPr>
            <a:r>
              <a:rPr dirty="0"/>
              <a:t>Here are some suggested activities to play to revise them with your child:</a:t>
            </a:r>
          </a:p>
          <a:p>
            <a:pPr marL="180473" indent="-180473">
              <a:spcAft>
                <a:spcPts val="400"/>
              </a:spcAft>
              <a:buSzPct val="100000"/>
              <a:buChar char="•"/>
            </a:pPr>
            <a:r>
              <a:rPr dirty="0"/>
              <a:t>Hot/Cold- Write a word on a piece of paper and hide it on your child. Say the word</a:t>
            </a:r>
            <a:r>
              <a:rPr lang="en-IE" dirty="0"/>
              <a:t> </a:t>
            </a:r>
            <a:r>
              <a:rPr dirty="0"/>
              <a:t>loudly if they are close ‘hot’ to finding the word, and softly if they are ‘cold’ walking away</a:t>
            </a:r>
            <a:r>
              <a:rPr lang="en-IE" dirty="0"/>
              <a:t> </a:t>
            </a:r>
            <a:r>
              <a:rPr dirty="0"/>
              <a:t>from where the word is hidden. </a:t>
            </a:r>
          </a:p>
          <a:p>
            <a:pPr marL="180473" indent="-180473">
              <a:spcAft>
                <a:spcPts val="400"/>
              </a:spcAft>
              <a:buSzPct val="100000"/>
              <a:buChar char="•"/>
            </a:pPr>
            <a:r>
              <a:rPr dirty="0"/>
              <a:t>Make a list of all the tricky words you find in the book you’re reading.</a:t>
            </a:r>
          </a:p>
          <a:p>
            <a:pPr marL="180473" indent="-180473">
              <a:spcAft>
                <a:spcPts val="400"/>
              </a:spcAft>
              <a:buSzPct val="100000"/>
              <a:buChar char="•"/>
            </a:pPr>
            <a:r>
              <a:rPr dirty="0"/>
              <a:t>Write silly sentences using your tricky words in your copy. Underline the t</a:t>
            </a:r>
            <a:r>
              <a:rPr lang="en-IE" dirty="0"/>
              <a:t>he </a:t>
            </a:r>
            <a:r>
              <a:rPr dirty="0"/>
              <a:t>word.</a:t>
            </a:r>
          </a:p>
          <a:p>
            <a:pPr marL="180473" indent="-180473">
              <a:spcAft>
                <a:spcPts val="400"/>
              </a:spcAft>
              <a:buSzPct val="100000"/>
              <a:buChar char="•"/>
            </a:pPr>
            <a:r>
              <a:rPr dirty="0"/>
              <a:t>Play bingo</a:t>
            </a:r>
          </a:p>
          <a:p>
            <a:pPr marL="180473" indent="-180473">
              <a:spcAft>
                <a:spcPts val="400"/>
              </a:spcAft>
              <a:buSzPct val="100000"/>
              <a:buChar char="•"/>
            </a:pPr>
            <a:r>
              <a:rPr dirty="0"/>
              <a:t>Play ‘guess the word’. Write out blank lines for the number of letters in the word, child calls out letters to guess the tricky word. They have only 4 chances to guess the correct word/letter. </a:t>
            </a:r>
            <a:r>
              <a:rPr dirty="0" err="1"/>
              <a:t>e.g</a:t>
            </a:r>
            <a:r>
              <a:rPr dirty="0"/>
              <a:t> _ _ _ _ _ = other </a:t>
            </a:r>
          </a:p>
          <a:p>
            <a:pPr marL="180473" indent="-180473">
              <a:spcAft>
                <a:spcPts val="400"/>
              </a:spcAft>
              <a:buSzPct val="100000"/>
              <a:buChar char="•"/>
            </a:pPr>
            <a:r>
              <a:rPr dirty="0"/>
              <a:t>Write out each tricky word twice on a piece of paper and play a memory game</a:t>
            </a:r>
          </a:p>
          <a:p>
            <a:pPr marL="180473" indent="-180473">
              <a:spcAft>
                <a:spcPts val="400"/>
              </a:spcAft>
              <a:buSzPct val="100000"/>
              <a:buChar char="•"/>
            </a:pPr>
            <a:r>
              <a:rPr dirty="0"/>
              <a:t>Write them out with chalk/paint/markers, etc. </a:t>
            </a:r>
          </a:p>
          <a:p>
            <a:pPr marL="180473" indent="-180473">
              <a:spcAft>
                <a:spcPts val="400"/>
              </a:spcAft>
              <a:buSzPct val="100000"/>
              <a:buChar char="•"/>
            </a:pPr>
            <a:r>
              <a:rPr dirty="0"/>
              <a:t>Use a marker and an old newspaper/magazine and allow your child to ‘highlight’ </a:t>
            </a:r>
          </a:p>
          <a:p>
            <a:pPr>
              <a:spcAft>
                <a:spcPts val="400"/>
              </a:spcAft>
            </a:pPr>
            <a:r>
              <a:rPr dirty="0"/>
              <a:t>tricky words.</a:t>
            </a:r>
            <a:endParaRPr lang="en-IE" dirty="0"/>
          </a:p>
          <a:p>
            <a:pPr marL="285750" indent="-285750">
              <a:spcAft>
                <a:spcPts val="400"/>
              </a:spcAft>
              <a:buFont typeface="Arial" panose="020B0604020202020204" pitchFamily="34" charset="0"/>
              <a:buChar char="•"/>
            </a:pPr>
            <a:r>
              <a:rPr lang="en-IE" dirty="0"/>
              <a:t>Play hangman</a:t>
            </a:r>
            <a:endParaRPr dirty="0"/>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 name="pasted-image.png"/>
          <p:cNvPicPr>
            <a:picLocks noChangeAspect="1"/>
          </p:cNvPicPr>
          <p:nvPr/>
        </p:nvPicPr>
        <p:blipFill>
          <a:blip r:embed="rId2"/>
          <a:srcRect l="29473" t="10448" r="34545"/>
          <a:stretch>
            <a:fillRect/>
          </a:stretch>
        </p:blipFill>
        <p:spPr>
          <a:xfrm>
            <a:off x="2121495" y="0"/>
            <a:ext cx="4901105" cy="6857977"/>
          </a:xfrm>
          <a:prstGeom prst="rect">
            <a:avLst/>
          </a:prstGeom>
          <a:ln w="12700">
            <a:miter lim="400000"/>
          </a:ln>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Shape 90"/>
          <p:cNvSpPr/>
          <p:nvPr/>
        </p:nvSpPr>
        <p:spPr>
          <a:xfrm>
            <a:off x="3604016" y="-10959"/>
            <a:ext cx="1935968"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t>Writing</a:t>
            </a:r>
          </a:p>
        </p:txBody>
      </p:sp>
      <p:sp>
        <p:nvSpPr>
          <p:cNvPr id="91" name="Shape 91"/>
          <p:cNvSpPr>
            <a:spLocks noGrp="1"/>
          </p:cNvSpPr>
          <p:nvPr>
            <p:ph type="body" idx="4294967295"/>
          </p:nvPr>
        </p:nvSpPr>
        <p:spPr>
          <a:xfrm>
            <a:off x="457200" y="1916112"/>
            <a:ext cx="8229600" cy="4210051"/>
          </a:xfrm>
          <a:prstGeom prst="rect">
            <a:avLst/>
          </a:prstGeom>
          <a:extLst>
            <a:ext uri="{C572A759-6A51-4108-AA02-DFA0A04FC94B}">
              <ma14:wrappingTextBoxFlag xmlns:ma14="http://schemas.microsoft.com/office/mac/drawingml/2011/main" xmlns="" val="1"/>
            </a:ext>
          </a:extLst>
        </p:spPr>
        <p:txBody>
          <a:bodyPr>
            <a:normAutofit lnSpcReduction="10000"/>
          </a:bodyPr>
          <a:lstStyle/>
          <a:p>
            <a:pPr marL="305180" indent="-305180" defTabSz="813816">
              <a:spcBef>
                <a:spcPts val="500"/>
              </a:spcBef>
              <a:buChar char="•"/>
              <a:defRPr sz="2136">
                <a:latin typeface="Arial"/>
                <a:ea typeface="Arial"/>
                <a:cs typeface="Arial"/>
                <a:sym typeface="Arial"/>
              </a:defRPr>
            </a:pPr>
            <a:r>
              <a:t>The following slides have a selection of writing tasks. </a:t>
            </a:r>
          </a:p>
          <a:p>
            <a:pPr marL="0" indent="0" defTabSz="813816">
              <a:spcBef>
                <a:spcPts val="500"/>
              </a:spcBef>
              <a:buSzTx/>
              <a:buNone/>
              <a:defRPr sz="2136">
                <a:latin typeface="Arial"/>
                <a:ea typeface="Arial"/>
                <a:cs typeface="Arial"/>
                <a:sym typeface="Arial"/>
              </a:defRPr>
            </a:pPr>
            <a:r>
              <a:t>***</a:t>
            </a:r>
            <a:r>
              <a:rPr b="1" u="sng"/>
              <a:t>Please only do what you child is able for and only what you can manage.</a:t>
            </a:r>
          </a:p>
          <a:p>
            <a:pPr marL="305180" indent="-305180" defTabSz="813816">
              <a:spcBef>
                <a:spcPts val="500"/>
              </a:spcBef>
              <a:buChar char="•"/>
              <a:defRPr sz="2136">
                <a:latin typeface="Arial"/>
                <a:ea typeface="Arial"/>
                <a:cs typeface="Arial"/>
                <a:sym typeface="Arial"/>
              </a:defRPr>
            </a:pPr>
            <a:r>
              <a:t>When you are writing please remember all the handwriting rules. Tall letters tall, hanging down letters. Use capital letters correctly. Do not forget full stops. Spaces in between your words.</a:t>
            </a:r>
          </a:p>
          <a:p>
            <a:pPr marL="305180" indent="-305180" defTabSz="813816">
              <a:spcBef>
                <a:spcPts val="500"/>
              </a:spcBef>
              <a:buChar char="•"/>
              <a:defRPr sz="2136">
                <a:latin typeface="Arial"/>
                <a:ea typeface="Arial"/>
                <a:cs typeface="Arial"/>
                <a:sym typeface="Arial"/>
              </a:defRPr>
            </a:pPr>
            <a:r>
              <a:t>If you see your child forming a letter incorrectly please show them how to write it correctly. Example of a common mistake: Forming b like a 6. The letter ‘d’ does not start at the top but with a ‘c’. </a:t>
            </a:r>
          </a:p>
          <a:p>
            <a:pPr marL="305180" indent="-305180" defTabSz="813816">
              <a:spcBef>
                <a:spcPts val="500"/>
              </a:spcBef>
              <a:buChar char="•"/>
              <a:defRPr sz="2136">
                <a:latin typeface="Arial"/>
                <a:ea typeface="Arial"/>
                <a:cs typeface="Arial"/>
                <a:sym typeface="Arial"/>
              </a:defRPr>
            </a:pPr>
            <a:r>
              <a:t>Try to encourage you child to sound out words before looking for help.</a:t>
            </a:r>
          </a:p>
        </p:txBody>
      </p:sp>
      <p:sp>
        <p:nvSpPr>
          <p:cNvPr id="92" name="Shape 92"/>
          <p:cNvSpPr/>
          <p:nvPr/>
        </p:nvSpPr>
        <p:spPr>
          <a:xfrm>
            <a:off x="850900" y="1277937"/>
            <a:ext cx="6243146" cy="449354"/>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500" b="1">
                <a:latin typeface="Arial"/>
                <a:ea typeface="Arial"/>
                <a:cs typeface="Arial"/>
                <a:sym typeface="Arial"/>
              </a:defRPr>
            </a:lvl1pPr>
          </a:lstStyle>
          <a:p>
            <a:r>
              <a:t>Handwriting- Some writing reminders…..</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425F286-CA5E-4BB0-995E-343AC91968D3}"/>
              </a:ext>
            </a:extLst>
          </p:cNvPr>
          <p:cNvSpPr/>
          <p:nvPr/>
        </p:nvSpPr>
        <p:spPr>
          <a:xfrm>
            <a:off x="1981200" y="228600"/>
            <a:ext cx="4648200" cy="1219200"/>
          </a:xfrm>
          <a:prstGeom prst="ellipse">
            <a:avLst/>
          </a:prstGeom>
          <a:solidFill>
            <a:schemeClr val="accent2">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Comic Sans MS"/>
              <a:ea typeface="Comic Sans MS"/>
              <a:cs typeface="Comic Sans MS"/>
              <a:sym typeface="Comic Sans MS"/>
            </a:endParaRPr>
          </a:p>
        </p:txBody>
      </p:sp>
      <p:sp>
        <p:nvSpPr>
          <p:cNvPr id="2" name="TextBox 1">
            <a:extLst>
              <a:ext uri="{FF2B5EF4-FFF2-40B4-BE49-F238E27FC236}">
                <a16:creationId xmlns:a16="http://schemas.microsoft.com/office/drawing/2014/main" id="{537CC405-0EF8-4A52-B87C-31CCD31DA6EB}"/>
              </a:ext>
            </a:extLst>
          </p:cNvPr>
          <p:cNvSpPr txBox="1"/>
          <p:nvPr/>
        </p:nvSpPr>
        <p:spPr>
          <a:xfrm>
            <a:off x="914400" y="457200"/>
            <a:ext cx="69342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4800" b="0" i="0" u="none" strike="noStrike" cap="none" spc="0" normalizeH="0" baseline="0" dirty="0">
                <a:ln>
                  <a:noFill/>
                </a:ln>
                <a:solidFill>
                  <a:srgbClr val="FFFF00"/>
                </a:solidFill>
                <a:effectLst/>
                <a:uFillTx/>
                <a:latin typeface="Comic Sans MS"/>
                <a:ea typeface="Comic Sans MS"/>
                <a:cs typeface="Comic Sans MS"/>
                <a:sym typeface="Comic Sans MS"/>
              </a:rPr>
              <a:t>Walkinstown</a:t>
            </a:r>
          </a:p>
        </p:txBody>
      </p:sp>
      <p:sp>
        <p:nvSpPr>
          <p:cNvPr id="4" name="TextBox 3">
            <a:extLst>
              <a:ext uri="{FF2B5EF4-FFF2-40B4-BE49-F238E27FC236}">
                <a16:creationId xmlns:a16="http://schemas.microsoft.com/office/drawing/2014/main" id="{E89D0EB4-C0DC-4405-82B5-5E34DD5B78CC}"/>
              </a:ext>
            </a:extLst>
          </p:cNvPr>
          <p:cNvSpPr txBox="1"/>
          <p:nvPr/>
        </p:nvSpPr>
        <p:spPr>
          <a:xfrm>
            <a:off x="1295400" y="2209800"/>
            <a:ext cx="6096000"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See how many words you can write using the word ‘Walkinstown’ e.g. </a:t>
            </a:r>
            <a:r>
              <a:rPr lang="en-IE" dirty="0"/>
              <a:t>‘in’</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5" name="Oval 4">
            <a:extLst>
              <a:ext uri="{FF2B5EF4-FFF2-40B4-BE49-F238E27FC236}">
                <a16:creationId xmlns:a16="http://schemas.microsoft.com/office/drawing/2014/main" id="{87B7CB63-3F2E-4FA1-A89F-31A4BE933EBB}"/>
              </a:ext>
            </a:extLst>
          </p:cNvPr>
          <p:cNvSpPr/>
          <p:nvPr/>
        </p:nvSpPr>
        <p:spPr>
          <a:xfrm>
            <a:off x="2057400" y="3392272"/>
            <a:ext cx="4648200" cy="1219200"/>
          </a:xfrm>
          <a:prstGeom prst="ellipse">
            <a:avLst/>
          </a:prstGeom>
          <a:solidFill>
            <a:schemeClr val="accent2">
              <a:lumMod val="75000"/>
            </a:schemeClr>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Comic Sans MS"/>
              <a:ea typeface="Comic Sans MS"/>
              <a:cs typeface="Comic Sans MS"/>
              <a:sym typeface="Comic Sans MS"/>
            </a:endParaRPr>
          </a:p>
        </p:txBody>
      </p:sp>
      <p:sp>
        <p:nvSpPr>
          <p:cNvPr id="6" name="TextBox 5">
            <a:extLst>
              <a:ext uri="{FF2B5EF4-FFF2-40B4-BE49-F238E27FC236}">
                <a16:creationId xmlns:a16="http://schemas.microsoft.com/office/drawing/2014/main" id="{E74880BC-F000-45AB-B9F9-3464553EF39B}"/>
              </a:ext>
            </a:extLst>
          </p:cNvPr>
          <p:cNvSpPr txBox="1"/>
          <p:nvPr/>
        </p:nvSpPr>
        <p:spPr>
          <a:xfrm>
            <a:off x="914400" y="3586374"/>
            <a:ext cx="69342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IE" sz="4800" dirty="0">
                <a:solidFill>
                  <a:srgbClr val="FFFF00"/>
                </a:solidFill>
              </a:rPr>
              <a:t>Hippopotamus</a:t>
            </a:r>
            <a:endParaRPr kumimoji="0" lang="en-IE" sz="4800" b="0" i="0" u="none" strike="noStrike" cap="none" spc="0" normalizeH="0" baseline="0" dirty="0">
              <a:ln>
                <a:noFill/>
              </a:ln>
              <a:solidFill>
                <a:srgbClr val="FFFF00"/>
              </a:solidFill>
              <a:effectLst/>
              <a:uFillTx/>
              <a:latin typeface="Comic Sans MS"/>
              <a:ea typeface="Comic Sans MS"/>
              <a:cs typeface="Comic Sans MS"/>
              <a:sym typeface="Comic Sans MS"/>
            </a:endParaRPr>
          </a:p>
        </p:txBody>
      </p:sp>
      <p:sp>
        <p:nvSpPr>
          <p:cNvPr id="7" name="TextBox 6">
            <a:extLst>
              <a:ext uri="{FF2B5EF4-FFF2-40B4-BE49-F238E27FC236}">
                <a16:creationId xmlns:a16="http://schemas.microsoft.com/office/drawing/2014/main" id="{69493F89-1652-4082-83F9-51AED1E4971D}"/>
              </a:ext>
            </a:extLst>
          </p:cNvPr>
          <p:cNvSpPr txBox="1"/>
          <p:nvPr/>
        </p:nvSpPr>
        <p:spPr>
          <a:xfrm>
            <a:off x="1981200" y="5105400"/>
            <a:ext cx="4876800"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IE" dirty="0"/>
              <a:t>See how many words you can write using the word ‘Hippopotamus’ e.g. ‘pot’</a:t>
            </a:r>
          </a:p>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Tree>
    <p:extLst>
      <p:ext uri="{BB962C8B-B14F-4D97-AF65-F5344CB8AC3E}">
        <p14:creationId xmlns:p14="http://schemas.microsoft.com/office/powerpoint/2010/main" val="170030627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p:nvPr/>
        </p:nvSpPr>
        <p:spPr>
          <a:xfrm>
            <a:off x="918190" y="176529"/>
            <a:ext cx="7868504" cy="6248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000" b="1" u="sng"/>
            </a:lvl1pPr>
          </a:lstStyle>
          <a:p>
            <a:r>
              <a:rPr dirty="0"/>
              <a:t>Punctuation: Capital letters and </a:t>
            </a:r>
            <a:r>
              <a:rPr dirty="0" err="1"/>
              <a:t>fullstops</a:t>
            </a:r>
            <a:r>
              <a:rPr dirty="0"/>
              <a:t>:</a:t>
            </a:r>
          </a:p>
        </p:txBody>
      </p:sp>
      <p:sp>
        <p:nvSpPr>
          <p:cNvPr id="105" name="Shape 105"/>
          <p:cNvSpPr/>
          <p:nvPr/>
        </p:nvSpPr>
        <p:spPr>
          <a:xfrm>
            <a:off x="438839" y="798830"/>
            <a:ext cx="8266322" cy="10439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a:solidFill>
                  <a:srgbClr val="C3247B"/>
                </a:solidFill>
              </a:defRPr>
            </a:pPr>
            <a:r>
              <a:rPr dirty="0"/>
              <a:t>Teacher forgot to use capital letters and </a:t>
            </a:r>
            <a:r>
              <a:rPr dirty="0" err="1"/>
              <a:t>fullstops</a:t>
            </a:r>
            <a:r>
              <a:rPr dirty="0"/>
              <a:t>!</a:t>
            </a:r>
          </a:p>
          <a:p>
            <a:pPr algn="ctr">
              <a:defRPr>
                <a:solidFill>
                  <a:srgbClr val="C3247B"/>
                </a:solidFill>
              </a:defRPr>
            </a:pPr>
            <a:r>
              <a:rPr dirty="0"/>
              <a:t>Rewrite these sentences in your copy using a capital letter at the beginning </a:t>
            </a:r>
          </a:p>
          <a:p>
            <a:pPr algn="ctr">
              <a:defRPr>
                <a:solidFill>
                  <a:srgbClr val="C3247B"/>
                </a:solidFill>
              </a:defRPr>
            </a:pPr>
            <a:r>
              <a:rPr dirty="0"/>
              <a:t>of the sentence and </a:t>
            </a:r>
            <a:r>
              <a:rPr dirty="0" err="1"/>
              <a:t>fullstops</a:t>
            </a:r>
            <a:r>
              <a:rPr dirty="0"/>
              <a:t> at the send of a sentence.</a:t>
            </a:r>
          </a:p>
        </p:txBody>
      </p:sp>
      <p:sp>
        <p:nvSpPr>
          <p:cNvPr id="106" name="Shape 106"/>
          <p:cNvSpPr/>
          <p:nvPr/>
        </p:nvSpPr>
        <p:spPr>
          <a:xfrm>
            <a:off x="613390" y="2183129"/>
            <a:ext cx="4598052" cy="347826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01052" indent="-401052">
              <a:lnSpc>
                <a:spcPct val="150000"/>
              </a:lnSpc>
              <a:buSzPct val="100000"/>
              <a:buAutoNum type="arabicPeriod"/>
              <a:defRPr sz="3000"/>
            </a:pPr>
            <a:r>
              <a:rPr lang="en-GB" dirty="0"/>
              <a:t>the pen is on the table</a:t>
            </a:r>
          </a:p>
          <a:p>
            <a:pPr marL="401052" indent="-401052">
              <a:lnSpc>
                <a:spcPct val="150000"/>
              </a:lnSpc>
              <a:buSzPct val="100000"/>
              <a:buAutoNum type="arabicPeriod"/>
              <a:defRPr sz="3000"/>
            </a:pPr>
            <a:r>
              <a:rPr lang="en-GB" dirty="0"/>
              <a:t>it is very hot out today</a:t>
            </a:r>
            <a:endParaRPr dirty="0"/>
          </a:p>
          <a:p>
            <a:pPr marL="401052" indent="-401052">
              <a:lnSpc>
                <a:spcPct val="150000"/>
              </a:lnSpc>
              <a:buSzPct val="100000"/>
              <a:buAutoNum type="arabicPeriod"/>
              <a:defRPr sz="3000"/>
            </a:pPr>
            <a:r>
              <a:rPr lang="en-GB" dirty="0"/>
              <a:t>the dog is barking</a:t>
            </a:r>
            <a:endParaRPr dirty="0"/>
          </a:p>
          <a:p>
            <a:pPr marL="401052" indent="-401052">
              <a:lnSpc>
                <a:spcPct val="150000"/>
              </a:lnSpc>
              <a:buSzPct val="100000"/>
              <a:buAutoNum type="arabicPeriod"/>
              <a:defRPr sz="3000"/>
            </a:pPr>
            <a:r>
              <a:rPr dirty="0" err="1"/>
              <a:t>i</a:t>
            </a:r>
            <a:r>
              <a:rPr dirty="0"/>
              <a:t> </a:t>
            </a:r>
            <a:r>
              <a:rPr lang="en-GB" dirty="0"/>
              <a:t>like to play football</a:t>
            </a:r>
            <a:endParaRPr dirty="0"/>
          </a:p>
          <a:p>
            <a:pPr marL="401052" indent="-401052">
              <a:lnSpc>
                <a:spcPct val="150000"/>
              </a:lnSpc>
              <a:buSzPct val="100000"/>
              <a:buAutoNum type="arabicPeriod"/>
              <a:defRPr sz="3000"/>
            </a:pPr>
            <a:r>
              <a:rPr lang="en-GB" dirty="0"/>
              <a:t>you can have a turn </a:t>
            </a:r>
            <a:endParaRPr dirty="0"/>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1447799" y="76200"/>
            <a:ext cx="6082753" cy="769441"/>
          </a:xfrm>
          <a:prstGeom prst="rect">
            <a:avLst/>
          </a:prstGeom>
          <a:solidFill>
            <a:srgbClr val="FFFF00"/>
          </a:solidFill>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2500" b="1"/>
            </a:lvl1pPr>
          </a:lstStyle>
          <a:p>
            <a:r>
              <a:rPr lang="en-GB" sz="4400" dirty="0">
                <a:solidFill>
                  <a:schemeClr val="accent5"/>
                </a:solidFill>
                <a:latin typeface="Algerian" panose="04020705040A02060702" pitchFamily="82" charset="0"/>
              </a:rPr>
              <a:t>Procedural writing </a:t>
            </a:r>
            <a:endParaRPr sz="4400" dirty="0">
              <a:solidFill>
                <a:schemeClr val="accent5"/>
              </a:solidFill>
              <a:latin typeface="Algerian" panose="04020705040A02060702" pitchFamily="82" charset="0"/>
            </a:endParaRPr>
          </a:p>
        </p:txBody>
      </p:sp>
      <p:sp>
        <p:nvSpPr>
          <p:cNvPr id="2" name="TextBox 1"/>
          <p:cNvSpPr txBox="1"/>
          <p:nvPr/>
        </p:nvSpPr>
        <p:spPr>
          <a:xfrm>
            <a:off x="0" y="845641"/>
            <a:ext cx="9144000" cy="19389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dirty="0">
                <a:ln>
                  <a:noFill/>
                </a:ln>
                <a:solidFill>
                  <a:srgbClr val="FF0000"/>
                </a:solidFill>
                <a:effectLst/>
                <a:uFillTx/>
                <a:sym typeface="Comic Sans MS"/>
              </a:rPr>
              <a:t>Procedural writing:</a:t>
            </a:r>
            <a:r>
              <a:rPr kumimoji="0" lang="en-GB" sz="2400" b="0" i="0" u="none" strike="noStrike" cap="none" spc="0" normalizeH="0" dirty="0">
                <a:ln>
                  <a:noFill/>
                </a:ln>
                <a:solidFill>
                  <a:srgbClr val="FF0000"/>
                </a:solidFill>
                <a:effectLst/>
                <a:uFillTx/>
                <a:sym typeface="Comic Sans MS"/>
              </a:rPr>
              <a:t> </a:t>
            </a:r>
            <a:r>
              <a:rPr kumimoji="0" lang="en-GB" sz="2400" b="0" i="0" u="none" strike="noStrike" cap="none" spc="0" normalizeH="0" baseline="0" dirty="0">
                <a:ln>
                  <a:noFill/>
                </a:ln>
                <a:solidFill>
                  <a:schemeClr val="tx1"/>
                </a:solidFill>
                <a:effectLst/>
                <a:uFillTx/>
                <a:sym typeface="Comic Sans MS"/>
              </a:rPr>
              <a:t>writing </a:t>
            </a:r>
            <a:r>
              <a:rPr kumimoji="0" lang="en-GB" sz="2400" b="0" i="0" u="sng" strike="noStrike" cap="none" spc="0" normalizeH="0" baseline="0" dirty="0">
                <a:ln>
                  <a:noFill/>
                </a:ln>
                <a:solidFill>
                  <a:srgbClr val="FF0000"/>
                </a:solidFill>
                <a:effectLst/>
                <a:uFillTx/>
                <a:sym typeface="Comic Sans MS"/>
              </a:rPr>
              <a:t>instructions</a:t>
            </a:r>
            <a:r>
              <a:rPr kumimoji="0" lang="en-GB" sz="2400" b="0" i="0" u="none" strike="noStrike" cap="none" spc="0" normalizeH="0" baseline="0" dirty="0">
                <a:ln>
                  <a:noFill/>
                </a:ln>
                <a:solidFill>
                  <a:srgbClr val="FF0000"/>
                </a:solidFill>
                <a:effectLst/>
                <a:uFillTx/>
                <a:sym typeface="Comic Sans MS"/>
              </a:rPr>
              <a:t> </a:t>
            </a:r>
            <a:r>
              <a:rPr kumimoji="0" lang="en-GB" sz="2400" b="0" i="0" u="none" strike="noStrike" cap="none" spc="0" normalizeH="0" baseline="0" dirty="0">
                <a:ln>
                  <a:noFill/>
                </a:ln>
                <a:solidFill>
                  <a:schemeClr val="tx1"/>
                </a:solidFill>
                <a:effectLst/>
                <a:uFillTx/>
                <a:sym typeface="Comic Sans MS"/>
              </a:rPr>
              <a:t>to tell</a:t>
            </a:r>
            <a:r>
              <a:rPr kumimoji="0" lang="en-GB" sz="2400" b="0" i="0" u="none" strike="noStrike" cap="none" spc="0" normalizeH="0" dirty="0">
                <a:ln>
                  <a:noFill/>
                </a:ln>
                <a:solidFill>
                  <a:schemeClr val="tx1"/>
                </a:solidFill>
                <a:effectLst/>
                <a:uFillTx/>
                <a:sym typeface="Comic Sans MS"/>
              </a:rPr>
              <a:t> </a:t>
            </a:r>
            <a:r>
              <a:rPr kumimoji="0" lang="en-GB" sz="2400" b="0" i="0" u="none" strike="noStrike" cap="none" spc="0" normalizeH="0" baseline="0" dirty="0">
                <a:ln>
                  <a:noFill/>
                </a:ln>
                <a:solidFill>
                  <a:schemeClr val="tx1"/>
                </a:solidFill>
                <a:effectLst/>
                <a:uFillTx/>
                <a:sym typeface="Comic Sans MS"/>
              </a:rPr>
              <a:t>someone how to make</a:t>
            </a:r>
            <a:r>
              <a:rPr kumimoji="0" lang="en-GB" sz="2400" b="0" i="0" u="none" strike="noStrike" cap="none" spc="0" normalizeH="0" dirty="0">
                <a:ln>
                  <a:noFill/>
                </a:ln>
                <a:solidFill>
                  <a:schemeClr val="tx1"/>
                </a:solidFill>
                <a:effectLst/>
                <a:uFillTx/>
                <a:sym typeface="Comic Sans MS"/>
              </a:rPr>
              <a:t> </a:t>
            </a:r>
            <a:r>
              <a:rPr lang="en-GB" sz="2400" dirty="0">
                <a:solidFill>
                  <a:schemeClr val="tx1"/>
                </a:solidFill>
              </a:rPr>
              <a:t>or how to do something. Give it a try in your copy with some of these: (Remember to use </a:t>
            </a:r>
            <a:r>
              <a:rPr lang="en-GB" sz="2400" dirty="0">
                <a:solidFill>
                  <a:srgbClr val="00B050"/>
                </a:solidFill>
              </a:rPr>
              <a:t>first, next, then, last</a:t>
            </a:r>
            <a:r>
              <a:rPr lang="en-GB" sz="2400" dirty="0">
                <a:solidFill>
                  <a:schemeClr val="tx1"/>
                </a:solidFill>
              </a:rPr>
              <a:t>)</a:t>
            </a: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chemeClr val="tx1"/>
              </a:solidFill>
            </a:endParaRPr>
          </a:p>
          <a:p>
            <a:pPr marL="0" marR="0" indent="0" algn="l" defTabSz="914400" rtl="0" fontAlgn="auto" latinLnBrk="0" hangingPunct="0">
              <a:lnSpc>
                <a:spcPct val="100000"/>
              </a:lnSpc>
              <a:spcBef>
                <a:spcPts val="0"/>
              </a:spcBef>
              <a:spcAft>
                <a:spcPts val="0"/>
              </a:spcAft>
              <a:buClrTx/>
              <a:buSzTx/>
              <a:buFontTx/>
              <a:buNone/>
              <a:tabLst/>
            </a:pPr>
            <a:endParaRPr lang="en-GB" sz="2400" dirty="0">
              <a:solidFill>
                <a:schemeClr val="tx1"/>
              </a:solidFill>
            </a:endParaRPr>
          </a:p>
        </p:txBody>
      </p:sp>
      <p:pic>
        <p:nvPicPr>
          <p:cNvPr id="5" name="Picture 4">
            <a:extLst>
              <a:ext uri="{FF2B5EF4-FFF2-40B4-BE49-F238E27FC236}">
                <a16:creationId xmlns:a16="http://schemas.microsoft.com/office/drawing/2014/main" id="{A8328160-3D07-4B79-BF13-DD6B29AC30D0}"/>
              </a:ext>
            </a:extLst>
          </p:cNvPr>
          <p:cNvPicPr>
            <a:picLocks noChangeAspect="1"/>
          </p:cNvPicPr>
          <p:nvPr/>
        </p:nvPicPr>
        <p:blipFill>
          <a:blip r:embed="rId2"/>
          <a:stretch>
            <a:fillRect/>
          </a:stretch>
        </p:blipFill>
        <p:spPr>
          <a:xfrm>
            <a:off x="1879325" y="2010603"/>
            <a:ext cx="5219700" cy="4867275"/>
          </a:xfrm>
          <a:prstGeom prst="rect">
            <a:avLst/>
          </a:prstGeom>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title" idx="4294967295"/>
          </p:nvPr>
        </p:nvSpPr>
        <p:spPr>
          <a:xfrm>
            <a:off x="850287" y="43040"/>
            <a:ext cx="7772400" cy="1081088"/>
          </a:xfrm>
          <a:prstGeom prst="rect">
            <a:avLst/>
          </a:prstGeom>
          <a:solidFill>
            <a:srgbClr val="FFFF00"/>
          </a:solidFill>
          <a:extLst>
            <a:ext uri="{C572A759-6A51-4108-AA02-DFA0A04FC94B}">
              <ma14:wrappingTextBoxFlag xmlns:ma14="http://schemas.microsoft.com/office/mac/drawingml/2011/main" xmlns="" val="1"/>
            </a:ext>
          </a:extLst>
        </p:spPr>
        <p:txBody>
          <a:bodyPr>
            <a:normAutofit/>
          </a:bodyPr>
          <a:lstStyle>
            <a:lvl1pPr>
              <a:defRPr>
                <a:solidFill>
                  <a:srgbClr val="3366FF"/>
                </a:solidFill>
                <a:latin typeface="Algerian"/>
                <a:ea typeface="Algerian"/>
                <a:cs typeface="Algerian"/>
                <a:sym typeface="Algerian"/>
              </a:defRPr>
            </a:lvl1pPr>
          </a:lstStyle>
          <a:p>
            <a:r>
              <a:rPr lang="en-IE" dirty="0"/>
              <a:t>ADJECTIVES </a:t>
            </a:r>
            <a:endParaRPr dirty="0"/>
          </a:p>
        </p:txBody>
      </p:sp>
      <p:sp>
        <p:nvSpPr>
          <p:cNvPr id="115" name="Shape 115"/>
          <p:cNvSpPr/>
          <p:nvPr/>
        </p:nvSpPr>
        <p:spPr>
          <a:xfrm>
            <a:off x="434946" y="1585357"/>
            <a:ext cx="8675386" cy="898224"/>
          </a:xfrm>
          <a:prstGeom prst="rect">
            <a:avLst/>
          </a:prstGeom>
          <a:ln w="12700">
            <a:miter lim="400000"/>
          </a:ln>
          <a:extLst>
            <a:ext uri="{C572A759-6A51-4108-AA02-DFA0A04FC94B}">
              <ma14:wrappingTextBoxFlag xmlns:ma14="http://schemas.microsoft.com/office/mac/drawingml/2011/main" xmlns="" val="1"/>
            </a:ext>
          </a:extLst>
        </p:spPr>
        <p:txBody>
          <a:bodyPr lIns="252000" tIns="252000" rIns="252000" bIns="252000" anchor="ctr">
            <a:noAutofit/>
          </a:bodyPr>
          <a:lstStyle/>
          <a:p>
            <a:pPr algn="ctr" defTabSz="704087">
              <a:lnSpc>
                <a:spcPct val="90000"/>
              </a:lnSpc>
              <a:defRPr sz="2772">
                <a:solidFill>
                  <a:srgbClr val="1C1C1C"/>
                </a:solidFill>
                <a:latin typeface="Twinkl"/>
                <a:ea typeface="Twinkl"/>
                <a:cs typeface="Twinkl"/>
                <a:sym typeface="Twinkl"/>
              </a:defRPr>
            </a:pPr>
            <a:endParaRPr lang="en-IE" sz="3000" dirty="0">
              <a:latin typeface="Comic Sans MS" panose="030F0702030302020204" pitchFamily="66" charset="0"/>
            </a:endParaRPr>
          </a:p>
          <a:p>
            <a:pPr algn="ctr" defTabSz="704087">
              <a:lnSpc>
                <a:spcPct val="90000"/>
              </a:lnSpc>
              <a:defRPr sz="2772">
                <a:solidFill>
                  <a:srgbClr val="1C1C1C"/>
                </a:solidFill>
                <a:latin typeface="Twinkl"/>
                <a:ea typeface="Twinkl"/>
                <a:cs typeface="Twinkl"/>
                <a:sym typeface="Twinkl"/>
              </a:defRPr>
            </a:pPr>
            <a:r>
              <a:rPr sz="3000" dirty="0">
                <a:latin typeface="Comic Sans MS" panose="030F0702030302020204" pitchFamily="66" charset="0"/>
              </a:rPr>
              <a:t>An adjective is a </a:t>
            </a:r>
            <a:r>
              <a:rPr sz="3000" b="1" dirty="0">
                <a:solidFill>
                  <a:srgbClr val="BF1C6D"/>
                </a:solidFill>
                <a:latin typeface="Comic Sans MS" panose="030F0702030302020204" pitchFamily="66" charset="0"/>
              </a:rPr>
              <a:t>describing</a:t>
            </a:r>
            <a:r>
              <a:rPr sz="3000" dirty="0">
                <a:solidFill>
                  <a:srgbClr val="BF1C6D"/>
                </a:solidFill>
                <a:latin typeface="Comic Sans MS" panose="030F0702030302020204" pitchFamily="66" charset="0"/>
              </a:rPr>
              <a:t> </a:t>
            </a:r>
            <a:r>
              <a:rPr sz="3000" dirty="0">
                <a:latin typeface="Comic Sans MS" panose="030F0702030302020204" pitchFamily="66" charset="0"/>
              </a:rPr>
              <a:t>word.</a:t>
            </a:r>
            <a:endParaRPr lang="en-IE" sz="3000" dirty="0">
              <a:latin typeface="Comic Sans MS" panose="030F0702030302020204" pitchFamily="66" charset="0"/>
            </a:endParaRPr>
          </a:p>
          <a:p>
            <a:pPr algn="ctr" defTabSz="704087">
              <a:lnSpc>
                <a:spcPct val="90000"/>
              </a:lnSpc>
              <a:defRPr sz="2772">
                <a:solidFill>
                  <a:srgbClr val="1C1C1C"/>
                </a:solidFill>
                <a:latin typeface="Twinkl"/>
                <a:ea typeface="Twinkl"/>
                <a:cs typeface="Twinkl"/>
                <a:sym typeface="Twinkl"/>
              </a:defRPr>
            </a:pPr>
            <a:r>
              <a:rPr lang="en-IE" sz="3000" dirty="0">
                <a:latin typeface="Comic Sans MS" panose="030F0702030302020204" pitchFamily="66" charset="0"/>
              </a:rPr>
              <a:t>Here is a picture of a house.</a:t>
            </a:r>
          </a:p>
          <a:p>
            <a:pPr algn="ctr" defTabSz="704087">
              <a:lnSpc>
                <a:spcPct val="90000"/>
              </a:lnSpc>
              <a:defRPr sz="2772">
                <a:solidFill>
                  <a:srgbClr val="1C1C1C"/>
                </a:solidFill>
                <a:latin typeface="Twinkl"/>
                <a:ea typeface="Twinkl"/>
                <a:cs typeface="Twinkl"/>
                <a:sym typeface="Twinkl"/>
              </a:defRPr>
            </a:pPr>
            <a:r>
              <a:rPr lang="en-IE" sz="3000" dirty="0">
                <a:latin typeface="Comic Sans MS" panose="030F0702030302020204" pitchFamily="66" charset="0"/>
              </a:rPr>
              <a:t>Write a list of adjectives to describe it. </a:t>
            </a:r>
          </a:p>
          <a:p>
            <a:pPr algn="ctr" defTabSz="704087">
              <a:lnSpc>
                <a:spcPct val="90000"/>
              </a:lnSpc>
              <a:defRPr sz="2772">
                <a:solidFill>
                  <a:srgbClr val="1C1C1C"/>
                </a:solidFill>
                <a:latin typeface="Twinkl"/>
                <a:ea typeface="Twinkl"/>
                <a:cs typeface="Twinkl"/>
                <a:sym typeface="Twinkl"/>
              </a:defRPr>
            </a:pPr>
            <a:r>
              <a:rPr lang="en-IE" sz="3000" dirty="0">
                <a:latin typeface="Comic Sans MS" panose="030F0702030302020204" pitchFamily="66" charset="0"/>
              </a:rPr>
              <a:t>Example: spooky, dark, big</a:t>
            </a:r>
          </a:p>
          <a:p>
            <a:pPr algn="ctr" defTabSz="704087">
              <a:lnSpc>
                <a:spcPct val="90000"/>
              </a:lnSpc>
              <a:defRPr sz="2772">
                <a:solidFill>
                  <a:srgbClr val="1C1C1C"/>
                </a:solidFill>
                <a:latin typeface="Twinkl"/>
                <a:ea typeface="Twinkl"/>
                <a:cs typeface="Twinkl"/>
                <a:sym typeface="Twinkl"/>
              </a:defRPr>
            </a:pPr>
            <a:r>
              <a:rPr lang="en-IE" sz="3000" dirty="0">
                <a:latin typeface="Comic Sans MS" panose="030F0702030302020204" pitchFamily="66" charset="0"/>
              </a:rPr>
              <a:t>How many can you think of?</a:t>
            </a:r>
            <a:endParaRPr sz="3000" dirty="0">
              <a:latin typeface="Comic Sans MS" panose="030F0702030302020204" pitchFamily="66" charset="0"/>
            </a:endParaRPr>
          </a:p>
        </p:txBody>
      </p:sp>
      <p:sp>
        <p:nvSpPr>
          <p:cNvPr id="117" name="Shape 117"/>
          <p:cNvSpPr/>
          <p:nvPr/>
        </p:nvSpPr>
        <p:spPr>
          <a:xfrm>
            <a:off x="249237" y="5166677"/>
            <a:ext cx="5862639"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a:solidFill>
                  <a:srgbClr val="1C1C1C"/>
                </a:solidFill>
                <a:latin typeface="Twinkl"/>
                <a:ea typeface="Twinkl"/>
                <a:cs typeface="Twinkl"/>
                <a:sym typeface="Twinkl"/>
              </a:defRPr>
            </a:pPr>
            <a:endParaRPr dirty="0"/>
          </a:p>
        </p:txBody>
      </p:sp>
      <p:sp>
        <p:nvSpPr>
          <p:cNvPr id="118" name="Shape 118"/>
          <p:cNvSpPr/>
          <p:nvPr/>
        </p:nvSpPr>
        <p:spPr>
          <a:xfrm>
            <a:off x="960437" y="4120673"/>
            <a:ext cx="92396" cy="58477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b="1">
                <a:solidFill>
                  <a:srgbClr val="BF1C6D"/>
                </a:solidFill>
                <a:latin typeface="Twinkl"/>
                <a:ea typeface="Twinkl"/>
                <a:cs typeface="Twinkl"/>
                <a:sym typeface="Twinkl"/>
              </a:defRPr>
            </a:lvl1pPr>
          </a:lstStyle>
          <a:p>
            <a:endParaRPr dirty="0"/>
          </a:p>
        </p:txBody>
      </p:sp>
      <p:sp>
        <p:nvSpPr>
          <p:cNvPr id="119" name="Shape 119"/>
          <p:cNvSpPr/>
          <p:nvPr/>
        </p:nvSpPr>
        <p:spPr>
          <a:xfrm>
            <a:off x="160951" y="2348609"/>
            <a:ext cx="4575536" cy="1919648"/>
          </a:xfrm>
          <a:prstGeom prst="rect">
            <a:avLst/>
          </a:prstGeom>
          <a:ln w="12700">
            <a:miter lim="400000"/>
          </a:ln>
          <a:extLst>
            <a:ext uri="{C572A759-6A51-4108-AA02-DFA0A04FC94B}">
              <ma14:wrappingTextBoxFlag xmlns:ma14="http://schemas.microsoft.com/office/mac/drawingml/2011/main" xmlns="" val="1"/>
            </a:ext>
          </a:extLst>
        </p:spPr>
        <p:txBody>
          <a:bodyPr lIns="252000" tIns="252000" rIns="252000" bIns="252000" anchor="ctr">
            <a:normAutofit/>
          </a:bodyPr>
          <a:lstStyle>
            <a:lvl1pPr algn="ctr">
              <a:lnSpc>
                <a:spcPct val="90000"/>
              </a:lnSpc>
              <a:defRPr sz="3200">
                <a:solidFill>
                  <a:srgbClr val="1C1C1C"/>
                </a:solidFill>
                <a:latin typeface="Twinkl"/>
                <a:ea typeface="Twinkl"/>
                <a:cs typeface="Twinkl"/>
                <a:sym typeface="Twinkl"/>
              </a:defRPr>
            </a:lvl1pPr>
          </a:lstStyle>
          <a:p>
            <a:endParaRPr dirty="0"/>
          </a:p>
        </p:txBody>
      </p:sp>
      <p:pic>
        <p:nvPicPr>
          <p:cNvPr id="3" name="Picture 2" descr="A picture containing building, clock, gate, window&#10;&#10;Description automatically generated">
            <a:extLst>
              <a:ext uri="{FF2B5EF4-FFF2-40B4-BE49-F238E27FC236}">
                <a16:creationId xmlns:a16="http://schemas.microsoft.com/office/drawing/2014/main" id="{B71ACD82-82DD-40A5-8806-6B63FF9792BB}"/>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01978" y="3315755"/>
            <a:ext cx="3206026" cy="3497483"/>
          </a:xfrm>
          <a:prstGeom prst="rect">
            <a:avLst/>
          </a:prstGeom>
        </p:spPr>
      </p:pic>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2" nodeType="clickEffect">
                                  <p:stCondLst>
                                    <p:cond delay="0"/>
                                  </p:stCondLst>
                                  <p:iterate>
                                    <p:tmAbs val="0"/>
                                  </p:iterate>
                                  <p:childTnLst>
                                    <p:set>
                                      <p:cBhvr>
                                        <p:cTn id="11" fill="hold"/>
                                        <p:tgtEl>
                                          <p:spTgt spid="117"/>
                                        </p:tgtEl>
                                        <p:attrNameLst>
                                          <p:attrName>style.visibility</p:attrName>
                                        </p:attrNameLst>
                                      </p:cBhvr>
                                      <p:to>
                                        <p:strVal val="visible"/>
                                      </p:to>
                                    </p:set>
                                    <p:animEffect transition="in" filter="dissolve">
                                      <p:cBhvr>
                                        <p:cTn id="1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2" animBg="1" advAuto="0"/>
      <p:bldP spid="118"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body" idx="4294967295"/>
          </p:nvPr>
        </p:nvSpPr>
        <p:spPr>
          <a:xfrm>
            <a:off x="-15875" y="1916112"/>
            <a:ext cx="8229600" cy="4210051"/>
          </a:xfrm>
          <a:prstGeom prst="rect">
            <a:avLst/>
          </a:prstGeom>
          <a:extLst>
            <a:ext uri="{C572A759-6A51-4108-AA02-DFA0A04FC94B}">
              <ma14:wrappingTextBoxFlag xmlns:ma14="http://schemas.microsoft.com/office/mac/drawingml/2011/main" xmlns="" val="1"/>
            </a:ext>
          </a:extLst>
        </p:spPr>
        <p:txBody>
          <a:bodyPr>
            <a:normAutofit/>
          </a:bodyPr>
          <a:lstStyle/>
          <a:p>
            <a:pPr>
              <a:spcBef>
                <a:spcPts val="900"/>
              </a:spcBef>
              <a:buSzTx/>
              <a:buNone/>
              <a:defRPr sz="4000">
                <a:latin typeface="Arial"/>
                <a:ea typeface="Arial"/>
                <a:cs typeface="Arial"/>
                <a:sym typeface="Arial"/>
              </a:defRPr>
            </a:pPr>
            <a:r>
              <a:rPr dirty="0"/>
              <a:t>- </a:t>
            </a:r>
            <a:r>
              <a:rPr sz="3600" dirty="0"/>
              <a:t>A copy book to record all your work.</a:t>
            </a:r>
          </a:p>
          <a:p>
            <a:pPr>
              <a:spcBef>
                <a:spcPts val="800"/>
              </a:spcBef>
              <a:buSzTx/>
              <a:buNone/>
              <a:defRPr sz="3600">
                <a:latin typeface="Arial"/>
                <a:ea typeface="Arial"/>
                <a:cs typeface="Arial"/>
                <a:sym typeface="Arial"/>
              </a:defRPr>
            </a:pPr>
            <a:r>
              <a:rPr dirty="0"/>
              <a:t>- Pens, pencils, </a:t>
            </a:r>
            <a:r>
              <a:rPr dirty="0" err="1"/>
              <a:t>colours</a:t>
            </a:r>
            <a:r>
              <a:rPr dirty="0"/>
              <a:t>, rubber.</a:t>
            </a:r>
          </a:p>
          <a:p>
            <a:pPr>
              <a:spcBef>
                <a:spcPts val="800"/>
              </a:spcBef>
              <a:buChar char="-"/>
              <a:defRPr sz="3600">
                <a:latin typeface="Arial"/>
                <a:ea typeface="Arial"/>
                <a:cs typeface="Arial"/>
                <a:sym typeface="Arial"/>
              </a:defRPr>
            </a:pPr>
            <a:r>
              <a:rPr dirty="0"/>
              <a:t>An adult to help sometimes!</a:t>
            </a:r>
          </a:p>
          <a:p>
            <a:pPr>
              <a:spcBef>
                <a:spcPts val="800"/>
              </a:spcBef>
              <a:buChar char="-"/>
              <a:defRPr sz="3600">
                <a:latin typeface="Arial"/>
                <a:ea typeface="Arial"/>
                <a:cs typeface="Arial"/>
                <a:sym typeface="Arial"/>
              </a:defRPr>
            </a:pPr>
            <a:r>
              <a:rPr dirty="0"/>
              <a:t>A computer / tablet / phone for some activities.</a:t>
            </a:r>
            <a:endParaRPr lang="en-IE" dirty="0"/>
          </a:p>
          <a:p>
            <a:pPr marL="0" indent="0">
              <a:spcBef>
                <a:spcPts val="800"/>
              </a:spcBef>
              <a:buNone/>
              <a:defRPr sz="3600">
                <a:latin typeface="Arial"/>
                <a:ea typeface="Arial"/>
                <a:cs typeface="Arial"/>
                <a:sym typeface="Arial"/>
              </a:defRPr>
            </a:pPr>
            <a:endParaRPr dirty="0"/>
          </a:p>
        </p:txBody>
      </p:sp>
      <p:sp>
        <p:nvSpPr>
          <p:cNvPr id="26" name="Shape 26"/>
          <p:cNvSpPr/>
          <p:nvPr/>
        </p:nvSpPr>
        <p:spPr>
          <a:xfrm>
            <a:off x="611187" y="731837"/>
            <a:ext cx="5777221" cy="64632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latin typeface="Arial"/>
                <a:ea typeface="Arial"/>
                <a:cs typeface="Arial"/>
                <a:sym typeface="Arial"/>
              </a:defRPr>
            </a:lvl1pPr>
          </a:lstStyle>
          <a:p>
            <a:r>
              <a:t>Students you will need:</a:t>
            </a:r>
          </a:p>
        </p:txBody>
      </p:sp>
    </p:spTree>
  </p:cSld>
  <p:clrMapOvr>
    <a:masterClrMapping/>
  </p:clrMapOvr>
  <mc:AlternateContent xmlns:mc="http://schemas.openxmlformats.org/markup-compatibility/2006" xmlns:p14="http://schemas.microsoft.com/office/powerpoint/2010/main">
    <mc:Choice Requires="p14">
      <p:transition spd="slow" advClick="0" advTm="4000">
        <p:dissolv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p:nvPr/>
        </p:nvSpPr>
        <p:spPr>
          <a:xfrm>
            <a:off x="4426981" y="278129"/>
            <a:ext cx="92395" cy="553998"/>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lgn="ctr">
              <a:defRPr sz="3000"/>
            </a:pPr>
            <a:endParaRPr dirty="0"/>
          </a:p>
        </p:txBody>
      </p:sp>
      <p:sp>
        <p:nvSpPr>
          <p:cNvPr id="2" name="TextBox 1"/>
          <p:cNvSpPr txBox="1"/>
          <p:nvPr/>
        </p:nvSpPr>
        <p:spPr>
          <a:xfrm>
            <a:off x="2102881" y="185798"/>
            <a:ext cx="5334000" cy="553996"/>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IE" sz="3000" b="1" dirty="0">
                <a:solidFill>
                  <a:schemeClr val="accent5"/>
                </a:solidFill>
                <a:latin typeface="Algerian" panose="04020705040A02060702" pitchFamily="82" charset="0"/>
              </a:rPr>
              <a:t>triangle poems</a:t>
            </a:r>
          </a:p>
        </p:txBody>
      </p:sp>
      <p:sp>
        <p:nvSpPr>
          <p:cNvPr id="3" name="Rectangle 2"/>
          <p:cNvSpPr/>
          <p:nvPr/>
        </p:nvSpPr>
        <p:spPr>
          <a:xfrm>
            <a:off x="0" y="2362200"/>
            <a:ext cx="6781800" cy="3693319"/>
          </a:xfrm>
          <a:prstGeom prst="rect">
            <a:avLst/>
          </a:prstGeom>
        </p:spPr>
        <p:txBody>
          <a:bodyPr wrap="square">
            <a:spAutoFit/>
          </a:bodyPr>
          <a:lstStyle/>
          <a:p>
            <a:pPr algn="ctr"/>
            <a:r>
              <a:rPr lang="en-IE" sz="2400" b="1" u="sng" dirty="0"/>
              <a:t>The house</a:t>
            </a:r>
          </a:p>
          <a:p>
            <a:pPr algn="ctr"/>
            <a:endParaRPr lang="en-IE" sz="2400" b="1" u="sng" dirty="0"/>
          </a:p>
          <a:p>
            <a:pPr algn="ctr"/>
            <a:r>
              <a:rPr lang="en-IE" sz="2400" dirty="0"/>
              <a:t>The house is </a:t>
            </a:r>
            <a:r>
              <a:rPr lang="en-IE" sz="2400" u="sng" dirty="0">
                <a:solidFill>
                  <a:srgbClr val="FF3399"/>
                </a:solidFill>
              </a:rPr>
              <a:t>big.</a:t>
            </a:r>
          </a:p>
          <a:p>
            <a:pPr algn="ctr"/>
            <a:endParaRPr lang="en-IE" sz="2400" u="sng" dirty="0">
              <a:solidFill>
                <a:srgbClr val="FF3399"/>
              </a:solidFill>
            </a:endParaRPr>
          </a:p>
          <a:p>
            <a:pPr algn="ctr"/>
            <a:r>
              <a:rPr lang="en-IE" sz="2400" dirty="0"/>
              <a:t>The house is </a:t>
            </a:r>
            <a:r>
              <a:rPr lang="en-IE" sz="2400" u="sng" dirty="0"/>
              <a:t>big</a:t>
            </a:r>
            <a:r>
              <a:rPr lang="en-IE" sz="2400" dirty="0"/>
              <a:t> and </a:t>
            </a:r>
            <a:r>
              <a:rPr lang="en-IE" sz="2400" u="sng" dirty="0">
                <a:solidFill>
                  <a:srgbClr val="FF3399"/>
                </a:solidFill>
              </a:rPr>
              <a:t>spooky.</a:t>
            </a:r>
          </a:p>
          <a:p>
            <a:pPr algn="ctr"/>
            <a:endParaRPr lang="en-IE" sz="2400" u="sng" dirty="0">
              <a:solidFill>
                <a:srgbClr val="FF3399"/>
              </a:solidFill>
            </a:endParaRPr>
          </a:p>
          <a:p>
            <a:pPr algn="ctr"/>
            <a:r>
              <a:rPr lang="en-IE" sz="2400" dirty="0"/>
              <a:t>The house is </a:t>
            </a:r>
            <a:r>
              <a:rPr lang="en-IE" sz="2400" u="sng" dirty="0"/>
              <a:t>big</a:t>
            </a:r>
            <a:r>
              <a:rPr lang="en-IE" sz="2400" dirty="0"/>
              <a:t>, </a:t>
            </a:r>
            <a:r>
              <a:rPr lang="en-IE" sz="2400" u="sng" dirty="0"/>
              <a:t>spooky</a:t>
            </a:r>
            <a:r>
              <a:rPr lang="en-IE" sz="2400" dirty="0"/>
              <a:t> and </a:t>
            </a:r>
            <a:r>
              <a:rPr lang="en-IE" sz="2400" u="sng" dirty="0">
                <a:solidFill>
                  <a:srgbClr val="FF3399"/>
                </a:solidFill>
              </a:rPr>
              <a:t>dark.</a:t>
            </a:r>
            <a:r>
              <a:rPr lang="en-IE" sz="2400" dirty="0">
                <a:solidFill>
                  <a:srgbClr val="FF3399"/>
                </a:solidFill>
              </a:rPr>
              <a:t> </a:t>
            </a:r>
          </a:p>
          <a:p>
            <a:pPr algn="ctr"/>
            <a:endParaRPr lang="en-IE" sz="2400" dirty="0">
              <a:solidFill>
                <a:srgbClr val="FF3399"/>
              </a:solidFill>
            </a:endParaRPr>
          </a:p>
          <a:p>
            <a:pPr algn="ctr"/>
            <a:r>
              <a:rPr lang="en-IE" sz="2400" dirty="0"/>
              <a:t>The house is </a:t>
            </a:r>
            <a:r>
              <a:rPr lang="en-IE" sz="2400" u="sng" dirty="0"/>
              <a:t>big</a:t>
            </a:r>
            <a:r>
              <a:rPr lang="en-IE" sz="2400" dirty="0"/>
              <a:t>, </a:t>
            </a:r>
            <a:r>
              <a:rPr lang="en-IE" sz="2400" u="sng" dirty="0"/>
              <a:t>spooky</a:t>
            </a:r>
            <a:r>
              <a:rPr lang="en-IE" sz="2400" dirty="0"/>
              <a:t>, </a:t>
            </a:r>
            <a:r>
              <a:rPr lang="en-IE" sz="2400" u="sng" dirty="0"/>
              <a:t>dark</a:t>
            </a:r>
            <a:r>
              <a:rPr lang="en-IE" sz="2400" dirty="0"/>
              <a:t> and </a:t>
            </a:r>
            <a:r>
              <a:rPr lang="en-IE" sz="2400" u="sng" dirty="0">
                <a:solidFill>
                  <a:srgbClr val="FF3399"/>
                </a:solidFill>
              </a:rPr>
              <a:t>haunted</a:t>
            </a:r>
            <a:r>
              <a:rPr lang="en-IE" sz="2400" dirty="0">
                <a:solidFill>
                  <a:srgbClr val="FF3399"/>
                </a:solidFill>
              </a:rPr>
              <a:t>.  </a:t>
            </a:r>
          </a:p>
          <a:p>
            <a:pPr algn="ctr"/>
            <a:endParaRPr lang="en-IE" dirty="0"/>
          </a:p>
        </p:txBody>
      </p:sp>
      <p:sp>
        <p:nvSpPr>
          <p:cNvPr id="4" name="TextBox 3"/>
          <p:cNvSpPr txBox="1"/>
          <p:nvPr/>
        </p:nvSpPr>
        <p:spPr>
          <a:xfrm>
            <a:off x="134376" y="1034198"/>
            <a:ext cx="8171424"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Read the triangle poem about a </a:t>
            </a:r>
            <a:r>
              <a:rPr lang="en-IE" dirty="0"/>
              <a:t>house</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a:t>
            </a:r>
          </a:p>
          <a:p>
            <a:pPr marL="0" marR="0" indent="0" algn="l" defTabSz="914400" rtl="0" fontAlgn="auto" latinLnBrk="0" hangingPunct="0">
              <a:lnSpc>
                <a:spcPct val="100000"/>
              </a:lnSpc>
              <a:spcBef>
                <a:spcPts val="0"/>
              </a:spcBef>
              <a:spcAft>
                <a:spcPts val="0"/>
              </a:spcAft>
              <a:buClrTx/>
              <a:buSzTx/>
              <a:buFontTx/>
              <a:buNone/>
              <a:tabLst/>
            </a:pPr>
            <a:r>
              <a:rPr lang="en-IE" dirty="0"/>
              <a:t>Can you see how the poem is shaped like a triangle?</a:t>
            </a:r>
          </a:p>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What</a:t>
            </a: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 do you notice when reading the poem?</a:t>
            </a:r>
          </a:p>
          <a:p>
            <a:pPr marL="0" marR="0" indent="0" algn="l" defTabSz="914400" rtl="0" fontAlgn="auto" latinLnBrk="0" hangingPunct="0">
              <a:lnSpc>
                <a:spcPct val="100000"/>
              </a:lnSpc>
              <a:spcBef>
                <a:spcPts val="0"/>
              </a:spcBef>
              <a:spcAft>
                <a:spcPts val="0"/>
              </a:spcAft>
              <a:buClrTx/>
              <a:buSzTx/>
              <a:buFontTx/>
              <a:buNone/>
              <a:tabLst/>
            </a:pPr>
            <a:r>
              <a:rPr lang="en-IE" baseline="0" dirty="0"/>
              <a:t>Can</a:t>
            </a:r>
            <a:r>
              <a:rPr lang="en-IE" dirty="0"/>
              <a:t> you count how many adjectives are in the poem?</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5" name="Isosceles Triangle 4"/>
          <p:cNvSpPr/>
          <p:nvPr/>
        </p:nvSpPr>
        <p:spPr>
          <a:xfrm>
            <a:off x="7120635" y="962085"/>
            <a:ext cx="1249919" cy="1066800"/>
          </a:xfrm>
          <a:prstGeom prst="triangle">
            <a:avLst/>
          </a:prstGeom>
          <a:solidFill>
            <a:srgbClr val="FFC000"/>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Comic Sans MS"/>
              <a:ea typeface="Comic Sans MS"/>
              <a:cs typeface="Comic Sans MS"/>
              <a:sym typeface="Comic Sans MS"/>
            </a:endParaRPr>
          </a:p>
        </p:txBody>
      </p:sp>
      <p:pic>
        <p:nvPicPr>
          <p:cNvPr id="7" name="Picture 6" descr="A picture containing building, clock, gate, window&#10;&#10;Description automatically generated">
            <a:extLst>
              <a:ext uri="{FF2B5EF4-FFF2-40B4-BE49-F238E27FC236}">
                <a16:creationId xmlns:a16="http://schemas.microsoft.com/office/drawing/2014/main" id="{09F12288-5D7F-4869-9785-C76913E3641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788173" y="2230956"/>
            <a:ext cx="2664923" cy="2907189"/>
          </a:xfrm>
          <a:prstGeom prst="rect">
            <a:avLst/>
          </a:prstGeo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body" idx="4294967295"/>
          </p:nvPr>
        </p:nvSpPr>
        <p:spPr>
          <a:xfrm>
            <a:off x="74810" y="19878"/>
            <a:ext cx="8994380" cy="5332215"/>
          </a:xfrm>
          <a:prstGeom prst="rect">
            <a:avLst/>
          </a:prstGeom>
          <a:extLst>
            <a:ext uri="{C572A759-6A51-4108-AA02-DFA0A04FC94B}">
              <ma14:wrappingTextBoxFlag xmlns:ma14="http://schemas.microsoft.com/office/mac/drawingml/2011/main" xmlns="" val="1"/>
            </a:ext>
          </a:extLst>
        </p:spPr>
        <p:txBody>
          <a:bodyPr>
            <a:normAutofit/>
          </a:bodyPr>
          <a:lstStyle/>
          <a:p>
            <a:pPr marL="0" indent="0" algn="ctr" defTabSz="603504">
              <a:lnSpc>
                <a:spcPct val="80000"/>
              </a:lnSpc>
              <a:spcBef>
                <a:spcPts val="400"/>
              </a:spcBef>
              <a:buSzTx/>
              <a:buNone/>
              <a:defRPr sz="2640" b="1">
                <a:solidFill>
                  <a:srgbClr val="000000"/>
                </a:solidFill>
              </a:defRPr>
            </a:pPr>
            <a:r>
              <a:rPr dirty="0"/>
              <a:t>Can you </a:t>
            </a:r>
            <a:r>
              <a:rPr lang="en-IE" dirty="0"/>
              <a:t>write your own triangle poem?</a:t>
            </a:r>
            <a:endParaRPr dirty="0"/>
          </a:p>
          <a:p>
            <a:pPr marL="0" indent="0" algn="ctr" defTabSz="603504">
              <a:lnSpc>
                <a:spcPct val="80000"/>
              </a:lnSpc>
              <a:spcBef>
                <a:spcPts val="400"/>
              </a:spcBef>
              <a:buSzTx/>
              <a:buNone/>
              <a:defRPr sz="2640" b="1">
                <a:solidFill>
                  <a:srgbClr val="000000"/>
                </a:solidFill>
              </a:defRPr>
            </a:pPr>
            <a:endParaRPr dirty="0"/>
          </a:p>
          <a:p>
            <a:pPr marL="0" indent="0" defTabSz="603504">
              <a:lnSpc>
                <a:spcPct val="80000"/>
              </a:lnSpc>
              <a:spcBef>
                <a:spcPts val="400"/>
              </a:spcBef>
              <a:buSzTx/>
              <a:buNone/>
              <a:defRPr sz="1980">
                <a:solidFill>
                  <a:srgbClr val="000000"/>
                </a:solidFill>
              </a:defRPr>
            </a:pPr>
            <a:r>
              <a:rPr lang="en-IE" dirty="0"/>
              <a:t>Choose a house from below. Write a sentence to describe a house (example: The …. is ….).</a:t>
            </a:r>
          </a:p>
          <a:p>
            <a:pPr marL="0" indent="0" defTabSz="603504">
              <a:lnSpc>
                <a:spcPct val="80000"/>
              </a:lnSpc>
              <a:spcBef>
                <a:spcPts val="400"/>
              </a:spcBef>
              <a:buSzTx/>
              <a:buNone/>
              <a:defRPr sz="1980">
                <a:solidFill>
                  <a:srgbClr val="000000"/>
                </a:solidFill>
              </a:defRPr>
            </a:pPr>
            <a:r>
              <a:rPr lang="en-IE" dirty="0"/>
              <a:t>On each line of your poem, add one new adjective. </a:t>
            </a:r>
          </a:p>
          <a:p>
            <a:pPr marL="0" indent="0" defTabSz="603504">
              <a:lnSpc>
                <a:spcPct val="80000"/>
              </a:lnSpc>
              <a:spcBef>
                <a:spcPts val="400"/>
              </a:spcBef>
              <a:buSzTx/>
              <a:buNone/>
              <a:defRPr sz="1980">
                <a:solidFill>
                  <a:srgbClr val="000000"/>
                </a:solidFill>
              </a:defRPr>
            </a:pPr>
            <a:r>
              <a:rPr lang="en-IE" dirty="0"/>
              <a:t>On the last line you should have 4 adjectives. </a:t>
            </a:r>
            <a:endParaRPr dirty="0"/>
          </a:p>
          <a:p>
            <a:pPr marL="0" indent="0" defTabSz="603504">
              <a:lnSpc>
                <a:spcPct val="80000"/>
              </a:lnSpc>
              <a:spcBef>
                <a:spcPts val="400"/>
              </a:spcBef>
              <a:buSzTx/>
              <a:buNone/>
              <a:defRPr sz="1980">
                <a:solidFill>
                  <a:srgbClr val="000000"/>
                </a:solidFill>
              </a:defRPr>
            </a:pPr>
            <a:r>
              <a:rPr dirty="0"/>
              <a:t> </a:t>
            </a:r>
            <a:endParaRPr sz="1056" dirty="0"/>
          </a:p>
          <a:p>
            <a:pPr marL="0" indent="0" defTabSz="603504">
              <a:lnSpc>
                <a:spcPct val="80000"/>
              </a:lnSpc>
              <a:spcBef>
                <a:spcPts val="500"/>
              </a:spcBef>
              <a:buSzTx/>
              <a:buNone/>
              <a:defRPr sz="924">
                <a:solidFill>
                  <a:srgbClr val="000000"/>
                </a:solidFill>
                <a:latin typeface="Arial"/>
                <a:ea typeface="Arial"/>
                <a:cs typeface="Arial"/>
                <a:sym typeface="Arial"/>
              </a:defRPr>
            </a:pPr>
            <a:endParaRPr sz="1056" dirty="0"/>
          </a:p>
        </p:txBody>
      </p:sp>
      <p:sp>
        <p:nvSpPr>
          <p:cNvPr id="2" name="TextBox 1"/>
          <p:cNvSpPr txBox="1"/>
          <p:nvPr/>
        </p:nvSpPr>
        <p:spPr>
          <a:xfrm>
            <a:off x="4947881" y="2438400"/>
            <a:ext cx="4342010" cy="44012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sym typeface="Comic Sans MS"/>
              </a:rPr>
              <a:t>		</a:t>
            </a:r>
            <a:r>
              <a:rPr lang="en-IE" sz="2800" dirty="0">
                <a:solidFill>
                  <a:srgbClr val="FF0000"/>
                </a:solidFill>
              </a:rPr>
              <a:t>strange</a:t>
            </a:r>
            <a:endParaRPr kumimoji="0" lang="en-IE" sz="2800" b="0" i="0" u="none" strike="noStrike" cap="none" spc="0" normalizeH="0" baseline="0" dirty="0">
              <a:ln>
                <a:noFill/>
              </a:ln>
              <a:solidFill>
                <a:srgbClr val="FF0000"/>
              </a:solidFill>
              <a:effectLst/>
              <a:uFillTx/>
              <a:sym typeface="Comic Sans MS"/>
            </a:endParaRPr>
          </a:p>
          <a:p>
            <a:pPr marL="0" marR="0" indent="0" algn="l" defTabSz="914400" rtl="0" fontAlgn="auto" latinLnBrk="0" hangingPunct="0">
              <a:lnSpc>
                <a:spcPct val="100000"/>
              </a:lnSpc>
              <a:spcBef>
                <a:spcPts val="0"/>
              </a:spcBef>
              <a:spcAft>
                <a:spcPts val="0"/>
              </a:spcAft>
              <a:buClrTx/>
              <a:buSzTx/>
              <a:buFontTx/>
              <a:buNone/>
              <a:tabLst/>
            </a:pPr>
            <a:endParaRPr lang="en-IE" sz="2800" dirty="0"/>
          </a:p>
          <a:p>
            <a:r>
              <a:rPr lang="en-IE" sz="2800" dirty="0">
                <a:solidFill>
                  <a:schemeClr val="accent6">
                    <a:lumMod val="75000"/>
                  </a:schemeClr>
                </a:solidFill>
              </a:rPr>
              <a:t>beautiful        </a:t>
            </a:r>
            <a:r>
              <a:rPr lang="en-IE" sz="2800" dirty="0"/>
              <a:t>heavy</a:t>
            </a:r>
            <a:endParaRPr kumimoji="0" lang="en-IE" sz="2800" b="0" i="0" u="none" strike="noStrike" cap="none" spc="0" normalizeH="0" baseline="0" dirty="0">
              <a:ln>
                <a:noFill/>
              </a:ln>
              <a:solidFill>
                <a:schemeClr val="accent6">
                  <a:lumMod val="75000"/>
                </a:schemeClr>
              </a:solidFill>
              <a:effectLst/>
              <a:uFillTx/>
              <a:sym typeface="Comic Sans MS"/>
            </a:endParaRPr>
          </a:p>
          <a:p>
            <a:pPr marL="0" marR="0" indent="0" algn="l" defTabSz="914400" rtl="0" fontAlgn="auto" latinLnBrk="0" hangingPunct="0">
              <a:lnSpc>
                <a:spcPct val="100000"/>
              </a:lnSpc>
              <a:spcBef>
                <a:spcPts val="0"/>
              </a:spcBef>
              <a:spcAft>
                <a:spcPts val="0"/>
              </a:spcAft>
              <a:buClrTx/>
              <a:buSzTx/>
              <a:buFontTx/>
              <a:buNone/>
              <a:tabLst/>
            </a:pPr>
            <a:r>
              <a:rPr lang="en-IE" sz="2800" dirty="0"/>
              <a:t>	</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sym typeface="Comic Sans MS"/>
              </a:rPr>
              <a:t>	</a:t>
            </a:r>
            <a:r>
              <a:rPr lang="en-IE" sz="2800" dirty="0"/>
              <a:t>h</a:t>
            </a:r>
            <a:r>
              <a:rPr kumimoji="0" lang="en-IE" sz="2800" b="0" i="0" u="none" strike="noStrike" cap="none" spc="0" normalizeH="0" baseline="0" dirty="0">
                <a:ln>
                  <a:noFill/>
                </a:ln>
                <a:solidFill>
                  <a:srgbClr val="000000"/>
                </a:solidFill>
                <a:effectLst/>
                <a:uFillTx/>
                <a:sym typeface="Comic Sans MS"/>
              </a:rPr>
              <a:t>uge</a:t>
            </a:r>
          </a:p>
          <a:p>
            <a:pPr marL="0" marR="0" indent="0" algn="l" defTabSz="914400" rtl="0" fontAlgn="auto" latinLnBrk="0" hangingPunct="0">
              <a:lnSpc>
                <a:spcPct val="100000"/>
              </a:lnSpc>
              <a:spcBef>
                <a:spcPts val="0"/>
              </a:spcBef>
              <a:spcAft>
                <a:spcPts val="0"/>
              </a:spcAft>
              <a:buClrTx/>
              <a:buSzTx/>
              <a:buFontTx/>
              <a:buNone/>
              <a:tabLst/>
            </a:pPr>
            <a:r>
              <a:rPr lang="en-IE" sz="2800" dirty="0"/>
              <a:t>		</a:t>
            </a:r>
            <a:r>
              <a:rPr lang="en-IE" sz="2800" dirty="0">
                <a:solidFill>
                  <a:srgbClr val="00B050"/>
                </a:solidFill>
              </a:rPr>
              <a:t>funny</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dirty="0">
                <a:ln>
                  <a:noFill/>
                </a:ln>
                <a:solidFill>
                  <a:schemeClr val="accent2"/>
                </a:solidFill>
                <a:effectLst/>
                <a:uFillTx/>
                <a:sym typeface="Comic Sans MS"/>
              </a:rPr>
              <a:t>pink                </a:t>
            </a:r>
            <a:endParaRPr kumimoji="0" lang="en-IE" sz="2800" b="0" i="0" u="none" strike="noStrike" cap="none" spc="0" normalizeH="0" dirty="0">
              <a:ln>
                <a:noFill/>
              </a:ln>
              <a:solidFill>
                <a:schemeClr val="accent4">
                  <a:lumMod val="75000"/>
                </a:schemeClr>
              </a:solidFill>
              <a:effectLst/>
              <a:uFillTx/>
              <a:sym typeface="Comic Sans MS"/>
            </a:endParaRPr>
          </a:p>
          <a:p>
            <a:pPr marL="0" marR="0" indent="0" algn="l" defTabSz="914400" rtl="0" fontAlgn="auto" latinLnBrk="0" hangingPunct="0">
              <a:lnSpc>
                <a:spcPct val="100000"/>
              </a:lnSpc>
              <a:spcBef>
                <a:spcPts val="0"/>
              </a:spcBef>
              <a:spcAft>
                <a:spcPts val="0"/>
              </a:spcAft>
              <a:buClrTx/>
              <a:buSzTx/>
              <a:buFontTx/>
              <a:buNone/>
              <a:tabLst/>
            </a:pPr>
            <a:endParaRPr lang="en-IE" sz="2800" dirty="0">
              <a:solidFill>
                <a:schemeClr val="accent4">
                  <a:lumMod val="75000"/>
                </a:schemeClr>
              </a:solidFill>
            </a:endParaRPr>
          </a:p>
          <a:p>
            <a:pPr marL="0" marR="0" indent="0" algn="l" defTabSz="914400" rtl="0" fontAlgn="auto" latinLnBrk="0" hangingPunct="0">
              <a:lnSpc>
                <a:spcPct val="100000"/>
              </a:lnSpc>
              <a:spcBef>
                <a:spcPts val="0"/>
              </a:spcBef>
              <a:spcAft>
                <a:spcPts val="0"/>
              </a:spcAft>
              <a:buClrTx/>
              <a:buSzTx/>
              <a:buFontTx/>
              <a:buNone/>
              <a:tabLst/>
            </a:pPr>
            <a:r>
              <a:rPr lang="en-IE" sz="2800" dirty="0">
                <a:solidFill>
                  <a:schemeClr val="accent4">
                    <a:lumMod val="75000"/>
                  </a:schemeClr>
                </a:solidFill>
              </a:rPr>
              <a:t>		crazy</a:t>
            </a:r>
          </a:p>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0000"/>
                </a:solidFill>
                <a:effectLst/>
                <a:uFillTx/>
                <a:sym typeface="Comic Sans MS"/>
              </a:rPr>
              <a:t>		</a:t>
            </a:r>
          </a:p>
        </p:txBody>
      </p:sp>
      <p:sp>
        <p:nvSpPr>
          <p:cNvPr id="4" name="TextBox 3"/>
          <p:cNvSpPr txBox="1"/>
          <p:nvPr/>
        </p:nvSpPr>
        <p:spPr>
          <a:xfrm>
            <a:off x="5031610" y="1825917"/>
            <a:ext cx="276614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	Adjective</a:t>
            </a:r>
            <a:r>
              <a:rPr kumimoji="0" lang="en-IE" sz="1800" b="0" i="0" u="none" strike="noStrike" cap="none" spc="0" normalizeH="0" dirty="0">
                <a:ln>
                  <a:noFill/>
                </a:ln>
                <a:solidFill>
                  <a:srgbClr val="000000"/>
                </a:solidFill>
                <a:effectLst/>
                <a:uFillTx/>
                <a:latin typeface="Comic Sans MS"/>
                <a:ea typeface="Comic Sans MS"/>
                <a:cs typeface="Comic Sans MS"/>
                <a:sym typeface="Comic Sans MS"/>
              </a:rPr>
              <a:t> ideas:</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pic>
        <p:nvPicPr>
          <p:cNvPr id="5" name="Picture 4">
            <a:extLst>
              <a:ext uri="{FF2B5EF4-FFF2-40B4-BE49-F238E27FC236}">
                <a16:creationId xmlns:a16="http://schemas.microsoft.com/office/drawing/2014/main" id="{7A40764F-8441-44F7-998F-CE43F1BE41D3}"/>
              </a:ext>
            </a:extLst>
          </p:cNvPr>
          <p:cNvPicPr>
            <a:picLocks noChangeAspect="1"/>
          </p:cNvPicPr>
          <p:nvPr/>
        </p:nvPicPr>
        <p:blipFill>
          <a:blip r:embed="rId2"/>
          <a:stretch>
            <a:fillRect/>
          </a:stretch>
        </p:blipFill>
        <p:spPr>
          <a:xfrm>
            <a:off x="140671" y="1981200"/>
            <a:ext cx="3619500" cy="2448974"/>
          </a:xfrm>
          <a:prstGeom prst="rect">
            <a:avLst/>
          </a:prstGeom>
        </p:spPr>
      </p:pic>
      <p:pic>
        <p:nvPicPr>
          <p:cNvPr id="6" name="Picture 5">
            <a:extLst>
              <a:ext uri="{FF2B5EF4-FFF2-40B4-BE49-F238E27FC236}">
                <a16:creationId xmlns:a16="http://schemas.microsoft.com/office/drawing/2014/main" id="{76EE7F7F-5E65-4192-B5AB-67DCFF09FFF7}"/>
              </a:ext>
            </a:extLst>
          </p:cNvPr>
          <p:cNvPicPr>
            <a:picLocks noChangeAspect="1"/>
          </p:cNvPicPr>
          <p:nvPr/>
        </p:nvPicPr>
        <p:blipFill>
          <a:blip r:embed="rId3"/>
          <a:stretch>
            <a:fillRect/>
          </a:stretch>
        </p:blipFill>
        <p:spPr>
          <a:xfrm>
            <a:off x="1736744" y="4571173"/>
            <a:ext cx="2831943" cy="2266949"/>
          </a:xfrm>
          <a:prstGeom prst="rect">
            <a:avLst/>
          </a:prstGeom>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p:nvPr/>
        </p:nvSpPr>
        <p:spPr>
          <a:xfrm>
            <a:off x="830465" y="-76200"/>
            <a:ext cx="6941936" cy="181588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algn="ctr">
              <a:defRPr sz="4000" b="1" u="sng"/>
            </a:pPr>
            <a:r>
              <a:rPr dirty="0"/>
              <a:t>S</a:t>
            </a:r>
            <a:r>
              <a:rPr lang="en-IE" dirty="0"/>
              <a:t>tory Writing</a:t>
            </a:r>
            <a:r>
              <a:rPr dirty="0"/>
              <a:t>:</a:t>
            </a:r>
          </a:p>
          <a:p>
            <a:pPr algn="ctr">
              <a:defRPr sz="2500"/>
            </a:pPr>
            <a:r>
              <a:rPr lang="en-IE" sz="2400" dirty="0"/>
              <a:t>Roll a dice to choose one option from </a:t>
            </a:r>
            <a:r>
              <a:rPr lang="en-IE" sz="2400" b="1" dirty="0"/>
              <a:t>setting</a:t>
            </a:r>
            <a:r>
              <a:rPr lang="en-IE" sz="2400" dirty="0"/>
              <a:t>, </a:t>
            </a:r>
            <a:r>
              <a:rPr lang="en-IE" sz="2400" b="1" dirty="0"/>
              <a:t>good character, bad character</a:t>
            </a:r>
            <a:r>
              <a:rPr lang="en-IE" sz="2400" dirty="0"/>
              <a:t> and </a:t>
            </a:r>
            <a:r>
              <a:rPr lang="en-IE" sz="2400" b="1" dirty="0"/>
              <a:t>prop</a:t>
            </a:r>
            <a:r>
              <a:rPr lang="en-IE" sz="2400" dirty="0"/>
              <a:t> in order to help you to write a fairy tale story</a:t>
            </a:r>
            <a:endParaRPr sz="2400" dirty="0"/>
          </a:p>
        </p:txBody>
      </p:sp>
      <p:pic>
        <p:nvPicPr>
          <p:cNvPr id="2" name="Picture 1">
            <a:extLst>
              <a:ext uri="{FF2B5EF4-FFF2-40B4-BE49-F238E27FC236}">
                <a16:creationId xmlns:a16="http://schemas.microsoft.com/office/drawing/2014/main" id="{877D5DCD-6306-4E51-9733-E48FEB1E5340}"/>
              </a:ext>
            </a:extLst>
          </p:cNvPr>
          <p:cNvPicPr>
            <a:picLocks noChangeAspect="1"/>
          </p:cNvPicPr>
          <p:nvPr/>
        </p:nvPicPr>
        <p:blipFill>
          <a:blip r:embed="rId2"/>
          <a:stretch>
            <a:fillRect/>
          </a:stretch>
        </p:blipFill>
        <p:spPr>
          <a:xfrm>
            <a:off x="830465" y="1739682"/>
            <a:ext cx="7483070" cy="5167126"/>
          </a:xfrm>
          <a:prstGeom prst="rect">
            <a:avLst/>
          </a:prstGeom>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8534400" cy="1631216"/>
          </a:xfrm>
          <a:prstGeom prst="rect">
            <a:avLst/>
          </a:prstGeom>
        </p:spPr>
        <p:txBody>
          <a:bodyPr wrap="square">
            <a:spAutoFit/>
          </a:bodyPr>
          <a:lstStyle/>
          <a:p>
            <a:pPr algn="ctr">
              <a:defRPr sz="2000">
                <a:solidFill>
                  <a:srgbClr val="C3247B"/>
                </a:solidFill>
              </a:defRPr>
            </a:pPr>
            <a:r>
              <a:rPr lang="en-GB" dirty="0"/>
              <a:t>Have a look at these pictures. Write sentences or a story about the pictures. You could use sentence starters such as</a:t>
            </a:r>
            <a:r>
              <a:rPr lang="en-GB" b="1" dirty="0"/>
              <a:t> </a:t>
            </a:r>
          </a:p>
          <a:p>
            <a:pPr algn="ctr">
              <a:defRPr sz="2000">
                <a:solidFill>
                  <a:srgbClr val="C3247B"/>
                </a:solidFill>
              </a:defRPr>
            </a:pPr>
            <a:r>
              <a:rPr lang="en-GB" b="1" dirty="0"/>
              <a:t>“There are…” or “I can see…”</a:t>
            </a:r>
          </a:p>
          <a:p>
            <a:pPr algn="ctr">
              <a:defRPr sz="2000">
                <a:solidFill>
                  <a:srgbClr val="C3247B"/>
                </a:solidFill>
              </a:defRPr>
            </a:pPr>
            <a:r>
              <a:rPr lang="en-GB" dirty="0"/>
              <a:t>**Don’t forget to use your capital letters, </a:t>
            </a:r>
            <a:r>
              <a:rPr lang="en-GB" dirty="0" err="1"/>
              <a:t>fullstops</a:t>
            </a:r>
            <a:r>
              <a:rPr lang="en-GB" dirty="0"/>
              <a:t>, finger spaces.</a:t>
            </a:r>
          </a:p>
          <a:p>
            <a:pPr algn="ctr">
              <a:defRPr sz="2000">
                <a:solidFill>
                  <a:srgbClr val="C3247B"/>
                </a:solidFill>
              </a:defRPr>
            </a:pPr>
            <a:r>
              <a:rPr lang="en-GB" dirty="0"/>
              <a:t>Try use some </a:t>
            </a:r>
            <a:r>
              <a:rPr lang="en-GB" b="1" u="sng" dirty="0"/>
              <a:t>adjectives</a:t>
            </a:r>
            <a:r>
              <a:rPr lang="en-GB" u="sng" dirty="0"/>
              <a:t> </a:t>
            </a:r>
            <a:r>
              <a:rPr lang="en-GB" dirty="0"/>
              <a:t>if you can.</a:t>
            </a:r>
          </a:p>
        </p:txBody>
      </p:sp>
      <p:sp>
        <p:nvSpPr>
          <p:cNvPr id="4" name="Rectangle 3"/>
          <p:cNvSpPr/>
          <p:nvPr/>
        </p:nvSpPr>
        <p:spPr>
          <a:xfrm>
            <a:off x="2394838" y="0"/>
            <a:ext cx="4871847" cy="553998"/>
          </a:xfrm>
          <a:prstGeom prst="rect">
            <a:avLst/>
          </a:prstGeom>
        </p:spPr>
        <p:txBody>
          <a:bodyPr wrap="none">
            <a:spAutoFit/>
          </a:bodyPr>
          <a:lstStyle/>
          <a:p>
            <a:r>
              <a:rPr lang="en-IE" sz="3000" b="1" u="sng" dirty="0"/>
              <a:t>Write about the picture:</a:t>
            </a:r>
          </a:p>
        </p:txBody>
      </p:sp>
      <p:pic>
        <p:nvPicPr>
          <p:cNvPr id="5" name="Picture 4">
            <a:extLst>
              <a:ext uri="{FF2B5EF4-FFF2-40B4-BE49-F238E27FC236}">
                <a16:creationId xmlns:a16="http://schemas.microsoft.com/office/drawing/2014/main" id="{4C8D2246-4E54-44BB-BC8A-3FA19B10FD75}"/>
              </a:ext>
            </a:extLst>
          </p:cNvPr>
          <p:cNvPicPr>
            <a:picLocks noChangeAspect="1"/>
          </p:cNvPicPr>
          <p:nvPr/>
        </p:nvPicPr>
        <p:blipFill>
          <a:blip r:embed="rId2"/>
          <a:stretch>
            <a:fillRect/>
          </a:stretch>
        </p:blipFill>
        <p:spPr>
          <a:xfrm>
            <a:off x="198783" y="2207522"/>
            <a:ext cx="3336550" cy="2407384"/>
          </a:xfrm>
          <a:prstGeom prst="rect">
            <a:avLst/>
          </a:prstGeom>
        </p:spPr>
      </p:pic>
      <p:pic>
        <p:nvPicPr>
          <p:cNvPr id="6" name="Picture 5">
            <a:extLst>
              <a:ext uri="{FF2B5EF4-FFF2-40B4-BE49-F238E27FC236}">
                <a16:creationId xmlns:a16="http://schemas.microsoft.com/office/drawing/2014/main" id="{22793D4A-5CC1-4C1C-BBF8-08BCC09D8B28}"/>
              </a:ext>
            </a:extLst>
          </p:cNvPr>
          <p:cNvPicPr>
            <a:picLocks noChangeAspect="1"/>
          </p:cNvPicPr>
          <p:nvPr/>
        </p:nvPicPr>
        <p:blipFill>
          <a:blip r:embed="rId3"/>
          <a:stretch>
            <a:fillRect/>
          </a:stretch>
        </p:blipFill>
        <p:spPr>
          <a:xfrm>
            <a:off x="2223709" y="4842634"/>
            <a:ext cx="2607052" cy="1955289"/>
          </a:xfrm>
          <a:prstGeom prst="rect">
            <a:avLst/>
          </a:prstGeom>
        </p:spPr>
      </p:pic>
      <p:pic>
        <p:nvPicPr>
          <p:cNvPr id="7" name="Picture 6">
            <a:extLst>
              <a:ext uri="{FF2B5EF4-FFF2-40B4-BE49-F238E27FC236}">
                <a16:creationId xmlns:a16="http://schemas.microsoft.com/office/drawing/2014/main" id="{8470C5EC-A217-4472-8F1D-978AD415E4EE}"/>
              </a:ext>
            </a:extLst>
          </p:cNvPr>
          <p:cNvPicPr>
            <a:picLocks noChangeAspect="1"/>
          </p:cNvPicPr>
          <p:nvPr/>
        </p:nvPicPr>
        <p:blipFill>
          <a:blip r:embed="rId4"/>
          <a:stretch>
            <a:fillRect/>
          </a:stretch>
        </p:blipFill>
        <p:spPr>
          <a:xfrm>
            <a:off x="4992342" y="2224087"/>
            <a:ext cx="3952875" cy="2638425"/>
          </a:xfrm>
          <a:prstGeom prst="rect">
            <a:avLst/>
          </a:prstGeom>
        </p:spPr>
      </p:pic>
    </p:spTree>
    <p:extLst>
      <p:ext uri="{BB962C8B-B14F-4D97-AF65-F5344CB8AC3E}">
        <p14:creationId xmlns:p14="http://schemas.microsoft.com/office/powerpoint/2010/main" val="148311982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4294967295"/>
          </p:nvPr>
        </p:nvSpPr>
        <p:spPr>
          <a:xfrm>
            <a:off x="480293" y="2522537"/>
            <a:ext cx="7665691" cy="4492626"/>
          </a:xfrm>
          <a:prstGeom prst="rect">
            <a:avLst/>
          </a:prstGeom>
          <a:extLst>
            <a:ext uri="{C572A759-6A51-4108-AA02-DFA0A04FC94B}">
              <ma14:wrappingTextBoxFlag xmlns:ma14="http://schemas.microsoft.com/office/mac/drawingml/2011/main" xmlns="" val="1"/>
            </a:ext>
          </a:extLst>
        </p:spPr>
        <p:txBody>
          <a:bodyPr>
            <a:normAutofit/>
          </a:bodyPr>
          <a:lstStyle/>
          <a:p>
            <a:pPr marL="0" indent="0">
              <a:spcBef>
                <a:spcPts val="300"/>
              </a:spcBef>
              <a:buSzTx/>
              <a:buNone/>
              <a:defRPr sz="1800">
                <a:solidFill>
                  <a:srgbClr val="222268"/>
                </a:solidFill>
                <a:latin typeface="Arial"/>
                <a:ea typeface="Arial"/>
                <a:cs typeface="Arial"/>
                <a:sym typeface="Arial"/>
              </a:defRPr>
            </a:pPr>
            <a:r>
              <a:rPr dirty="0"/>
              <a:t>Reading with your child apart from improving their general reading skills will also help them develop their oral language skills and ability to express what is happening.</a:t>
            </a:r>
          </a:p>
          <a:p>
            <a:pPr marL="0" indent="0">
              <a:spcBef>
                <a:spcPts val="300"/>
              </a:spcBef>
              <a:buSzTx/>
              <a:buNone/>
              <a:defRPr sz="1800">
                <a:solidFill>
                  <a:srgbClr val="222268"/>
                </a:solidFill>
                <a:latin typeface="Arial"/>
                <a:ea typeface="Arial"/>
                <a:cs typeface="Arial"/>
                <a:sym typeface="Arial"/>
              </a:defRPr>
            </a:pPr>
            <a:r>
              <a:rPr dirty="0"/>
              <a:t>Things parents can do.</a:t>
            </a:r>
          </a:p>
          <a:p>
            <a:pPr marL="0" indent="0">
              <a:spcBef>
                <a:spcPts val="300"/>
              </a:spcBef>
              <a:buChar char="-"/>
              <a:defRPr sz="1800">
                <a:solidFill>
                  <a:srgbClr val="222268"/>
                </a:solidFill>
                <a:latin typeface="Arial"/>
                <a:ea typeface="Arial"/>
                <a:cs typeface="Arial"/>
                <a:sym typeface="Arial"/>
              </a:defRPr>
            </a:pPr>
            <a:r>
              <a:rPr dirty="0"/>
              <a:t>Ask questions, </a:t>
            </a:r>
          </a:p>
          <a:p>
            <a:pPr marL="0" indent="0">
              <a:spcBef>
                <a:spcPts val="300"/>
              </a:spcBef>
              <a:buChar char="-"/>
              <a:defRPr sz="1800">
                <a:solidFill>
                  <a:srgbClr val="222268"/>
                </a:solidFill>
                <a:latin typeface="Arial"/>
                <a:ea typeface="Arial"/>
                <a:cs typeface="Arial"/>
                <a:sym typeface="Arial"/>
              </a:defRPr>
            </a:pPr>
            <a:r>
              <a:rPr dirty="0"/>
              <a:t>Encourage them to use expression. </a:t>
            </a:r>
          </a:p>
          <a:p>
            <a:pPr marL="0" indent="0">
              <a:spcBef>
                <a:spcPts val="300"/>
              </a:spcBef>
              <a:buChar char="-"/>
              <a:defRPr sz="1800">
                <a:solidFill>
                  <a:srgbClr val="222268"/>
                </a:solidFill>
                <a:latin typeface="Arial"/>
                <a:ea typeface="Arial"/>
                <a:cs typeface="Arial"/>
                <a:sym typeface="Arial"/>
              </a:defRPr>
            </a:pPr>
            <a:r>
              <a:rPr dirty="0"/>
              <a:t>Make sure your child heeds punctuation marks, such as commas, full stops etc.. This will help to improve fluency.</a:t>
            </a:r>
          </a:p>
          <a:p>
            <a:pPr marL="0" indent="0">
              <a:spcBef>
                <a:spcPts val="300"/>
              </a:spcBef>
              <a:buChar char="-"/>
              <a:defRPr sz="1800">
                <a:solidFill>
                  <a:srgbClr val="222268"/>
                </a:solidFill>
                <a:latin typeface="Arial"/>
                <a:ea typeface="Arial"/>
                <a:cs typeface="Arial"/>
                <a:sym typeface="Arial"/>
              </a:defRPr>
            </a:pPr>
            <a:r>
              <a:rPr dirty="0"/>
              <a:t>Talk about the setting, the characters, the problem, the solution present in all stories.</a:t>
            </a:r>
          </a:p>
          <a:p>
            <a:pPr marL="0" indent="0">
              <a:spcBef>
                <a:spcPts val="300"/>
              </a:spcBef>
              <a:buChar char="-"/>
              <a:defRPr sz="1800">
                <a:solidFill>
                  <a:srgbClr val="222268"/>
                </a:solidFill>
                <a:latin typeface="Arial"/>
                <a:ea typeface="Arial"/>
                <a:cs typeface="Arial"/>
                <a:sym typeface="Arial"/>
              </a:defRPr>
            </a:pPr>
            <a:r>
              <a:rPr dirty="0"/>
              <a:t>Look up the author online and find out information about who wrote the book.</a:t>
            </a:r>
          </a:p>
          <a:p>
            <a:pPr marL="0" indent="0">
              <a:spcBef>
                <a:spcPts val="300"/>
              </a:spcBef>
              <a:buChar char="-"/>
              <a:defRPr sz="1800">
                <a:solidFill>
                  <a:srgbClr val="222268"/>
                </a:solidFill>
                <a:latin typeface="Arial"/>
                <a:ea typeface="Arial"/>
                <a:cs typeface="Arial"/>
                <a:sym typeface="Arial"/>
              </a:defRPr>
            </a:pPr>
            <a:r>
              <a:rPr dirty="0"/>
              <a:t>Record information about stories read in their copies by writing simple sentences, or drawing pictures to re-tell the story.</a:t>
            </a:r>
          </a:p>
        </p:txBody>
      </p:sp>
      <p:sp>
        <p:nvSpPr>
          <p:cNvPr id="147" name="Shape 147"/>
          <p:cNvSpPr>
            <a:spLocks noGrp="1"/>
          </p:cNvSpPr>
          <p:nvPr>
            <p:ph type="title" idx="4294967295"/>
          </p:nvPr>
        </p:nvSpPr>
        <p:spPr>
          <a:xfrm>
            <a:off x="457200" y="608012"/>
            <a:ext cx="8229600" cy="1922463"/>
          </a:xfrm>
          <a:prstGeom prst="rect">
            <a:avLst/>
          </a:prstGeom>
          <a:extLst>
            <a:ext uri="{C572A759-6A51-4108-AA02-DFA0A04FC94B}">
              <ma14:wrappingTextBoxFlag xmlns:ma14="http://schemas.microsoft.com/office/mac/drawingml/2011/main" xmlns="" val="1"/>
            </a:ext>
          </a:extLst>
        </p:spPr>
        <p:txBody>
          <a:bodyPr>
            <a:normAutofit/>
          </a:bodyPr>
          <a:lstStyle/>
          <a:p>
            <a:pPr>
              <a:defRPr sz="2000" b="1">
                <a:latin typeface="Arial"/>
                <a:ea typeface="Arial"/>
                <a:cs typeface="Arial"/>
                <a:sym typeface="Arial"/>
              </a:defRPr>
            </a:pPr>
            <a:r>
              <a:rPr b="0" u="sng"/>
              <a:t>Read every day</a:t>
            </a:r>
            <a:r>
              <a:rPr b="0"/>
              <a:t>. Try to have 10 to 40 mins reading time set aside everyday. It really is so important. The length of time depends on your child’s level of interest. If your child is not that interested, start with a small amount of time and try to build it up. Just read every day it really is so important no matter the length of time.</a:t>
            </a:r>
          </a:p>
        </p:txBody>
      </p:sp>
      <p:sp>
        <p:nvSpPr>
          <p:cNvPr id="148" name="Shape 148"/>
          <p:cNvSpPr/>
          <p:nvPr/>
        </p:nvSpPr>
        <p:spPr>
          <a:xfrm>
            <a:off x="3604016" y="-10959"/>
            <a:ext cx="1971934"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t>Reading</a:t>
            </a:r>
          </a:p>
        </p:txBody>
      </p:sp>
    </p:spTree>
  </p:cSld>
  <p:clrMapOvr>
    <a:masterClrMapping/>
  </p:clrMapOvr>
  <mc:AlternateContent xmlns:mc="http://schemas.openxmlformats.org/markup-compatibility/2006" xmlns:p14="http://schemas.microsoft.com/office/powerpoint/2010/main">
    <mc:Choice Requires="p14">
      <p:transition spd="slow" advClick="0" advTm="4000">
        <p:dissolv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idx="4294967295"/>
          </p:nvPr>
        </p:nvSpPr>
        <p:spPr>
          <a:xfrm>
            <a:off x="2153344" y="95250"/>
            <a:ext cx="5282506" cy="1081088"/>
          </a:xfrm>
          <a:prstGeom prst="rect">
            <a:avLst/>
          </a:prstGeom>
          <a:solidFill>
            <a:srgbClr val="FFFF00"/>
          </a:solidFill>
          <a:extLst>
            <a:ext uri="{C572A759-6A51-4108-AA02-DFA0A04FC94B}">
              <ma14:wrappingTextBoxFlag xmlns:ma14="http://schemas.microsoft.com/office/mac/drawingml/2011/main" xmlns="" val="1"/>
            </a:ext>
          </a:extLst>
        </p:spPr>
        <p:txBody>
          <a:bodyPr>
            <a:normAutofit/>
          </a:bodyPr>
          <a:lstStyle>
            <a:lvl1pPr>
              <a:defRPr>
                <a:solidFill>
                  <a:srgbClr val="3366FF"/>
                </a:solidFill>
                <a:latin typeface="Algerian"/>
                <a:ea typeface="Algerian"/>
                <a:cs typeface="Algerian"/>
                <a:sym typeface="Algerian"/>
              </a:defRPr>
            </a:lvl1pPr>
          </a:lstStyle>
          <a:p>
            <a:r>
              <a:rPr lang="en-IE" dirty="0"/>
              <a:t>Collins connect</a:t>
            </a:r>
            <a:r>
              <a:rPr dirty="0"/>
              <a:t>!</a:t>
            </a:r>
          </a:p>
        </p:txBody>
      </p:sp>
      <p:sp>
        <p:nvSpPr>
          <p:cNvPr id="154" name="Shape 154"/>
          <p:cNvSpPr/>
          <p:nvPr/>
        </p:nvSpPr>
        <p:spPr>
          <a:xfrm>
            <a:off x="68127" y="2251442"/>
            <a:ext cx="5242780" cy="64633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r>
              <a:rPr dirty="0"/>
              <a:t>Click on the link</a:t>
            </a:r>
            <a:r>
              <a:rPr lang="en-IE" dirty="0"/>
              <a:t>:</a:t>
            </a:r>
          </a:p>
          <a:p>
            <a:r>
              <a:rPr lang="en-IE" dirty="0">
                <a:hlinkClick r:id="rId2"/>
              </a:rPr>
              <a:t>https://connect.collins.co.uk/school/portal.aspx</a:t>
            </a:r>
            <a:endParaRPr dirty="0"/>
          </a:p>
        </p:txBody>
      </p:sp>
      <p:sp>
        <p:nvSpPr>
          <p:cNvPr id="2" name="TextBox 1">
            <a:extLst>
              <a:ext uri="{FF2B5EF4-FFF2-40B4-BE49-F238E27FC236}">
                <a16:creationId xmlns:a16="http://schemas.microsoft.com/office/drawing/2014/main" id="{06FA7545-C7FF-4D01-B596-4B49EFDEF5A3}"/>
              </a:ext>
            </a:extLst>
          </p:cNvPr>
          <p:cNvSpPr txBox="1"/>
          <p:nvPr/>
        </p:nvSpPr>
        <p:spPr>
          <a:xfrm>
            <a:off x="1387475" y="1170354"/>
            <a:ext cx="636905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Follow the directions below to sign up to Collins connect. There is a wide range of books that will be available for your child and plenty to choose from at the right level for your child.</a:t>
            </a:r>
          </a:p>
        </p:txBody>
      </p:sp>
      <p:pic>
        <p:nvPicPr>
          <p:cNvPr id="3" name="Picture 2">
            <a:extLst>
              <a:ext uri="{FF2B5EF4-FFF2-40B4-BE49-F238E27FC236}">
                <a16:creationId xmlns:a16="http://schemas.microsoft.com/office/drawing/2014/main" id="{5AB5BDDB-50F8-4F20-B183-FDAFC75C2D17}"/>
              </a:ext>
            </a:extLst>
          </p:cNvPr>
          <p:cNvPicPr>
            <a:picLocks noChangeAspect="1"/>
          </p:cNvPicPr>
          <p:nvPr/>
        </p:nvPicPr>
        <p:blipFill>
          <a:blip r:embed="rId3"/>
          <a:stretch>
            <a:fillRect/>
          </a:stretch>
        </p:blipFill>
        <p:spPr>
          <a:xfrm>
            <a:off x="5805384" y="2527067"/>
            <a:ext cx="2651882" cy="3920506"/>
          </a:xfrm>
          <a:prstGeom prst="rect">
            <a:avLst/>
          </a:prstGeom>
        </p:spPr>
      </p:pic>
      <p:sp>
        <p:nvSpPr>
          <p:cNvPr id="4" name="TextBox 3">
            <a:extLst>
              <a:ext uri="{FF2B5EF4-FFF2-40B4-BE49-F238E27FC236}">
                <a16:creationId xmlns:a16="http://schemas.microsoft.com/office/drawing/2014/main" id="{1E5A73B3-832A-4CDB-89A1-AC922096D85B}"/>
              </a:ext>
            </a:extLst>
          </p:cNvPr>
          <p:cNvSpPr txBox="1"/>
          <p:nvPr/>
        </p:nvSpPr>
        <p:spPr>
          <a:xfrm>
            <a:off x="593863" y="4843140"/>
            <a:ext cx="4717774" cy="18158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B050"/>
                </a:solidFill>
                <a:effectLst/>
                <a:uFillTx/>
                <a:latin typeface="Comic Sans MS"/>
                <a:ea typeface="Comic Sans MS"/>
                <a:cs typeface="Comic Sans MS"/>
                <a:sym typeface="Comic Sans MS"/>
              </a:rPr>
              <a:t>When you have chosen a book suitable for your child you could ask him/her to write a </a:t>
            </a:r>
            <a:r>
              <a:rPr kumimoji="0" lang="en-IE" sz="2800" b="1" i="0" u="none" strike="noStrike" cap="none" spc="0" normalizeH="0" baseline="0" dirty="0">
                <a:ln>
                  <a:noFill/>
                </a:ln>
                <a:solidFill>
                  <a:srgbClr val="00B050"/>
                </a:solidFill>
                <a:effectLst/>
                <a:uFillTx/>
                <a:latin typeface="Comic Sans MS"/>
                <a:ea typeface="Comic Sans MS"/>
                <a:cs typeface="Comic Sans MS"/>
                <a:sym typeface="Comic Sans MS"/>
              </a:rPr>
              <a:t>book review </a:t>
            </a:r>
            <a:r>
              <a:rPr kumimoji="0" lang="en-IE" sz="2800" b="0" i="0" u="none" strike="noStrike" cap="none" spc="0" normalizeH="0" baseline="0" dirty="0">
                <a:ln>
                  <a:noFill/>
                </a:ln>
                <a:solidFill>
                  <a:srgbClr val="00B050"/>
                </a:solidFill>
                <a:effectLst/>
                <a:uFillTx/>
                <a:latin typeface="Comic Sans MS"/>
                <a:ea typeface="Comic Sans MS"/>
                <a:cs typeface="Comic Sans MS"/>
                <a:sym typeface="Comic Sans MS"/>
              </a:rPr>
              <a:t>on it</a:t>
            </a:r>
          </a:p>
        </p:txBody>
      </p:sp>
      <p:pic>
        <p:nvPicPr>
          <p:cNvPr id="6" name="Picture 5" descr="A picture containing drawing&#10;&#10;Description automatically generated">
            <a:extLst>
              <a:ext uri="{FF2B5EF4-FFF2-40B4-BE49-F238E27FC236}">
                <a16:creationId xmlns:a16="http://schemas.microsoft.com/office/drawing/2014/main" id="{14D444F4-2CFA-4A83-B03A-5137D20EE79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12675" y="3248977"/>
            <a:ext cx="1866900" cy="1447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p:nvPr/>
        </p:nvSpPr>
        <p:spPr>
          <a:xfrm>
            <a:off x="293756" y="405130"/>
            <a:ext cx="8730015" cy="216982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Aft>
                <a:spcPts val="600"/>
              </a:spcAft>
              <a:defRPr sz="2500" b="1"/>
            </a:pPr>
            <a:r>
              <a:rPr dirty="0"/>
              <a:t>Week 1: Pick up a book at home that you can read.</a:t>
            </a:r>
          </a:p>
          <a:p>
            <a:pPr>
              <a:spcAft>
                <a:spcPts val="600"/>
              </a:spcAft>
              <a:defRPr sz="2500" b="1"/>
            </a:pPr>
            <a:r>
              <a:rPr dirty="0"/>
              <a:t>Week 2: Pick up a book at home that you have never read before. </a:t>
            </a:r>
          </a:p>
          <a:p>
            <a:pPr>
              <a:spcAft>
                <a:spcPts val="600"/>
              </a:spcAft>
              <a:defRPr sz="2500"/>
            </a:pPr>
            <a:r>
              <a:rPr dirty="0"/>
              <a:t>Discuss: predictions, author, illustrations, front cover, etc. Then answer these questions after you read it. </a:t>
            </a:r>
          </a:p>
        </p:txBody>
      </p:sp>
      <p:sp>
        <p:nvSpPr>
          <p:cNvPr id="2" name="Rectangle 1"/>
          <p:cNvSpPr/>
          <p:nvPr/>
        </p:nvSpPr>
        <p:spPr>
          <a:xfrm>
            <a:off x="293756" y="2574955"/>
            <a:ext cx="6248400" cy="4179477"/>
          </a:xfrm>
          <a:prstGeom prst="rect">
            <a:avLst/>
          </a:prstGeom>
        </p:spPr>
        <p:txBody>
          <a:bodyPr wrap="square">
            <a:spAutoFit/>
          </a:bodyPr>
          <a:lstStyle/>
          <a:p>
            <a:pPr>
              <a:lnSpc>
                <a:spcPct val="107000"/>
              </a:lnSpc>
              <a:spcAft>
                <a:spcPts val="800"/>
              </a:spcAft>
            </a:pPr>
            <a:r>
              <a:rPr lang="en-IE" dirty="0">
                <a:latin typeface="Comic Sans MS" panose="030F0702030302020204" pitchFamily="66" charset="0"/>
                <a:ea typeface="Calibri" panose="020F0502020204030204" pitchFamily="34" charset="0"/>
                <a:cs typeface="Times New Roman" panose="02020603050405020304" pitchFamily="18" charset="0"/>
              </a:rPr>
              <a:t> </a:t>
            </a: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dirty="0">
                <a:latin typeface="Comic Sans MS" panose="030F0702030302020204" pitchFamily="66" charset="0"/>
                <a:ea typeface="Calibri" panose="020F0502020204030204" pitchFamily="34" charset="0"/>
                <a:cs typeface="Times New Roman" panose="02020603050405020304" pitchFamily="18" charset="0"/>
              </a:rPr>
              <a:t>What is your favourite part of the story? Why?</a:t>
            </a:r>
          </a:p>
          <a:p>
            <a:pPr marL="342900" lvl="0" indent="-342900">
              <a:lnSpc>
                <a:spcPct val="107000"/>
              </a:lnSpc>
              <a:buFont typeface="Symbol" panose="05050102010706020507" pitchFamily="18" charset="2"/>
              <a:buChar char=""/>
            </a:pP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IE" dirty="0">
                <a:latin typeface="Comic Sans MS" panose="030F0702030302020204" pitchFamily="66" charset="0"/>
                <a:ea typeface="Calibri" panose="020F0502020204030204" pitchFamily="34" charset="0"/>
                <a:cs typeface="Times New Roman" panose="02020603050405020304" pitchFamily="18" charset="0"/>
              </a:rPr>
              <a:t>Who is your favourite character in the story? Why do you like them? </a:t>
            </a:r>
          </a:p>
          <a:p>
            <a:pPr marL="342900" indent="-342900">
              <a:lnSpc>
                <a:spcPct val="107000"/>
              </a:lnSpc>
              <a:buFont typeface="Symbol" panose="05050102010706020507" pitchFamily="18" charset="2"/>
              <a:buChar char=""/>
            </a:pPr>
            <a:endParaRPr lang="en-IE" dirty="0">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IE" dirty="0">
                <a:latin typeface="Comic Sans MS" panose="030F0702030302020204" pitchFamily="66" charset="0"/>
                <a:ea typeface="Calibri" panose="020F0502020204030204" pitchFamily="34" charset="0"/>
                <a:cs typeface="Times New Roman" panose="02020603050405020304" pitchFamily="18" charset="0"/>
              </a:rPr>
              <a:t>Can you think of 3 adjectives to describe the main character in the story?</a:t>
            </a: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E" dirty="0">
              <a:latin typeface="Comic Sans MS" panose="030F0702030302020204" pitchFamily="66"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dirty="0">
                <a:latin typeface="Comic Sans MS" panose="030F0702030302020204" pitchFamily="66" charset="0"/>
                <a:ea typeface="Calibri" panose="020F0502020204030204" pitchFamily="34" charset="0"/>
                <a:cs typeface="Times New Roman" panose="02020603050405020304" pitchFamily="18" charset="0"/>
              </a:rPr>
              <a:t>Where is the story set? Can you think of 5 adjectives to describe the setting? </a:t>
            </a:r>
          </a:p>
          <a:p>
            <a:pPr marL="342900" lvl="0" indent="-342900">
              <a:lnSpc>
                <a:spcPct val="107000"/>
              </a:lnSpc>
              <a:buFont typeface="Symbol" panose="05050102010706020507" pitchFamily="18" charset="2"/>
              <a:buChar char=""/>
            </a:pPr>
            <a:endParaRPr lang="en-IE" sz="11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dirty="0">
                <a:latin typeface="Comic Sans MS" panose="030F0702030302020204" pitchFamily="66" charset="0"/>
                <a:ea typeface="Calibri" panose="020F0502020204030204" pitchFamily="34" charset="0"/>
                <a:cs typeface="Times New Roman" panose="02020603050405020304" pitchFamily="18" charset="0"/>
              </a:rPr>
              <a:t>Can you think of a different ending for the story?</a:t>
            </a:r>
          </a:p>
          <a:p>
            <a:pPr marL="342900" lvl="0" indent="-342900">
              <a:lnSpc>
                <a:spcPct val="107000"/>
              </a:lnSpc>
              <a:buFont typeface="Symbol" panose="05050102010706020507" pitchFamily="18" charset="2"/>
              <a:buChar char=""/>
            </a:pPr>
            <a:endParaRPr lang="en-IE"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2156" y="5095875"/>
            <a:ext cx="2590800" cy="1762125"/>
          </a:xfrm>
          <a:prstGeom prst="rect">
            <a:avLst/>
          </a:prstGeom>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a:spLocks noGrp="1"/>
          </p:cNvSpPr>
          <p:nvPr>
            <p:ph type="body" sz="quarter" idx="4294967295"/>
          </p:nvPr>
        </p:nvSpPr>
        <p:spPr>
          <a:xfrm>
            <a:off x="368300" y="692149"/>
            <a:ext cx="8229600" cy="1189932"/>
          </a:xfrm>
          <a:prstGeom prst="rect">
            <a:avLst/>
          </a:prstGeom>
          <a:extLst>
            <a:ext uri="{C572A759-6A51-4108-AA02-DFA0A04FC94B}">
              <ma14:wrappingTextBoxFlag xmlns:ma14="http://schemas.microsoft.com/office/mac/drawingml/2011/main" xmlns="" val="1"/>
            </a:ext>
          </a:extLst>
        </p:spPr>
        <p:txBody>
          <a:bodyPr>
            <a:normAutofit/>
          </a:bodyPr>
          <a:lstStyle/>
          <a:p>
            <a:pPr marL="0" indent="0">
              <a:spcBef>
                <a:spcPts val="400"/>
              </a:spcBef>
              <a:buSzTx/>
              <a:buNone/>
              <a:defRPr sz="1800" b="1" u="sng">
                <a:solidFill>
                  <a:srgbClr val="222268"/>
                </a:solidFill>
                <a:latin typeface="Arial"/>
                <a:ea typeface="Arial"/>
                <a:cs typeface="Arial"/>
                <a:sym typeface="Arial"/>
              </a:defRPr>
            </a:pPr>
            <a:r>
              <a:rPr dirty="0"/>
              <a:t>Extra</a:t>
            </a:r>
          </a:p>
          <a:p>
            <a:pPr marL="0" indent="0">
              <a:spcBef>
                <a:spcPts val="400"/>
              </a:spcBef>
              <a:buSzTx/>
              <a:buNone/>
              <a:defRPr sz="1800" b="1" u="sng">
                <a:solidFill>
                  <a:srgbClr val="222268"/>
                </a:solidFill>
                <a:latin typeface="Arial"/>
                <a:ea typeface="Arial"/>
                <a:cs typeface="Arial"/>
                <a:sym typeface="Arial"/>
              </a:defRPr>
            </a:pPr>
            <a:endParaRPr dirty="0"/>
          </a:p>
          <a:p>
            <a:pPr marL="0" indent="0">
              <a:spcBef>
                <a:spcPts val="400"/>
              </a:spcBef>
              <a:buChar char="•"/>
              <a:defRPr sz="1800">
                <a:latin typeface="Arial"/>
                <a:ea typeface="Arial"/>
                <a:cs typeface="Arial"/>
                <a:sym typeface="Arial"/>
              </a:defRPr>
            </a:pPr>
            <a:r>
              <a:rPr dirty="0"/>
              <a:t>Good reading websites include:</a:t>
            </a:r>
          </a:p>
        </p:txBody>
      </p:sp>
      <p:sp>
        <p:nvSpPr>
          <p:cNvPr id="165" name="Shape 165"/>
          <p:cNvSpPr/>
          <p:nvPr/>
        </p:nvSpPr>
        <p:spPr>
          <a:xfrm>
            <a:off x="1723734" y="2005330"/>
            <a:ext cx="3453444" cy="72644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rgbClr val="009999"/>
                </a:solidFill>
                <a:uFill>
                  <a:solidFill>
                    <a:srgbClr val="009999"/>
                  </a:solidFill>
                </a:uFill>
                <a:hlinkClick r:id="rId2"/>
              </a:defRPr>
            </a:lvl1pPr>
          </a:lstStyle>
          <a:p>
            <a:pPr>
              <a:defRPr u="none">
                <a:solidFill>
                  <a:srgbClr val="000000"/>
                </a:solidFill>
                <a:uFillTx/>
              </a:defRPr>
            </a:pPr>
            <a:r>
              <a:rPr u="sng" dirty="0">
                <a:solidFill>
                  <a:srgbClr val="009999"/>
                </a:solidFill>
                <a:uFill>
                  <a:solidFill>
                    <a:srgbClr val="009999"/>
                  </a:solidFill>
                </a:uFill>
                <a:hlinkClick r:id="rId2"/>
              </a:rPr>
              <a:t>https://home.oxfordowl.co.uk/</a:t>
            </a:r>
          </a:p>
        </p:txBody>
      </p:sp>
      <p:sp>
        <p:nvSpPr>
          <p:cNvPr id="166" name="Shape 166"/>
          <p:cNvSpPr/>
          <p:nvPr/>
        </p:nvSpPr>
        <p:spPr>
          <a:xfrm>
            <a:off x="1709664" y="2855019"/>
            <a:ext cx="3659384" cy="726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u="sng">
                <a:solidFill>
                  <a:srgbClr val="009999"/>
                </a:solidFill>
                <a:uFill>
                  <a:solidFill>
                    <a:srgbClr val="009999"/>
                  </a:solidFill>
                </a:uFill>
                <a:hlinkClick r:id="rId3"/>
              </a:defRPr>
            </a:lvl1pPr>
          </a:lstStyle>
          <a:p>
            <a:pPr>
              <a:defRPr u="none">
                <a:solidFill>
                  <a:srgbClr val="000000"/>
                </a:solidFill>
                <a:uFillTx/>
              </a:defRPr>
            </a:pPr>
            <a:r>
              <a:rPr u="sng">
                <a:solidFill>
                  <a:srgbClr val="009999"/>
                </a:solidFill>
                <a:uFill>
                  <a:solidFill>
                    <a:srgbClr val="009999"/>
                  </a:solidFill>
                </a:uFill>
                <a:hlinkClick r:id="rId3"/>
              </a:rPr>
              <a:t>https://www.storylineonline.net/</a:t>
            </a:r>
          </a:p>
        </p:txBody>
      </p:sp>
    </p:spTree>
  </p:cSld>
  <p:clrMapOvr>
    <a:masterClrMapping/>
  </p:clrMapOvr>
  <p:transition spd="slow" advClick="0" advTm="400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p:nvPr/>
        </p:nvSpPr>
        <p:spPr>
          <a:xfrm>
            <a:off x="2865202" y="-112929"/>
            <a:ext cx="3900995"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rPr dirty="0"/>
              <a:t>Poetry-Week 1</a:t>
            </a:r>
          </a:p>
        </p:txBody>
      </p:sp>
      <p:sp>
        <p:nvSpPr>
          <p:cNvPr id="170" name="Shape 170"/>
          <p:cNvSpPr>
            <a:spLocks noGrp="1"/>
          </p:cNvSpPr>
          <p:nvPr>
            <p:ph type="body" sz="quarter" idx="4294967295"/>
          </p:nvPr>
        </p:nvSpPr>
        <p:spPr>
          <a:xfrm>
            <a:off x="167888" y="457200"/>
            <a:ext cx="8710823" cy="2169645"/>
          </a:xfrm>
          <a:prstGeom prst="rect">
            <a:avLst/>
          </a:prstGeom>
          <a:extLst>
            <a:ext uri="{C572A759-6A51-4108-AA02-DFA0A04FC94B}">
              <ma14:wrappingTextBoxFlag xmlns:ma14="http://schemas.microsoft.com/office/mac/drawingml/2011/main" xmlns="" val="1"/>
            </a:ext>
          </a:extLst>
        </p:spPr>
        <p:txBody>
          <a:bodyPr>
            <a:noAutofit/>
          </a:bodyPr>
          <a:lstStyle/>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Learn this poem and record it on your tablet / your parents phone.</a:t>
            </a:r>
            <a:endParaRPr lang="en-IE" sz="1800" dirty="0">
              <a:latin typeface="Comic Sans MS" panose="030F0702030302020204" pitchFamily="66" charset="0"/>
            </a:endParaRPr>
          </a:p>
          <a:p>
            <a:pPr marL="325754" indent="-325754" defTabSz="868680">
              <a:spcBef>
                <a:spcPts val="400"/>
              </a:spcBef>
              <a:buSzTx/>
              <a:buNone/>
              <a:defRPr sz="1710">
                <a:solidFill>
                  <a:srgbClr val="000000"/>
                </a:solidFill>
                <a:latin typeface="Arial"/>
                <a:ea typeface="Arial"/>
                <a:cs typeface="Arial"/>
                <a:sym typeface="Arial"/>
              </a:defRPr>
            </a:pPr>
            <a:r>
              <a:rPr sz="1800" b="1" u="sng" dirty="0">
                <a:latin typeface="Comic Sans MS" panose="030F0702030302020204" pitchFamily="66" charset="0"/>
              </a:rPr>
              <a:t>Use plenty</a:t>
            </a:r>
            <a:r>
              <a:rPr lang="en-IE" sz="1800" b="1" u="sng" dirty="0">
                <a:latin typeface="Comic Sans MS" panose="030F0702030302020204" pitchFamily="66" charset="0"/>
              </a:rPr>
              <a:t> </a:t>
            </a:r>
            <a:r>
              <a:rPr sz="1800" b="1" u="sng" dirty="0">
                <a:latin typeface="Comic Sans MS" panose="030F0702030302020204" pitchFamily="66" charset="0"/>
              </a:rPr>
              <a:t>of expression. </a:t>
            </a:r>
            <a:r>
              <a:rPr sz="1800" dirty="0">
                <a:latin typeface="Comic Sans MS" panose="030F0702030302020204" pitchFamily="66" charset="0"/>
              </a:rPr>
              <a:t>Watch it back. Could you do it better?</a:t>
            </a:r>
            <a:r>
              <a:rPr lang="en-IE" sz="1800" dirty="0">
                <a:latin typeface="Comic Sans MS" panose="030F0702030302020204" pitchFamily="66" charset="0"/>
              </a:rPr>
              <a:t> </a:t>
            </a:r>
            <a:r>
              <a:rPr sz="1800" dirty="0">
                <a:latin typeface="Comic Sans MS" panose="030F0702030302020204" pitchFamily="66" charset="0"/>
              </a:rPr>
              <a:t>How? </a:t>
            </a:r>
          </a:p>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If you are friends online with anyone in the class send it to them and</a:t>
            </a:r>
            <a:endParaRPr lang="en-IE" sz="1800" dirty="0">
              <a:latin typeface="Comic Sans MS" panose="030F0702030302020204" pitchFamily="66" charset="0"/>
            </a:endParaRPr>
          </a:p>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ask them to</a:t>
            </a:r>
            <a:r>
              <a:rPr lang="en-IE" sz="1800" dirty="0">
                <a:latin typeface="Comic Sans MS" panose="030F0702030302020204" pitchFamily="66" charset="0"/>
              </a:rPr>
              <a:t> </a:t>
            </a:r>
            <a:r>
              <a:rPr sz="1800" dirty="0">
                <a:latin typeface="Comic Sans MS" panose="030F0702030302020204" pitchFamily="66" charset="0"/>
              </a:rPr>
              <a:t>send you their recording.</a:t>
            </a:r>
          </a:p>
        </p:txBody>
      </p:sp>
      <p:pic>
        <p:nvPicPr>
          <p:cNvPr id="2" name="Picture 1">
            <a:extLst>
              <a:ext uri="{FF2B5EF4-FFF2-40B4-BE49-F238E27FC236}">
                <a16:creationId xmlns:a16="http://schemas.microsoft.com/office/drawing/2014/main" id="{D9C4B52D-99C6-41F9-AAF1-F873EDB4759F}"/>
              </a:ext>
            </a:extLst>
          </p:cNvPr>
          <p:cNvPicPr>
            <a:picLocks noChangeAspect="1"/>
          </p:cNvPicPr>
          <p:nvPr/>
        </p:nvPicPr>
        <p:blipFill>
          <a:blip r:embed="rId2"/>
          <a:stretch>
            <a:fillRect/>
          </a:stretch>
        </p:blipFill>
        <p:spPr>
          <a:xfrm>
            <a:off x="1294862" y="1905000"/>
            <a:ext cx="6456873" cy="3913257"/>
          </a:xfrm>
          <a:prstGeom prst="rect">
            <a:avLst/>
          </a:prstGeom>
        </p:spPr>
      </p:pic>
      <p:sp>
        <p:nvSpPr>
          <p:cNvPr id="3" name="TextBox 2">
            <a:extLst>
              <a:ext uri="{FF2B5EF4-FFF2-40B4-BE49-F238E27FC236}">
                <a16:creationId xmlns:a16="http://schemas.microsoft.com/office/drawing/2014/main" id="{1A5CB7AF-57E5-4978-84E4-A76F12E2D1F2}"/>
              </a:ext>
            </a:extLst>
          </p:cNvPr>
          <p:cNvSpPr txBox="1"/>
          <p:nvPr/>
        </p:nvSpPr>
        <p:spPr>
          <a:xfrm>
            <a:off x="1294862" y="5833549"/>
            <a:ext cx="6324600"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000000"/>
                </a:solidFill>
                <a:effectLst/>
                <a:uFillTx/>
                <a:latin typeface="Comic Sans MS"/>
                <a:ea typeface="Comic Sans MS"/>
                <a:cs typeface="Comic Sans MS"/>
                <a:sym typeface="Comic Sans MS"/>
              </a:rPr>
              <a:t>Can you make a list of the rhyming words from this poem?</a:t>
            </a:r>
          </a:p>
        </p:txBody>
      </p:sp>
      <p:pic>
        <p:nvPicPr>
          <p:cNvPr id="6" name="Picture 5" descr="A picture containing clock, light&#10;&#10;Description automatically generated">
            <a:extLst>
              <a:ext uri="{FF2B5EF4-FFF2-40B4-BE49-F238E27FC236}">
                <a16:creationId xmlns:a16="http://schemas.microsoft.com/office/drawing/2014/main" id="{3C7CA00B-0945-491A-B4A5-F3F9D089F477}"/>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365" y="1920292"/>
            <a:ext cx="2271836" cy="1075336"/>
          </a:xfrm>
          <a:prstGeom prst="rect">
            <a:avLst/>
          </a:prstGeom>
        </p:spPr>
      </p:pic>
      <p:pic>
        <p:nvPicPr>
          <p:cNvPr id="9" name="Picture 8" descr="A picture containing food, sign&#10;&#10;Description automatically generated">
            <a:extLst>
              <a:ext uri="{FF2B5EF4-FFF2-40B4-BE49-F238E27FC236}">
                <a16:creationId xmlns:a16="http://schemas.microsoft.com/office/drawing/2014/main" id="{52A72B75-0C8A-4F46-AC27-B360A1CD41BA}"/>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007085" y="2515061"/>
            <a:ext cx="1949147" cy="16551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body" sz="quarter" idx="4294967295"/>
          </p:nvPr>
        </p:nvSpPr>
        <p:spPr>
          <a:xfrm>
            <a:off x="128377" y="573555"/>
            <a:ext cx="8863223" cy="1295401"/>
          </a:xfrm>
          <a:prstGeom prst="rect">
            <a:avLst/>
          </a:prstGeom>
          <a:extLst>
            <a:ext uri="{C572A759-6A51-4108-AA02-DFA0A04FC94B}">
              <ma14:wrappingTextBoxFlag xmlns:ma14="http://schemas.microsoft.com/office/mac/drawingml/2011/main" xmlns="" val="1"/>
            </a:ext>
          </a:extLst>
        </p:spPr>
        <p:txBody>
          <a:bodyPr>
            <a:noAutofit/>
          </a:bodyPr>
          <a:lstStyle/>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Learn this poem and record it on your tablet / your parents phone. </a:t>
            </a:r>
            <a:r>
              <a:rPr sz="1800" b="1" u="sng" dirty="0">
                <a:latin typeface="Comic Sans MS" panose="030F0702030302020204" pitchFamily="66" charset="0"/>
              </a:rPr>
              <a:t>Use</a:t>
            </a:r>
            <a:endParaRPr lang="en-IE" sz="1800" b="1" u="sng" dirty="0">
              <a:latin typeface="Comic Sans MS" panose="030F0702030302020204" pitchFamily="66" charset="0"/>
            </a:endParaRPr>
          </a:p>
          <a:p>
            <a:pPr marL="325754" indent="-325754" defTabSz="868680">
              <a:spcBef>
                <a:spcPts val="400"/>
              </a:spcBef>
              <a:buSzTx/>
              <a:buNone/>
              <a:defRPr sz="1710">
                <a:solidFill>
                  <a:srgbClr val="000000"/>
                </a:solidFill>
                <a:latin typeface="Arial"/>
                <a:ea typeface="Arial"/>
                <a:cs typeface="Arial"/>
                <a:sym typeface="Arial"/>
              </a:defRPr>
            </a:pPr>
            <a:r>
              <a:rPr sz="1800" b="1" u="sng" dirty="0">
                <a:latin typeface="Comic Sans MS" panose="030F0702030302020204" pitchFamily="66" charset="0"/>
              </a:rPr>
              <a:t>plenty</a:t>
            </a:r>
            <a:r>
              <a:rPr lang="en-IE" sz="1800" b="1" u="sng" dirty="0">
                <a:latin typeface="Comic Sans MS" panose="030F0702030302020204" pitchFamily="66" charset="0"/>
              </a:rPr>
              <a:t> </a:t>
            </a:r>
            <a:r>
              <a:rPr sz="1800" b="1" u="sng" dirty="0">
                <a:latin typeface="Comic Sans MS" panose="030F0702030302020204" pitchFamily="66" charset="0"/>
              </a:rPr>
              <a:t>of expression. </a:t>
            </a:r>
            <a:r>
              <a:rPr sz="1800" dirty="0">
                <a:latin typeface="Comic Sans MS" panose="030F0702030302020204" pitchFamily="66" charset="0"/>
              </a:rPr>
              <a:t>Watch it back. Could you do it better? How? </a:t>
            </a:r>
          </a:p>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If you are friends online with anyone in the class send it to them and ask</a:t>
            </a:r>
            <a:r>
              <a:rPr lang="en-IE" sz="1800" dirty="0">
                <a:latin typeface="Comic Sans MS" panose="030F0702030302020204" pitchFamily="66" charset="0"/>
              </a:rPr>
              <a:t> </a:t>
            </a:r>
            <a:r>
              <a:rPr sz="1800" dirty="0">
                <a:latin typeface="Comic Sans MS" panose="030F0702030302020204" pitchFamily="66" charset="0"/>
              </a:rPr>
              <a:t>them</a:t>
            </a:r>
            <a:endParaRPr lang="en-IE" sz="1800" dirty="0">
              <a:latin typeface="Comic Sans MS" panose="030F0702030302020204" pitchFamily="66" charset="0"/>
            </a:endParaRPr>
          </a:p>
          <a:p>
            <a:pPr marL="325754" indent="-325754" defTabSz="868680">
              <a:spcBef>
                <a:spcPts val="400"/>
              </a:spcBef>
              <a:buSzTx/>
              <a:buNone/>
              <a:defRPr sz="1710">
                <a:solidFill>
                  <a:srgbClr val="000000"/>
                </a:solidFill>
                <a:latin typeface="Arial"/>
                <a:ea typeface="Arial"/>
                <a:cs typeface="Arial"/>
                <a:sym typeface="Arial"/>
              </a:defRPr>
            </a:pPr>
            <a:r>
              <a:rPr sz="1800" dirty="0">
                <a:latin typeface="Comic Sans MS" panose="030F0702030302020204" pitchFamily="66" charset="0"/>
              </a:rPr>
              <a:t>to</a:t>
            </a:r>
            <a:r>
              <a:rPr lang="en-IE" sz="1800" dirty="0">
                <a:latin typeface="Comic Sans MS" panose="030F0702030302020204" pitchFamily="66" charset="0"/>
              </a:rPr>
              <a:t> </a:t>
            </a:r>
            <a:r>
              <a:rPr sz="1800" dirty="0">
                <a:latin typeface="Comic Sans MS" panose="030F0702030302020204" pitchFamily="66" charset="0"/>
              </a:rPr>
              <a:t>send you their recording.</a:t>
            </a:r>
          </a:p>
        </p:txBody>
      </p:sp>
      <p:sp>
        <p:nvSpPr>
          <p:cNvPr id="174" name="Shape 174"/>
          <p:cNvSpPr/>
          <p:nvPr/>
        </p:nvSpPr>
        <p:spPr>
          <a:xfrm>
            <a:off x="2697343" y="0"/>
            <a:ext cx="3900995" cy="8026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r>
              <a:rPr dirty="0"/>
              <a:t>Poetry-Week 2</a:t>
            </a:r>
          </a:p>
        </p:txBody>
      </p:sp>
      <p:pic>
        <p:nvPicPr>
          <p:cNvPr id="2" name="Picture 1">
            <a:extLst>
              <a:ext uri="{FF2B5EF4-FFF2-40B4-BE49-F238E27FC236}">
                <a16:creationId xmlns:a16="http://schemas.microsoft.com/office/drawing/2014/main" id="{58E0816B-5E75-4655-8F53-96A37627D18F}"/>
              </a:ext>
            </a:extLst>
          </p:cNvPr>
          <p:cNvPicPr>
            <a:picLocks noChangeAspect="1"/>
          </p:cNvPicPr>
          <p:nvPr/>
        </p:nvPicPr>
        <p:blipFill>
          <a:blip r:embed="rId2"/>
          <a:stretch>
            <a:fillRect/>
          </a:stretch>
        </p:blipFill>
        <p:spPr>
          <a:xfrm>
            <a:off x="3429000" y="1601610"/>
            <a:ext cx="3900995" cy="5243138"/>
          </a:xfrm>
          <a:prstGeom prst="rect">
            <a:avLst/>
          </a:prstGeom>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title" idx="4294967295"/>
          </p:nvPr>
        </p:nvSpPr>
        <p:spPr>
          <a:xfrm>
            <a:off x="2360414" y="105819"/>
            <a:ext cx="4423172" cy="795881"/>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a:normAutofit fontScale="90000"/>
          </a:bodyPr>
          <a:lstStyle>
            <a:lvl1pPr defTabSz="438911">
              <a:defRPr sz="2592">
                <a:latin typeface="Trebuchet MS"/>
                <a:ea typeface="Trebuchet MS"/>
                <a:cs typeface="Trebuchet MS"/>
                <a:sym typeface="Trebuchet MS"/>
              </a:defRPr>
            </a:lvl1pPr>
          </a:lstStyle>
          <a:p>
            <a:r>
              <a:rPr lang="en-IE" b="1" dirty="0"/>
              <a:t>Oral Language:</a:t>
            </a:r>
            <a:br>
              <a:rPr lang="en-IE" b="1" dirty="0"/>
            </a:br>
            <a:r>
              <a:rPr lang="en-IE" b="1" dirty="0"/>
              <a:t>1. </a:t>
            </a:r>
            <a:r>
              <a:rPr b="1" dirty="0"/>
              <a:t>Don’t Mention it</a:t>
            </a:r>
          </a:p>
        </p:txBody>
      </p:sp>
      <p:sp>
        <p:nvSpPr>
          <p:cNvPr id="40" name="Shape 40"/>
          <p:cNvSpPr>
            <a:spLocks noGrp="1"/>
          </p:cNvSpPr>
          <p:nvPr>
            <p:ph type="body" sz="quarter" idx="4294967295"/>
          </p:nvPr>
        </p:nvSpPr>
        <p:spPr>
          <a:xfrm>
            <a:off x="1219200" y="1033194"/>
            <a:ext cx="6985001" cy="1752600"/>
          </a:xfrm>
          <a:prstGeom prst="rect">
            <a:avLst/>
          </a:prstGeom>
          <a:extLst>
            <a:ext uri="{C572A759-6A51-4108-AA02-DFA0A04FC94B}">
              <ma14:wrappingTextBoxFlag xmlns:ma14="http://schemas.microsoft.com/office/mac/drawingml/2011/main" xmlns="" val="1"/>
            </a:ext>
          </a:extLst>
        </p:spPr>
        <p:txBody>
          <a:bodyPr>
            <a:normAutofit fontScale="92500"/>
          </a:bodyPr>
          <a:lstStyle>
            <a:lvl1pPr marL="0" indent="0" algn="ctr" defTabSz="658368">
              <a:spcBef>
                <a:spcPts val="600"/>
              </a:spcBef>
              <a:buSzTx/>
              <a:buNone/>
              <a:defRPr sz="2592">
                <a:solidFill>
                  <a:srgbClr val="000000"/>
                </a:solidFill>
                <a:latin typeface="Trebuchet MS"/>
                <a:ea typeface="Trebuchet MS"/>
                <a:cs typeface="Trebuchet MS"/>
                <a:sym typeface="Trebuchet MS"/>
              </a:defRPr>
            </a:lvl1pPr>
          </a:lstStyle>
          <a:p>
            <a:r>
              <a:rPr dirty="0">
                <a:latin typeface="Comic Sans MS" panose="030F0702030302020204" pitchFamily="66" charset="0"/>
              </a:rPr>
              <a:t>One </a:t>
            </a:r>
            <a:r>
              <a:rPr lang="en-IE" dirty="0">
                <a:latin typeface="Comic Sans MS" panose="030F0702030302020204" pitchFamily="66" charset="0"/>
              </a:rPr>
              <a:t>p</a:t>
            </a:r>
            <a:r>
              <a:rPr dirty="0" err="1">
                <a:latin typeface="Comic Sans MS" panose="030F0702030302020204" pitchFamily="66" charset="0"/>
              </a:rPr>
              <a:t>erson</a:t>
            </a:r>
            <a:r>
              <a:rPr dirty="0">
                <a:latin typeface="Comic Sans MS" panose="030F0702030302020204" pitchFamily="66" charset="0"/>
              </a:rPr>
              <a:t> looks at the screen at the image and keeps it in their mind. They give clues to the others, however, they cannot mention the key words to give away the ‘secret word’. </a:t>
            </a:r>
          </a:p>
        </p:txBody>
      </p:sp>
      <p:sp>
        <p:nvSpPr>
          <p:cNvPr id="43" name="Shape 43"/>
          <p:cNvSpPr/>
          <p:nvPr/>
        </p:nvSpPr>
        <p:spPr>
          <a:xfrm>
            <a:off x="4259262" y="2639836"/>
            <a:ext cx="3646488" cy="2881314"/>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lnSpc>
                <a:spcPct val="90000"/>
              </a:lnSpc>
              <a:spcBef>
                <a:spcPts val="900"/>
              </a:spcBef>
              <a:buFont typeface="Arial"/>
              <a:defRPr sz="4000" b="1" i="1">
                <a:solidFill>
                  <a:srgbClr val="335D6D"/>
                </a:solidFill>
                <a:latin typeface="Candara"/>
                <a:ea typeface="Candara"/>
                <a:cs typeface="Candara"/>
                <a:sym typeface="Candara"/>
              </a:defRPr>
            </a:pPr>
            <a:endParaRPr dirty="0"/>
          </a:p>
        </p:txBody>
      </p:sp>
      <p:sp>
        <p:nvSpPr>
          <p:cNvPr id="3" name="Rectangle 2"/>
          <p:cNvSpPr/>
          <p:nvPr/>
        </p:nvSpPr>
        <p:spPr>
          <a:xfrm>
            <a:off x="3338329" y="3244334"/>
            <a:ext cx="184731" cy="369332"/>
          </a:xfrm>
          <a:prstGeom prst="rect">
            <a:avLst/>
          </a:prstGeom>
        </p:spPr>
        <p:txBody>
          <a:bodyPr wrap="none">
            <a:spAutoFit/>
          </a:bodyPr>
          <a:lstStyle/>
          <a:p>
            <a:endParaRPr lang="en-IE" dirty="0"/>
          </a:p>
        </p:txBody>
      </p:sp>
      <p:pic>
        <p:nvPicPr>
          <p:cNvPr id="10" name="Content Placeholder 7">
            <a:extLst>
              <a:ext uri="{FF2B5EF4-FFF2-40B4-BE49-F238E27FC236}">
                <a16:creationId xmlns:a16="http://schemas.microsoft.com/office/drawing/2014/main" id="{9037C824-24FC-4E65-895E-BD68372CCB7B}"/>
              </a:ext>
            </a:extLst>
          </p:cNvPr>
          <p:cNvPicPr>
            <a:picLocks/>
          </p:cNvPicPr>
          <p:nvPr/>
        </p:nvPicPr>
        <p:blipFill>
          <a:blip r:embed="rId2"/>
          <a:srcRect/>
          <a:stretch>
            <a:fillRect/>
          </a:stretch>
        </p:blipFill>
        <p:spPr>
          <a:xfrm>
            <a:off x="1023754" y="2857278"/>
            <a:ext cx="2314575" cy="2592388"/>
          </a:xfrm>
          <a:prstGeom prst="rect">
            <a:avLst/>
          </a:prstGeom>
          <a:ln w="76200">
            <a:solidFill>
              <a:schemeClr val="bg2">
                <a:lumMod val="50000"/>
              </a:schemeClr>
            </a:solidFill>
            <a:miter lim="400000"/>
          </a:ln>
        </p:spPr>
      </p:pic>
      <p:sp>
        <p:nvSpPr>
          <p:cNvPr id="11" name="Content Placeholder 4">
            <a:extLst>
              <a:ext uri="{FF2B5EF4-FFF2-40B4-BE49-F238E27FC236}">
                <a16:creationId xmlns:a16="http://schemas.microsoft.com/office/drawing/2014/main" id="{F7BC9E8A-A514-415A-A0A1-C90381EA836B}"/>
              </a:ext>
            </a:extLst>
          </p:cNvPr>
          <p:cNvSpPr txBox="1">
            <a:spLocks/>
          </p:cNvSpPr>
          <p:nvPr/>
        </p:nvSpPr>
        <p:spPr>
          <a:xfrm>
            <a:off x="4443993" y="2887463"/>
            <a:ext cx="3646487" cy="2881313"/>
          </a:xfrm>
          <a:prstGeom prst="rect">
            <a:avLst/>
          </a:prstGeom>
        </p:spPr>
        <p:txBody>
          <a:bodyPr rtlCol="0">
            <a:normAutofit fontScale="92500"/>
          </a:bodyPr>
          <a:lst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chemeClr val="accent2"/>
                </a:solidFill>
                <a:uFillTx/>
                <a:latin typeface="Comic Sans MS"/>
                <a:ea typeface="Comic Sans MS"/>
                <a:cs typeface="Comic Sans MS"/>
                <a:sym typeface="Comic Sans MS"/>
              </a:defRPr>
            </a:lvl9pPr>
          </a:lstStyle>
          <a:p>
            <a:pPr marL="0" indent="0" hangingPunct="1">
              <a:buFont typeface="Arial" panose="020B0604020202020204" pitchFamily="34" charset="0"/>
              <a:buNone/>
              <a:defRPr/>
            </a:pPr>
            <a:r>
              <a:rPr lang="en-IE" sz="4000" b="1">
                <a:solidFill>
                  <a:schemeClr val="bg2">
                    <a:lumMod val="50000"/>
                  </a:schemeClr>
                </a:solidFill>
              </a:rPr>
              <a:t>Don’t Mention:</a:t>
            </a:r>
          </a:p>
          <a:p>
            <a:pPr marL="274320" indent="-274320" hangingPunct="1">
              <a:defRPr/>
            </a:pPr>
            <a:r>
              <a:rPr lang="en-IE" sz="4000"/>
              <a:t>Chalk</a:t>
            </a:r>
          </a:p>
          <a:p>
            <a:pPr marL="274320" indent="-274320" hangingPunct="1">
              <a:defRPr/>
            </a:pPr>
            <a:r>
              <a:rPr lang="en-IE" sz="4000"/>
              <a:t>School</a:t>
            </a:r>
          </a:p>
          <a:p>
            <a:pPr marL="274320" indent="-274320" hangingPunct="1">
              <a:defRPr/>
            </a:pPr>
            <a:r>
              <a:rPr lang="en-IE" sz="4000"/>
              <a:t>Teacher</a:t>
            </a:r>
            <a:endParaRPr lang="en-IE" sz="4000" dirty="0"/>
          </a:p>
        </p:txBody>
      </p:sp>
      <p:sp>
        <p:nvSpPr>
          <p:cNvPr id="13" name="TextBox 12">
            <a:extLst>
              <a:ext uri="{FF2B5EF4-FFF2-40B4-BE49-F238E27FC236}">
                <a16:creationId xmlns:a16="http://schemas.microsoft.com/office/drawing/2014/main" id="{395A78A5-E8C2-4403-9742-D57AF6F5BEA5}"/>
              </a:ext>
            </a:extLst>
          </p:cNvPr>
          <p:cNvSpPr txBox="1"/>
          <p:nvPr/>
        </p:nvSpPr>
        <p:spPr>
          <a:xfrm>
            <a:off x="603440" y="5856600"/>
            <a:ext cx="2952750" cy="830263"/>
          </a:xfrm>
          <a:prstGeom prst="rect">
            <a:avLst/>
          </a:prstGeom>
          <a:noFill/>
        </p:spPr>
        <p:txBody>
          <a:bodyPr>
            <a:spAutoFit/>
          </a:bodyPr>
          <a:lstStyle/>
          <a:p>
            <a:pPr algn="ctr" fontAlgn="auto">
              <a:spcBef>
                <a:spcPts val="0"/>
              </a:spcBef>
              <a:spcAft>
                <a:spcPts val="0"/>
              </a:spcAft>
              <a:defRPr/>
            </a:pPr>
            <a:r>
              <a:rPr lang="en-IE" sz="4800" b="1" dirty="0">
                <a:solidFill>
                  <a:schemeClr val="bg2">
                    <a:lumMod val="50000"/>
                  </a:schemeClr>
                </a:solidFill>
                <a:latin typeface="+mn-lt"/>
                <a:cs typeface="+mn-cs"/>
              </a:rPr>
              <a:t>Chalk</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body" idx="4294967295"/>
          </p:nvPr>
        </p:nvSpPr>
        <p:spPr>
          <a:xfrm>
            <a:off x="457200" y="1166018"/>
            <a:ext cx="8229600" cy="4525964"/>
          </a:xfrm>
          <a:prstGeom prst="rect">
            <a:avLst/>
          </a:prstGeom>
          <a:extLst>
            <a:ext uri="{C572A759-6A51-4108-AA02-DFA0A04FC94B}">
              <ma14:wrappingTextBoxFlag xmlns:ma14="http://schemas.microsoft.com/office/mac/drawingml/2011/main" xmlns="" val="1"/>
            </a:ext>
          </a:extLst>
        </p:spPr>
        <p:txBody>
          <a:bodyPr>
            <a:normAutofit/>
          </a:bodyPr>
          <a:lstStyle>
            <a:lvl1pPr marL="0" indent="0" algn="ctr">
              <a:spcBef>
                <a:spcPts val="1500"/>
              </a:spcBef>
              <a:buSzTx/>
              <a:buNone/>
              <a:defRPr sz="6600"/>
            </a:lvl1pPr>
          </a:lstStyle>
          <a:p>
            <a:r>
              <a:t>Well done you have finished this fortnights task!</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B8F4F8-66A0-483F-9C68-538CB204207E}"/>
              </a:ext>
            </a:extLst>
          </p:cNvPr>
          <p:cNvSpPr>
            <a:spLocks noGrp="1"/>
          </p:cNvSpPr>
          <p:nvPr>
            <p:ph type="title"/>
          </p:nvPr>
        </p:nvSpPr>
        <p:spPr>
          <a:xfrm>
            <a:off x="493713" y="609600"/>
            <a:ext cx="4006850" cy="1066800"/>
          </a:xfrm>
        </p:spPr>
        <p:txBody>
          <a:bodyPr>
            <a:noAutofit/>
          </a:bodyPr>
          <a:lstStyle/>
          <a:p>
            <a:pPr fontAlgn="auto">
              <a:spcAft>
                <a:spcPts val="0"/>
              </a:spcAft>
              <a:defRPr/>
            </a:pPr>
            <a:r>
              <a:rPr lang="en-IE" sz="4000" dirty="0"/>
              <a:t>Don’t Mention It!</a:t>
            </a:r>
          </a:p>
        </p:txBody>
      </p:sp>
      <p:sp>
        <p:nvSpPr>
          <p:cNvPr id="5" name="Content Placeholder 4">
            <a:extLst>
              <a:ext uri="{FF2B5EF4-FFF2-40B4-BE49-F238E27FC236}">
                <a16:creationId xmlns:a16="http://schemas.microsoft.com/office/drawing/2014/main" id="{86CB7D81-F43A-4840-85F7-B3CDC3DC9DD0}"/>
              </a:ext>
            </a:extLst>
          </p:cNvPr>
          <p:cNvSpPr>
            <a:spLocks noGrp="1"/>
          </p:cNvSpPr>
          <p:nvPr>
            <p:ph sz="half" idx="1"/>
          </p:nvPr>
        </p:nvSpPr>
        <p:spPr>
          <a:xfrm>
            <a:off x="4608513" y="2492375"/>
            <a:ext cx="3646487" cy="2881313"/>
          </a:xfrm>
        </p:spPr>
        <p:txBody>
          <a:bodyPr rtlCol="0">
            <a:normAutofit fontScale="92500"/>
          </a:bodyPr>
          <a:lstStyle/>
          <a:p>
            <a:pPr marL="0" indent="0" fontAlgn="auto">
              <a:spcAft>
                <a:spcPts val="0"/>
              </a:spcAft>
              <a:buFont typeface="Arial" panose="020B0604020202020204" pitchFamily="34" charset="0"/>
              <a:buNone/>
              <a:defRPr/>
            </a:pPr>
            <a:r>
              <a:rPr lang="en-IE" sz="4000" b="1" dirty="0">
                <a:solidFill>
                  <a:schemeClr val="bg2">
                    <a:lumMod val="50000"/>
                  </a:schemeClr>
                </a:solidFill>
              </a:rPr>
              <a:t>Don’t Mention:</a:t>
            </a:r>
          </a:p>
          <a:p>
            <a:pPr marL="274320" indent="-274320" fontAlgn="auto">
              <a:spcAft>
                <a:spcPts val="0"/>
              </a:spcAft>
              <a:defRPr/>
            </a:pPr>
            <a:r>
              <a:rPr lang="en-IE" sz="4000" dirty="0"/>
              <a:t>Bricks</a:t>
            </a:r>
          </a:p>
          <a:p>
            <a:pPr marL="274320" indent="-274320" fontAlgn="auto">
              <a:spcAft>
                <a:spcPts val="0"/>
              </a:spcAft>
              <a:defRPr/>
            </a:pPr>
            <a:r>
              <a:rPr lang="en-IE" sz="4000" dirty="0"/>
              <a:t>Builder</a:t>
            </a:r>
          </a:p>
          <a:p>
            <a:pPr marL="274320" indent="-274320" fontAlgn="auto">
              <a:spcAft>
                <a:spcPts val="0"/>
              </a:spcAft>
              <a:defRPr/>
            </a:pPr>
            <a:r>
              <a:rPr lang="en-IE" sz="4000" dirty="0"/>
              <a:t>Wall</a:t>
            </a:r>
          </a:p>
        </p:txBody>
      </p:sp>
      <p:sp>
        <p:nvSpPr>
          <p:cNvPr id="15364" name="TextBox 6">
            <a:extLst>
              <a:ext uri="{FF2B5EF4-FFF2-40B4-BE49-F238E27FC236}">
                <a16:creationId xmlns:a16="http://schemas.microsoft.com/office/drawing/2014/main" id="{2FE54BE4-FF4B-4E3F-BD2F-CEB106F5CBA1}"/>
              </a:ext>
            </a:extLst>
          </p:cNvPr>
          <p:cNvSpPr txBox="1">
            <a:spLocks noChangeArrowheads="1"/>
          </p:cNvSpPr>
          <p:nvPr/>
        </p:nvSpPr>
        <p:spPr bwMode="auto">
          <a:xfrm>
            <a:off x="2484438" y="6381750"/>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pPr algn="ctr"/>
            <a:r>
              <a:rPr lang="en-IE" altLang="en-US" sz="1400" b="1"/>
              <a:t>© Seomra Ranga 2014 www.seomraranga.com</a:t>
            </a:r>
          </a:p>
        </p:txBody>
      </p:sp>
      <p:sp>
        <p:nvSpPr>
          <p:cNvPr id="11" name="TextBox 10">
            <a:extLst>
              <a:ext uri="{FF2B5EF4-FFF2-40B4-BE49-F238E27FC236}">
                <a16:creationId xmlns:a16="http://schemas.microsoft.com/office/drawing/2014/main" id="{1E64A57B-2DCF-4536-97D1-D6F23C3CA8E6}"/>
              </a:ext>
            </a:extLst>
          </p:cNvPr>
          <p:cNvSpPr txBox="1"/>
          <p:nvPr/>
        </p:nvSpPr>
        <p:spPr>
          <a:xfrm>
            <a:off x="342900" y="5300663"/>
            <a:ext cx="3995738" cy="831850"/>
          </a:xfrm>
          <a:prstGeom prst="rect">
            <a:avLst/>
          </a:prstGeom>
          <a:noFill/>
        </p:spPr>
        <p:txBody>
          <a:bodyPr>
            <a:spAutoFit/>
          </a:bodyPr>
          <a:lstStyle/>
          <a:p>
            <a:pPr algn="ctr" fontAlgn="auto">
              <a:spcBef>
                <a:spcPts val="0"/>
              </a:spcBef>
              <a:spcAft>
                <a:spcPts val="0"/>
              </a:spcAft>
              <a:defRPr/>
            </a:pPr>
            <a:r>
              <a:rPr lang="en-IE" sz="4800" b="1" dirty="0">
                <a:solidFill>
                  <a:schemeClr val="bg2">
                    <a:lumMod val="50000"/>
                  </a:schemeClr>
                </a:solidFill>
                <a:latin typeface="+mn-lt"/>
                <a:cs typeface="+mn-cs"/>
              </a:rPr>
              <a:t>Bricks</a:t>
            </a:r>
          </a:p>
        </p:txBody>
      </p:sp>
      <p:pic>
        <p:nvPicPr>
          <p:cNvPr id="6147" name="Picture 3">
            <a:extLst>
              <a:ext uri="{FF2B5EF4-FFF2-40B4-BE49-F238E27FC236}">
                <a16:creationId xmlns:a16="http://schemas.microsoft.com/office/drawing/2014/main" id="{90ED35B3-3901-4BD7-A486-EA5073E40FA4}"/>
              </a:ext>
            </a:extLst>
          </p:cNvPr>
          <p:cNvPicPr>
            <a:picLocks noChangeAspect="1" noChangeArrowheads="1"/>
          </p:cNvPicPr>
          <p:nvPr/>
        </p:nvPicPr>
        <p:blipFill>
          <a:blip r:embed="rId2"/>
          <a:srcRect/>
          <a:stretch>
            <a:fillRect/>
          </a:stretch>
        </p:blipFill>
        <p:spPr bwMode="auto">
          <a:xfrm>
            <a:off x="814388" y="2565400"/>
            <a:ext cx="3052762" cy="2808288"/>
          </a:xfrm>
          <a:prstGeom prst="rect">
            <a:avLst/>
          </a:prstGeom>
          <a:noFill/>
          <a:ln w="762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4AAE83-DEA0-4E7F-AE7F-A1DBD515ADF1}"/>
              </a:ext>
            </a:extLst>
          </p:cNvPr>
          <p:cNvSpPr>
            <a:spLocks noGrp="1"/>
          </p:cNvSpPr>
          <p:nvPr>
            <p:ph type="title"/>
          </p:nvPr>
        </p:nvSpPr>
        <p:spPr>
          <a:xfrm>
            <a:off x="493713" y="609600"/>
            <a:ext cx="4006850" cy="1066800"/>
          </a:xfrm>
        </p:spPr>
        <p:txBody>
          <a:bodyPr>
            <a:noAutofit/>
          </a:bodyPr>
          <a:lstStyle/>
          <a:p>
            <a:pPr fontAlgn="auto">
              <a:spcAft>
                <a:spcPts val="0"/>
              </a:spcAft>
              <a:defRPr/>
            </a:pPr>
            <a:r>
              <a:rPr lang="en-IE" sz="4000" dirty="0"/>
              <a:t>Don’t Mention It!</a:t>
            </a:r>
          </a:p>
        </p:txBody>
      </p:sp>
      <p:sp>
        <p:nvSpPr>
          <p:cNvPr id="5" name="Content Placeholder 4">
            <a:extLst>
              <a:ext uri="{FF2B5EF4-FFF2-40B4-BE49-F238E27FC236}">
                <a16:creationId xmlns:a16="http://schemas.microsoft.com/office/drawing/2014/main" id="{F38B689B-CCAA-4F34-891D-8970F21D7C76}"/>
              </a:ext>
            </a:extLst>
          </p:cNvPr>
          <p:cNvSpPr>
            <a:spLocks noGrp="1"/>
          </p:cNvSpPr>
          <p:nvPr>
            <p:ph sz="half" idx="1"/>
          </p:nvPr>
        </p:nvSpPr>
        <p:spPr>
          <a:xfrm>
            <a:off x="4500563" y="2492375"/>
            <a:ext cx="3646487" cy="2881313"/>
          </a:xfrm>
        </p:spPr>
        <p:txBody>
          <a:bodyPr rtlCol="0">
            <a:normAutofit fontScale="92500"/>
          </a:bodyPr>
          <a:lstStyle/>
          <a:p>
            <a:pPr marL="0" indent="0" fontAlgn="auto">
              <a:spcAft>
                <a:spcPts val="0"/>
              </a:spcAft>
              <a:buFont typeface="Arial" panose="020B0604020202020204" pitchFamily="34" charset="0"/>
              <a:buNone/>
              <a:defRPr/>
            </a:pPr>
            <a:r>
              <a:rPr lang="en-IE" sz="4000" b="1" dirty="0">
                <a:solidFill>
                  <a:schemeClr val="bg2">
                    <a:lumMod val="50000"/>
                  </a:schemeClr>
                </a:solidFill>
              </a:rPr>
              <a:t>Don’t Mention:</a:t>
            </a:r>
          </a:p>
          <a:p>
            <a:pPr marL="274320" indent="-274320" fontAlgn="auto">
              <a:spcAft>
                <a:spcPts val="0"/>
              </a:spcAft>
              <a:defRPr/>
            </a:pPr>
            <a:r>
              <a:rPr lang="en-IE" sz="4000" dirty="0"/>
              <a:t>Hanger</a:t>
            </a:r>
          </a:p>
          <a:p>
            <a:pPr marL="274320" indent="-274320" fontAlgn="auto">
              <a:spcAft>
                <a:spcPts val="0"/>
              </a:spcAft>
              <a:defRPr/>
            </a:pPr>
            <a:r>
              <a:rPr lang="en-IE" sz="4000" dirty="0"/>
              <a:t>Trousers</a:t>
            </a:r>
          </a:p>
          <a:p>
            <a:pPr marL="274320" indent="-274320" fontAlgn="auto">
              <a:spcAft>
                <a:spcPts val="0"/>
              </a:spcAft>
              <a:defRPr/>
            </a:pPr>
            <a:r>
              <a:rPr lang="en-IE" sz="4000" dirty="0"/>
              <a:t>Wardrobe</a:t>
            </a:r>
          </a:p>
        </p:txBody>
      </p:sp>
      <p:sp>
        <p:nvSpPr>
          <p:cNvPr id="18436" name="TextBox 6">
            <a:extLst>
              <a:ext uri="{FF2B5EF4-FFF2-40B4-BE49-F238E27FC236}">
                <a16:creationId xmlns:a16="http://schemas.microsoft.com/office/drawing/2014/main" id="{E1769000-DCE6-41D6-94E1-F4EEF0B5E32A}"/>
              </a:ext>
            </a:extLst>
          </p:cNvPr>
          <p:cNvSpPr txBox="1">
            <a:spLocks noChangeArrowheads="1"/>
          </p:cNvSpPr>
          <p:nvPr/>
        </p:nvSpPr>
        <p:spPr bwMode="auto">
          <a:xfrm>
            <a:off x="2484438" y="6381750"/>
            <a:ext cx="424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ndara" panose="020E0502030303020204" pitchFamily="34" charset="0"/>
              </a:defRPr>
            </a:lvl1pPr>
            <a:lvl2pPr marL="742950" indent="-285750">
              <a:defRPr>
                <a:solidFill>
                  <a:schemeClr val="tx1"/>
                </a:solidFill>
                <a:latin typeface="Candara" panose="020E0502030303020204" pitchFamily="34" charset="0"/>
              </a:defRPr>
            </a:lvl2pPr>
            <a:lvl3pPr marL="1143000" indent="-228600">
              <a:defRPr>
                <a:solidFill>
                  <a:schemeClr val="tx1"/>
                </a:solidFill>
                <a:latin typeface="Candara" panose="020E0502030303020204" pitchFamily="34" charset="0"/>
              </a:defRPr>
            </a:lvl3pPr>
            <a:lvl4pPr marL="1600200" indent="-228600">
              <a:defRPr>
                <a:solidFill>
                  <a:schemeClr val="tx1"/>
                </a:solidFill>
                <a:latin typeface="Candara" panose="020E0502030303020204" pitchFamily="34" charset="0"/>
              </a:defRPr>
            </a:lvl4pPr>
            <a:lvl5pPr marL="2057400" indent="-228600">
              <a:defRPr>
                <a:solidFill>
                  <a:schemeClr val="tx1"/>
                </a:solidFill>
                <a:latin typeface="Candara" panose="020E0502030303020204" pitchFamily="34" charset="0"/>
              </a:defRPr>
            </a:lvl5pPr>
            <a:lvl6pPr marL="2514600" indent="-228600" fontAlgn="base">
              <a:spcBef>
                <a:spcPct val="0"/>
              </a:spcBef>
              <a:spcAft>
                <a:spcPct val="0"/>
              </a:spcAft>
              <a:defRPr>
                <a:solidFill>
                  <a:schemeClr val="tx1"/>
                </a:solidFill>
                <a:latin typeface="Candara" panose="020E0502030303020204" pitchFamily="34" charset="0"/>
              </a:defRPr>
            </a:lvl6pPr>
            <a:lvl7pPr marL="2971800" indent="-228600" fontAlgn="base">
              <a:spcBef>
                <a:spcPct val="0"/>
              </a:spcBef>
              <a:spcAft>
                <a:spcPct val="0"/>
              </a:spcAft>
              <a:defRPr>
                <a:solidFill>
                  <a:schemeClr val="tx1"/>
                </a:solidFill>
                <a:latin typeface="Candara" panose="020E0502030303020204" pitchFamily="34" charset="0"/>
              </a:defRPr>
            </a:lvl7pPr>
            <a:lvl8pPr marL="3429000" indent="-228600" fontAlgn="base">
              <a:spcBef>
                <a:spcPct val="0"/>
              </a:spcBef>
              <a:spcAft>
                <a:spcPct val="0"/>
              </a:spcAft>
              <a:defRPr>
                <a:solidFill>
                  <a:schemeClr val="tx1"/>
                </a:solidFill>
                <a:latin typeface="Candara" panose="020E0502030303020204" pitchFamily="34" charset="0"/>
              </a:defRPr>
            </a:lvl8pPr>
            <a:lvl9pPr marL="3886200" indent="-228600" fontAlgn="base">
              <a:spcBef>
                <a:spcPct val="0"/>
              </a:spcBef>
              <a:spcAft>
                <a:spcPct val="0"/>
              </a:spcAft>
              <a:defRPr>
                <a:solidFill>
                  <a:schemeClr val="tx1"/>
                </a:solidFill>
                <a:latin typeface="Candara" panose="020E0502030303020204" pitchFamily="34" charset="0"/>
              </a:defRPr>
            </a:lvl9pPr>
          </a:lstStyle>
          <a:p>
            <a:pPr algn="ctr"/>
            <a:r>
              <a:rPr lang="en-IE" altLang="en-US" sz="1400" b="1"/>
              <a:t>© Seomra Ranga 2014 www.seomraranga.com</a:t>
            </a:r>
          </a:p>
        </p:txBody>
      </p:sp>
      <p:sp>
        <p:nvSpPr>
          <p:cNvPr id="11" name="TextBox 10">
            <a:extLst>
              <a:ext uri="{FF2B5EF4-FFF2-40B4-BE49-F238E27FC236}">
                <a16:creationId xmlns:a16="http://schemas.microsoft.com/office/drawing/2014/main" id="{E3EC51B8-7681-454C-B033-02776AA60F10}"/>
              </a:ext>
            </a:extLst>
          </p:cNvPr>
          <p:cNvSpPr txBox="1"/>
          <p:nvPr/>
        </p:nvSpPr>
        <p:spPr>
          <a:xfrm>
            <a:off x="342900" y="5300663"/>
            <a:ext cx="3995738" cy="831850"/>
          </a:xfrm>
          <a:prstGeom prst="rect">
            <a:avLst/>
          </a:prstGeom>
          <a:noFill/>
        </p:spPr>
        <p:txBody>
          <a:bodyPr>
            <a:spAutoFit/>
          </a:bodyPr>
          <a:lstStyle/>
          <a:p>
            <a:pPr algn="ctr" fontAlgn="auto">
              <a:spcBef>
                <a:spcPts val="0"/>
              </a:spcBef>
              <a:spcAft>
                <a:spcPts val="0"/>
              </a:spcAft>
              <a:defRPr/>
            </a:pPr>
            <a:r>
              <a:rPr lang="en-IE" sz="4800" b="1" dirty="0">
                <a:solidFill>
                  <a:schemeClr val="bg2">
                    <a:lumMod val="50000"/>
                  </a:schemeClr>
                </a:solidFill>
                <a:latin typeface="+mn-lt"/>
                <a:cs typeface="+mn-cs"/>
              </a:rPr>
              <a:t>Hanger</a:t>
            </a:r>
          </a:p>
        </p:txBody>
      </p:sp>
      <p:pic>
        <p:nvPicPr>
          <p:cNvPr id="9218" name="Picture 2">
            <a:extLst>
              <a:ext uri="{FF2B5EF4-FFF2-40B4-BE49-F238E27FC236}">
                <a16:creationId xmlns:a16="http://schemas.microsoft.com/office/drawing/2014/main" id="{ED1630C9-6BA8-4718-86FD-6F9677455464}"/>
              </a:ext>
            </a:extLst>
          </p:cNvPr>
          <p:cNvPicPr>
            <a:picLocks noChangeAspect="1" noChangeArrowheads="1"/>
          </p:cNvPicPr>
          <p:nvPr/>
        </p:nvPicPr>
        <p:blipFill>
          <a:blip r:embed="rId2"/>
          <a:srcRect/>
          <a:stretch>
            <a:fillRect/>
          </a:stretch>
        </p:blipFill>
        <p:spPr bwMode="auto">
          <a:xfrm>
            <a:off x="681038" y="3068638"/>
            <a:ext cx="3319462" cy="2232025"/>
          </a:xfrm>
          <a:prstGeom prst="rect">
            <a:avLst/>
          </a:prstGeom>
          <a:noFill/>
          <a:ln w="76200">
            <a:solidFill>
              <a:schemeClr val="bg2">
                <a:lumMod val="5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4D382-0117-45C1-91B8-713044E4F195}"/>
              </a:ext>
            </a:extLst>
          </p:cNvPr>
          <p:cNvSpPr>
            <a:spLocks noGrp="1"/>
          </p:cNvSpPr>
          <p:nvPr>
            <p:ph sz="half" idx="1"/>
          </p:nvPr>
        </p:nvSpPr>
        <p:spPr/>
        <p:txBody>
          <a:bodyPr/>
          <a:lstStyle/>
          <a:p>
            <a:endParaRPr lang="en-IE"/>
          </a:p>
        </p:txBody>
      </p:sp>
      <p:sp>
        <p:nvSpPr>
          <p:cNvPr id="8" name="Shape 71">
            <a:extLst>
              <a:ext uri="{FF2B5EF4-FFF2-40B4-BE49-F238E27FC236}">
                <a16:creationId xmlns:a16="http://schemas.microsoft.com/office/drawing/2014/main" id="{CA40F555-52AF-4CC4-B4A4-68313C152D6D}"/>
              </a:ext>
            </a:extLst>
          </p:cNvPr>
          <p:cNvSpPr txBox="1">
            <a:spLocks/>
          </p:cNvSpPr>
          <p:nvPr/>
        </p:nvSpPr>
        <p:spPr>
          <a:xfrm>
            <a:off x="2461535" y="157090"/>
            <a:ext cx="4423173"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lIns="45719" rIns="45719" anchor="ctr">
            <a:normAutofit/>
          </a:bodyPr>
          <a:lstStyle>
            <a:lvl1pPr marL="0" marR="0" indent="0" algn="ctr" defTabSz="438911" rtl="0" latinLnBrk="0">
              <a:lnSpc>
                <a:spcPct val="100000"/>
              </a:lnSpc>
              <a:spcBef>
                <a:spcPts val="0"/>
              </a:spcBef>
              <a:spcAft>
                <a:spcPts val="0"/>
              </a:spcAft>
              <a:buClrTx/>
              <a:buSzTx/>
              <a:buFontTx/>
              <a:buNone/>
              <a:tabLst/>
              <a:defRPr sz="2592" b="0" i="0" u="none" strike="noStrike" cap="none" spc="0" baseline="0">
                <a:ln>
                  <a:noFill/>
                </a:ln>
                <a:solidFill>
                  <a:srgbClr val="000000"/>
                </a:solidFill>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omic Sans MS"/>
                <a:ea typeface="Comic Sans MS"/>
                <a:cs typeface="Comic Sans MS"/>
                <a:sym typeface="Comic Sans MS"/>
              </a:defRPr>
            </a:lvl9pPr>
          </a:lstStyle>
          <a:p>
            <a:pPr hangingPunct="1"/>
            <a:r>
              <a:rPr lang="en-IE" dirty="0"/>
              <a:t>2. Name 5 Things:</a:t>
            </a:r>
          </a:p>
        </p:txBody>
      </p:sp>
      <p:sp>
        <p:nvSpPr>
          <p:cNvPr id="10" name="Content Placeholder 9">
            <a:extLst>
              <a:ext uri="{FF2B5EF4-FFF2-40B4-BE49-F238E27FC236}">
                <a16:creationId xmlns:a16="http://schemas.microsoft.com/office/drawing/2014/main" id="{4DAD2ED3-769F-4F93-BD52-985FB5D1AA16}"/>
              </a:ext>
            </a:extLst>
          </p:cNvPr>
          <p:cNvSpPr>
            <a:spLocks noGrp="1"/>
          </p:cNvSpPr>
          <p:nvPr>
            <p:ph sz="half" idx="2"/>
          </p:nvPr>
        </p:nvSpPr>
        <p:spPr/>
        <p:txBody>
          <a:bodyPr/>
          <a:lstStyle/>
          <a:p>
            <a:endParaRPr lang="en-IE" dirty="0"/>
          </a:p>
        </p:txBody>
      </p:sp>
      <p:pic>
        <p:nvPicPr>
          <p:cNvPr id="11" name="Picture 10">
            <a:extLst>
              <a:ext uri="{FF2B5EF4-FFF2-40B4-BE49-F238E27FC236}">
                <a16:creationId xmlns:a16="http://schemas.microsoft.com/office/drawing/2014/main" id="{9B226209-8A1E-486A-8F55-C5DC87E131ED}"/>
              </a:ext>
            </a:extLst>
          </p:cNvPr>
          <p:cNvPicPr>
            <a:picLocks noChangeAspect="1"/>
          </p:cNvPicPr>
          <p:nvPr/>
        </p:nvPicPr>
        <p:blipFill>
          <a:blip r:embed="rId2"/>
          <a:stretch>
            <a:fillRect/>
          </a:stretch>
        </p:blipFill>
        <p:spPr>
          <a:xfrm>
            <a:off x="296503" y="1066800"/>
            <a:ext cx="8472110" cy="5634110"/>
          </a:xfrm>
          <a:prstGeom prst="rect">
            <a:avLst/>
          </a:prstGeom>
        </p:spPr>
      </p:pic>
      <p:pic>
        <p:nvPicPr>
          <p:cNvPr id="12" name="Picture 11">
            <a:extLst>
              <a:ext uri="{FF2B5EF4-FFF2-40B4-BE49-F238E27FC236}">
                <a16:creationId xmlns:a16="http://schemas.microsoft.com/office/drawing/2014/main" id="{34AD7203-4B13-4DB2-9C59-D57DBEAE6858}"/>
              </a:ext>
            </a:extLst>
          </p:cNvPr>
          <p:cNvPicPr>
            <a:picLocks noChangeAspect="1"/>
          </p:cNvPicPr>
          <p:nvPr/>
        </p:nvPicPr>
        <p:blipFill>
          <a:blip r:embed="rId3"/>
          <a:stretch>
            <a:fillRect/>
          </a:stretch>
        </p:blipFill>
        <p:spPr>
          <a:xfrm>
            <a:off x="296503" y="4769428"/>
            <a:ext cx="8350743" cy="1959334"/>
          </a:xfrm>
          <a:prstGeom prst="rect">
            <a:avLst/>
          </a:prstGeom>
        </p:spPr>
      </p:pic>
    </p:spTree>
    <p:extLst>
      <p:ext uri="{BB962C8B-B14F-4D97-AF65-F5344CB8AC3E}">
        <p14:creationId xmlns:p14="http://schemas.microsoft.com/office/powerpoint/2010/main" val="365266297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2461535" y="157090"/>
            <a:ext cx="4423173"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a:normAutofit/>
          </a:bodyPr>
          <a:lstStyle>
            <a:lvl1pPr defTabSz="438911">
              <a:defRPr sz="2592">
                <a:latin typeface="Trebuchet MS"/>
                <a:ea typeface="Trebuchet MS"/>
                <a:cs typeface="Trebuchet MS"/>
                <a:sym typeface="Trebuchet MS"/>
              </a:defRPr>
            </a:lvl1pPr>
          </a:lstStyle>
          <a:p>
            <a:r>
              <a:rPr lang="en-IE" dirty="0"/>
              <a:t>3</a:t>
            </a:r>
            <a:r>
              <a:rPr dirty="0"/>
              <a:t>. Silly Sentences</a:t>
            </a:r>
          </a:p>
        </p:txBody>
      </p:sp>
      <p:sp>
        <p:nvSpPr>
          <p:cNvPr id="72" name="Shape 72"/>
          <p:cNvSpPr/>
          <p:nvPr/>
        </p:nvSpPr>
        <p:spPr>
          <a:xfrm>
            <a:off x="457200" y="5431489"/>
            <a:ext cx="92396" cy="400110"/>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sz="2500"/>
            </a:pPr>
            <a:endParaRPr sz="2000" dirty="0"/>
          </a:p>
        </p:txBody>
      </p:sp>
      <p:sp>
        <p:nvSpPr>
          <p:cNvPr id="2" name="TextBox 1"/>
          <p:cNvSpPr txBox="1"/>
          <p:nvPr/>
        </p:nvSpPr>
        <p:spPr>
          <a:xfrm>
            <a:off x="1393566" y="838200"/>
            <a:ext cx="635686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 Ca</a:t>
            </a:r>
            <a:r>
              <a:rPr lang="en-IE" dirty="0"/>
              <a:t>n you make your own silly animal sentences?</a:t>
            </a:r>
          </a:p>
          <a:p>
            <a:pPr marL="0" marR="0" indent="0" algn="ctr" defTabSz="914400" rtl="0" fontAlgn="auto" latinLnBrk="0" hangingPunct="0">
              <a:lnSpc>
                <a:spcPct val="100000"/>
              </a:lnSpc>
              <a:spcBef>
                <a:spcPts val="0"/>
              </a:spcBef>
              <a:spcAft>
                <a:spcPts val="0"/>
              </a:spcAft>
              <a:buClrTx/>
              <a:buSzTx/>
              <a:buFontTx/>
              <a:buNone/>
              <a:tabLst/>
            </a:pPr>
            <a:r>
              <a:rPr lang="en-IE" dirty="0"/>
              <a:t> Pick one option from the </a:t>
            </a:r>
            <a:r>
              <a:rPr lang="en-IE" b="1" dirty="0"/>
              <a:t>Who, What </a:t>
            </a:r>
            <a:r>
              <a:rPr lang="en-IE" dirty="0"/>
              <a:t>and </a:t>
            </a:r>
            <a:r>
              <a:rPr lang="en-IE" b="1" dirty="0"/>
              <a:t>Where</a:t>
            </a:r>
            <a:r>
              <a:rPr lang="en-IE" dirty="0"/>
              <a:t> columns</a:t>
            </a: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pic>
        <p:nvPicPr>
          <p:cNvPr id="4" name="Picture 3">
            <a:extLst>
              <a:ext uri="{FF2B5EF4-FFF2-40B4-BE49-F238E27FC236}">
                <a16:creationId xmlns:a16="http://schemas.microsoft.com/office/drawing/2014/main" id="{BD904F92-BAA7-4C99-805C-BCEC7EA6705D}"/>
              </a:ext>
            </a:extLst>
          </p:cNvPr>
          <p:cNvPicPr>
            <a:picLocks noChangeAspect="1"/>
          </p:cNvPicPr>
          <p:nvPr/>
        </p:nvPicPr>
        <p:blipFill>
          <a:blip r:embed="rId2"/>
          <a:stretch>
            <a:fillRect/>
          </a:stretch>
        </p:blipFill>
        <p:spPr>
          <a:xfrm>
            <a:off x="152400" y="3276600"/>
            <a:ext cx="2686050" cy="3190875"/>
          </a:xfrm>
          <a:prstGeom prst="rect">
            <a:avLst/>
          </a:prstGeom>
        </p:spPr>
      </p:pic>
      <p:pic>
        <p:nvPicPr>
          <p:cNvPr id="6" name="Picture 5">
            <a:extLst>
              <a:ext uri="{FF2B5EF4-FFF2-40B4-BE49-F238E27FC236}">
                <a16:creationId xmlns:a16="http://schemas.microsoft.com/office/drawing/2014/main" id="{06EF17D7-AEEA-4420-A706-5A974084D3C1}"/>
              </a:ext>
            </a:extLst>
          </p:cNvPr>
          <p:cNvPicPr>
            <a:picLocks noChangeAspect="1"/>
          </p:cNvPicPr>
          <p:nvPr/>
        </p:nvPicPr>
        <p:blipFill>
          <a:blip r:embed="rId3"/>
          <a:stretch>
            <a:fillRect/>
          </a:stretch>
        </p:blipFill>
        <p:spPr>
          <a:xfrm>
            <a:off x="3143250" y="3276600"/>
            <a:ext cx="2638425" cy="3133725"/>
          </a:xfrm>
          <a:prstGeom prst="rect">
            <a:avLst/>
          </a:prstGeom>
        </p:spPr>
      </p:pic>
      <p:pic>
        <p:nvPicPr>
          <p:cNvPr id="7" name="Picture 6">
            <a:extLst>
              <a:ext uri="{FF2B5EF4-FFF2-40B4-BE49-F238E27FC236}">
                <a16:creationId xmlns:a16="http://schemas.microsoft.com/office/drawing/2014/main" id="{BF156F48-9EA8-4E9F-A2E8-F53F971B4A41}"/>
              </a:ext>
            </a:extLst>
          </p:cNvPr>
          <p:cNvPicPr>
            <a:picLocks noChangeAspect="1"/>
          </p:cNvPicPr>
          <p:nvPr/>
        </p:nvPicPr>
        <p:blipFill>
          <a:blip r:embed="rId4"/>
          <a:stretch>
            <a:fillRect/>
          </a:stretch>
        </p:blipFill>
        <p:spPr>
          <a:xfrm>
            <a:off x="6086475" y="3309937"/>
            <a:ext cx="2667000" cy="3067050"/>
          </a:xfrm>
          <a:prstGeom prst="rect">
            <a:avLst/>
          </a:prstGeom>
        </p:spPr>
      </p:pic>
      <p:sp>
        <p:nvSpPr>
          <p:cNvPr id="8" name="TextBox 7">
            <a:extLst>
              <a:ext uri="{FF2B5EF4-FFF2-40B4-BE49-F238E27FC236}">
                <a16:creationId xmlns:a16="http://schemas.microsoft.com/office/drawing/2014/main" id="{CF480EA4-17D9-476F-950C-B0003429E980}"/>
              </a:ext>
            </a:extLst>
          </p:cNvPr>
          <p:cNvSpPr txBox="1"/>
          <p:nvPr/>
        </p:nvSpPr>
        <p:spPr>
          <a:xfrm>
            <a:off x="549595" y="2362200"/>
            <a:ext cx="8203879"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400" b="0" i="0" u="none" strike="noStrike" cap="none" spc="0" normalizeH="0" baseline="0" dirty="0">
                <a:ln>
                  <a:noFill/>
                </a:ln>
                <a:solidFill>
                  <a:srgbClr val="FF0000"/>
                </a:solidFill>
                <a:effectLst/>
                <a:uFillTx/>
                <a:latin typeface="Comic Sans MS"/>
                <a:ea typeface="Comic Sans MS"/>
                <a:cs typeface="Comic Sans MS"/>
                <a:sym typeface="Comic Sans MS"/>
              </a:rPr>
              <a:t> Who?</a:t>
            </a:r>
            <a:r>
              <a:rPr lang="en-IE" sz="2400" dirty="0">
                <a:solidFill>
                  <a:srgbClr val="FF0000"/>
                </a:solidFill>
              </a:rPr>
              <a:t> </a:t>
            </a:r>
            <a:r>
              <a:rPr kumimoji="0" lang="en-IE" sz="2400" b="0" i="0" u="none" strike="noStrike" cap="none" spc="0" normalizeH="0" baseline="0" dirty="0">
                <a:ln>
                  <a:noFill/>
                </a:ln>
                <a:solidFill>
                  <a:srgbClr val="FF0000"/>
                </a:solidFill>
                <a:effectLst/>
                <a:uFillTx/>
                <a:latin typeface="Comic Sans MS"/>
                <a:ea typeface="Comic Sans MS"/>
                <a:cs typeface="Comic Sans MS"/>
                <a:sym typeface="Comic Sans MS"/>
              </a:rPr>
              <a:t>			What?	          	Where</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p:nvPr/>
        </p:nvSpPr>
        <p:spPr>
          <a:xfrm>
            <a:off x="3030438" y="-74749"/>
            <a:ext cx="92396"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000" b="1">
                <a:solidFill>
                  <a:srgbClr val="FF2618"/>
                </a:solidFill>
              </a:defRPr>
            </a:lvl1pPr>
          </a:lstStyle>
          <a:p>
            <a:endParaRPr dirty="0"/>
          </a:p>
        </p:txBody>
      </p:sp>
      <p:sp>
        <p:nvSpPr>
          <p:cNvPr id="29" name="Shape 29"/>
          <p:cNvSpPr>
            <a:spLocks noGrp="1"/>
          </p:cNvSpPr>
          <p:nvPr>
            <p:ph type="title" idx="4294967295"/>
          </p:nvPr>
        </p:nvSpPr>
        <p:spPr>
          <a:xfrm>
            <a:off x="2590800" y="217246"/>
            <a:ext cx="4423173" cy="543967"/>
          </a:xfrm>
          <a:prstGeom prst="rect">
            <a:avLst/>
          </a:prstGeom>
          <a:solidFill>
            <a:schemeClr val="accent1"/>
          </a:solidFill>
          <a:ln w="57150">
            <a:solidFill>
              <a:srgbClr val="FF33CC"/>
            </a:solidFill>
            <a:round/>
          </a:ln>
          <a:extLst>
            <a:ext uri="{C572A759-6A51-4108-AA02-DFA0A04FC94B}">
              <ma14:wrappingTextBoxFlag xmlns:ma14="http://schemas.microsoft.com/office/mac/drawingml/2011/main" xmlns="" val="1"/>
            </a:ext>
          </a:extLst>
        </p:spPr>
        <p:txBody>
          <a:bodyPr>
            <a:normAutofit/>
          </a:bodyPr>
          <a:lstStyle>
            <a:lvl1pPr defTabSz="438911">
              <a:defRPr sz="2592">
                <a:latin typeface="Trebuchet MS"/>
                <a:ea typeface="Trebuchet MS"/>
                <a:cs typeface="Trebuchet MS"/>
                <a:sym typeface="Trebuchet MS"/>
              </a:defRPr>
            </a:lvl1pPr>
          </a:lstStyle>
          <a:p>
            <a:r>
              <a:rPr lang="en-GB" dirty="0"/>
              <a:t>4.What Am I?</a:t>
            </a:r>
            <a:endParaRPr dirty="0"/>
          </a:p>
        </p:txBody>
      </p:sp>
      <p:sp>
        <p:nvSpPr>
          <p:cNvPr id="30" name="Shape 30"/>
          <p:cNvSpPr>
            <a:spLocks noGrp="1"/>
          </p:cNvSpPr>
          <p:nvPr>
            <p:ph type="body" sz="quarter" idx="4294967295"/>
          </p:nvPr>
        </p:nvSpPr>
        <p:spPr>
          <a:xfrm>
            <a:off x="931333" y="1736427"/>
            <a:ext cx="7281334" cy="2013546"/>
          </a:xfrm>
          <a:prstGeom prst="rect">
            <a:avLst/>
          </a:prstGeom>
          <a:extLst>
            <a:ext uri="{C572A759-6A51-4108-AA02-DFA0A04FC94B}">
              <ma14:wrappingTextBoxFlag xmlns:ma14="http://schemas.microsoft.com/office/mac/drawingml/2011/main" xmlns="" val="1"/>
            </a:ext>
          </a:extLst>
        </p:spPr>
        <p:txBody>
          <a:bodyPr>
            <a:normAutofit fontScale="92500"/>
          </a:bodyPr>
          <a:lstStyle>
            <a:lvl1pPr marL="0" indent="0" algn="ctr" defTabSz="713231">
              <a:spcBef>
                <a:spcPts val="600"/>
              </a:spcBef>
              <a:buSzTx/>
              <a:buNone/>
              <a:defRPr sz="2807">
                <a:solidFill>
                  <a:srgbClr val="000000"/>
                </a:solidFill>
                <a:latin typeface="Trebuchet MS"/>
                <a:ea typeface="Trebuchet MS"/>
                <a:cs typeface="Trebuchet MS"/>
                <a:sym typeface="Trebuchet MS"/>
              </a:defRPr>
            </a:lvl1pPr>
          </a:lstStyle>
          <a:p>
            <a:r>
              <a:rPr lang="en-GB" sz="1800" dirty="0">
                <a:latin typeface="Comic Sans MS" panose="030F0702030302020204" pitchFamily="66" charset="0"/>
              </a:rPr>
              <a:t>Revise some of your sounds from the last few weeks with this game. </a:t>
            </a:r>
          </a:p>
          <a:p>
            <a:pPr marL="342900" indent="-342900" algn="l">
              <a:buAutoNum type="arabicPeriod"/>
            </a:pPr>
            <a:r>
              <a:rPr lang="en-GB" sz="1800" dirty="0">
                <a:latin typeface="Comic Sans MS" panose="030F0702030302020204" pitchFamily="66" charset="0"/>
              </a:rPr>
              <a:t>Choose a sound </a:t>
            </a:r>
          </a:p>
          <a:p>
            <a:pPr marL="342900" indent="-342900" algn="l">
              <a:buAutoNum type="arabicPeriod"/>
            </a:pPr>
            <a:r>
              <a:rPr lang="en-GB" sz="1800" dirty="0">
                <a:latin typeface="Comic Sans MS" panose="030F0702030302020204" pitchFamily="66" charset="0"/>
              </a:rPr>
              <a:t>Think of a word beginning with that sound</a:t>
            </a:r>
          </a:p>
          <a:p>
            <a:pPr marL="342900" indent="-342900" algn="l">
              <a:buAutoNum type="arabicPeriod"/>
            </a:pPr>
            <a:r>
              <a:rPr lang="en-GB" sz="1800" dirty="0">
                <a:latin typeface="Comic Sans MS" panose="030F0702030302020204" pitchFamily="66" charset="0"/>
              </a:rPr>
              <a:t>Give three clues to your partner</a:t>
            </a:r>
          </a:p>
          <a:p>
            <a:pPr marL="342900" indent="-342900" algn="l">
              <a:buAutoNum type="arabicPeriod"/>
            </a:pPr>
            <a:r>
              <a:rPr lang="en-GB" sz="1800" dirty="0">
                <a:latin typeface="Comic Sans MS" panose="030F0702030302020204" pitchFamily="66" charset="0"/>
              </a:rPr>
              <a:t>Get your partner to ask you questions to try and guess the word – you can only answer yes or no </a:t>
            </a:r>
          </a:p>
          <a:p>
            <a:pPr algn="l"/>
            <a:endParaRPr lang="en-GB" sz="1800" dirty="0">
              <a:latin typeface="Comic Sans MS" panose="030F0702030302020204" pitchFamily="66" charset="0"/>
            </a:endParaRPr>
          </a:p>
        </p:txBody>
      </p:sp>
      <p:sp useBgFill="1">
        <p:nvSpPr>
          <p:cNvPr id="2" name="TextBox 1"/>
          <p:cNvSpPr txBox="1"/>
          <p:nvPr/>
        </p:nvSpPr>
        <p:spPr>
          <a:xfrm>
            <a:off x="6553200" y="4114800"/>
            <a:ext cx="92396" cy="369330"/>
          </a:xfrm>
          <a:prstGeom prst="rect">
            <a:avLst/>
          </a:prstGeom>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sp>
        <p:nvSpPr>
          <p:cNvPr id="5" name="TextBox 4">
            <a:extLst>
              <a:ext uri="{FF2B5EF4-FFF2-40B4-BE49-F238E27FC236}">
                <a16:creationId xmlns:a16="http://schemas.microsoft.com/office/drawing/2014/main" id="{FC502B9A-26E9-443B-85E7-0B537CA7FBA8}"/>
              </a:ext>
            </a:extLst>
          </p:cNvPr>
          <p:cNvSpPr txBox="1"/>
          <p:nvPr/>
        </p:nvSpPr>
        <p:spPr>
          <a:xfrm>
            <a:off x="1295400" y="4724400"/>
            <a:ext cx="5718573"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e.g. For the sound ‘</a:t>
            </a:r>
            <a:r>
              <a:rPr kumimoji="0" lang="en-IE" sz="1800" b="0" i="0" u="none" strike="noStrike" cap="none" spc="0" normalizeH="0" baseline="0" dirty="0" err="1">
                <a:ln>
                  <a:noFill/>
                </a:ln>
                <a:solidFill>
                  <a:srgbClr val="000000"/>
                </a:solidFill>
                <a:effectLst/>
                <a:uFillTx/>
                <a:latin typeface="Comic Sans MS"/>
                <a:ea typeface="Comic Sans MS"/>
                <a:cs typeface="Comic Sans MS"/>
                <a:sym typeface="Comic Sans MS"/>
              </a:rPr>
              <a:t>ch</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 you could pick ‘</a:t>
            </a:r>
            <a:r>
              <a:rPr kumimoji="0" lang="en-IE" sz="1800" b="0" i="0" u="none" strike="noStrike" cap="none" spc="0" normalizeH="0" baseline="0" dirty="0">
                <a:ln>
                  <a:noFill/>
                </a:ln>
                <a:solidFill>
                  <a:srgbClr val="FF0000"/>
                </a:solidFill>
                <a:effectLst/>
                <a:uFillTx/>
                <a:latin typeface="Comic Sans MS"/>
                <a:ea typeface="Comic Sans MS"/>
                <a:cs typeface="Comic Sans MS"/>
                <a:sym typeface="Comic Sans MS"/>
              </a:rPr>
              <a:t>chimp</a:t>
            </a:r>
            <a:r>
              <a:rPr kumimoji="0" lang="en-IE" sz="1800" b="0" i="0" u="none" strike="noStrike" cap="none" spc="0" normalizeH="0" baseline="0" dirty="0">
                <a:ln>
                  <a:noFill/>
                </a:ln>
                <a:solidFill>
                  <a:srgbClr val="000000"/>
                </a:solidFill>
                <a:effectLst/>
                <a:uFillTx/>
                <a:latin typeface="Comic Sans MS"/>
                <a:ea typeface="Comic Sans MS"/>
                <a:cs typeface="Comic Sans MS"/>
                <a:sym typeface="Comic Sans MS"/>
              </a:rPr>
              <a:t>’</a:t>
            </a:r>
          </a:p>
          <a:p>
            <a:pPr marL="0" marR="0" indent="0" algn="l" defTabSz="914400" rtl="0" fontAlgn="auto" latinLnBrk="0" hangingPunct="0">
              <a:lnSpc>
                <a:spcPct val="100000"/>
              </a:lnSpc>
              <a:spcBef>
                <a:spcPts val="0"/>
              </a:spcBef>
              <a:spcAft>
                <a:spcPts val="0"/>
              </a:spcAft>
              <a:buClrTx/>
              <a:buSzTx/>
              <a:buFontTx/>
              <a:buNone/>
              <a:tabLst/>
            </a:pPr>
            <a:r>
              <a:rPr lang="en-IE" b="1" dirty="0"/>
              <a:t>Questions: Are you human?</a:t>
            </a:r>
          </a:p>
          <a:p>
            <a:pPr marL="0" marR="0" indent="0" algn="l" defTabSz="914400" rtl="0" fontAlgn="auto" latinLnBrk="0" hangingPunct="0">
              <a:lnSpc>
                <a:spcPct val="100000"/>
              </a:lnSpc>
              <a:spcBef>
                <a:spcPts val="0"/>
              </a:spcBef>
              <a:spcAft>
                <a:spcPts val="0"/>
              </a:spcAft>
              <a:buClrTx/>
              <a:buSzTx/>
              <a:buFontTx/>
              <a:buNone/>
              <a:tabLst/>
            </a:pPr>
            <a:r>
              <a:rPr lang="en-IE" b="1" dirty="0"/>
              <a:t>	    Are you real or imaginary?</a:t>
            </a:r>
          </a:p>
          <a:p>
            <a:r>
              <a:rPr kumimoji="0" lang="en-IE" sz="1800" b="1" i="0" u="none" strike="noStrike" cap="none" spc="0" normalizeH="0" baseline="0" dirty="0">
                <a:ln>
                  <a:noFill/>
                </a:ln>
                <a:solidFill>
                  <a:srgbClr val="000000"/>
                </a:solidFill>
                <a:effectLst/>
                <a:uFillTx/>
                <a:latin typeface="Comic Sans MS"/>
                <a:ea typeface="Comic Sans MS"/>
                <a:cs typeface="Comic Sans MS"/>
                <a:sym typeface="Comic Sans MS"/>
              </a:rPr>
              <a:t>	    </a:t>
            </a:r>
            <a:r>
              <a:rPr lang="en-IE" b="1" dirty="0"/>
              <a:t>Do you live in Ireland?</a:t>
            </a:r>
          </a:p>
          <a:p>
            <a:pPr marL="0" marR="0" indent="0" algn="l" defTabSz="914400" rtl="0" fontAlgn="auto" latinLnBrk="0" hangingPunct="0">
              <a:lnSpc>
                <a:spcPct val="100000"/>
              </a:lnSpc>
              <a:spcBef>
                <a:spcPts val="0"/>
              </a:spcBef>
              <a:spcAft>
                <a:spcPts val="0"/>
              </a:spcAft>
              <a:buClrTx/>
              <a:buSzTx/>
              <a:buFontTx/>
              <a:buNone/>
              <a:tabLst/>
            </a:pPr>
            <a:endParaRPr kumimoji="0" lang="en-IE" sz="1800" b="1" i="0" u="none" strike="noStrike" cap="none" spc="0" normalizeH="0" baseline="0" dirty="0">
              <a:ln>
                <a:noFill/>
              </a:ln>
              <a:solidFill>
                <a:srgbClr val="000000"/>
              </a:solidFill>
              <a:effectLst/>
              <a:uFillTx/>
              <a:latin typeface="Comic Sans MS"/>
              <a:ea typeface="Comic Sans MS"/>
              <a:cs typeface="Comic Sans MS"/>
              <a:sym typeface="Comic Sans MS"/>
            </a:endParaRPr>
          </a:p>
        </p:txBody>
      </p:sp>
      <p:pic>
        <p:nvPicPr>
          <p:cNvPr id="7" name="Picture 6" descr="A picture containing food&#10;&#10;Description automatically generated">
            <a:extLst>
              <a:ext uri="{FF2B5EF4-FFF2-40B4-BE49-F238E27FC236}">
                <a16:creationId xmlns:a16="http://schemas.microsoft.com/office/drawing/2014/main" id="{E933BD28-198A-4179-8429-63F038BC723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00800" y="4114800"/>
            <a:ext cx="1905000" cy="18478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C51E27-83BB-4345-83E1-58DFEEFB5BCD}"/>
              </a:ext>
            </a:extLst>
          </p:cNvPr>
          <p:cNvPicPr>
            <a:picLocks noChangeAspect="1"/>
          </p:cNvPicPr>
          <p:nvPr/>
        </p:nvPicPr>
        <p:blipFill>
          <a:blip r:embed="rId2"/>
          <a:stretch>
            <a:fillRect/>
          </a:stretch>
        </p:blipFill>
        <p:spPr>
          <a:xfrm>
            <a:off x="2133600" y="0"/>
            <a:ext cx="4277278" cy="6870240"/>
          </a:xfrm>
          <a:prstGeom prst="rect">
            <a:avLst/>
          </a:prstGeom>
        </p:spPr>
      </p:pic>
      <p:pic>
        <p:nvPicPr>
          <p:cNvPr id="6" name="Picture 5" descr="A close up of a logo&#10;&#10;Description automatically generated">
            <a:extLst>
              <a:ext uri="{FF2B5EF4-FFF2-40B4-BE49-F238E27FC236}">
                <a16:creationId xmlns:a16="http://schemas.microsoft.com/office/drawing/2014/main" id="{389B810C-7646-4885-BC60-484DD973DE1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010400" y="4105275"/>
            <a:ext cx="1394460" cy="274320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39BF047B-3479-4028-8FE6-9D796AF7456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76803" y="914400"/>
            <a:ext cx="1057275" cy="1838739"/>
          </a:xfrm>
          <a:prstGeom prst="rect">
            <a:avLst/>
          </a:prstGeom>
        </p:spPr>
      </p:pic>
      <p:sp>
        <p:nvSpPr>
          <p:cNvPr id="9" name="TextBox 8">
            <a:extLst>
              <a:ext uri="{FF2B5EF4-FFF2-40B4-BE49-F238E27FC236}">
                <a16:creationId xmlns:a16="http://schemas.microsoft.com/office/drawing/2014/main" id="{84C7C0B6-C92F-4EC3-B28E-5479EB4AA1CC}"/>
              </a:ext>
            </a:extLst>
          </p:cNvPr>
          <p:cNvSpPr txBox="1"/>
          <p:nvPr/>
        </p:nvSpPr>
        <p:spPr>
          <a:xfrm>
            <a:off x="228600" y="5257800"/>
            <a:ext cx="1676400" cy="9541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E" sz="2800" b="0" i="0" u="none" strike="noStrike" cap="none" spc="0" normalizeH="0" baseline="0" dirty="0">
                <a:ln>
                  <a:noFill/>
                </a:ln>
                <a:solidFill>
                  <a:srgbClr val="0070C0"/>
                </a:solidFill>
                <a:effectLst/>
                <a:uFillTx/>
                <a:latin typeface="Comic Sans MS"/>
                <a:ea typeface="Comic Sans MS"/>
                <a:cs typeface="Comic Sans MS"/>
                <a:sym typeface="Comic Sans MS"/>
              </a:rPr>
              <a:t>Start </a:t>
            </a:r>
          </a:p>
          <a:p>
            <a:pPr marL="0" marR="0" indent="0" algn="l" defTabSz="914400" rtl="0" fontAlgn="auto" latinLnBrk="0" hangingPunct="0">
              <a:lnSpc>
                <a:spcPct val="100000"/>
              </a:lnSpc>
              <a:spcBef>
                <a:spcPts val="0"/>
              </a:spcBef>
              <a:spcAft>
                <a:spcPts val="0"/>
              </a:spcAft>
              <a:buClrTx/>
              <a:buSzTx/>
              <a:buFontTx/>
              <a:buNone/>
              <a:tabLst/>
            </a:pPr>
            <a:r>
              <a:rPr lang="en-IE" sz="2800" dirty="0">
                <a:solidFill>
                  <a:srgbClr val="0070C0"/>
                </a:solidFill>
              </a:rPr>
              <a:t>Here </a:t>
            </a:r>
            <a:endParaRPr kumimoji="0" lang="en-IE" sz="2800" b="0" i="0" u="none" strike="noStrike" cap="none" spc="0" normalizeH="0" baseline="0" dirty="0">
              <a:ln>
                <a:noFill/>
              </a:ln>
              <a:solidFill>
                <a:srgbClr val="0070C0"/>
              </a:solidFill>
              <a:effectLst/>
              <a:uFillTx/>
              <a:latin typeface="Comic Sans MS"/>
              <a:ea typeface="Comic Sans MS"/>
              <a:cs typeface="Comic Sans MS"/>
              <a:sym typeface="Comic Sans MS"/>
            </a:endParaRPr>
          </a:p>
        </p:txBody>
      </p:sp>
      <p:sp>
        <p:nvSpPr>
          <p:cNvPr id="10" name="Arrow: Right 9">
            <a:extLst>
              <a:ext uri="{FF2B5EF4-FFF2-40B4-BE49-F238E27FC236}">
                <a16:creationId xmlns:a16="http://schemas.microsoft.com/office/drawing/2014/main" id="{A27F22BA-37B2-4BA4-8DCB-DB68DC7EEF24}"/>
              </a:ext>
            </a:extLst>
          </p:cNvPr>
          <p:cNvSpPr/>
          <p:nvPr/>
        </p:nvSpPr>
        <p:spPr>
          <a:xfrm>
            <a:off x="1285875" y="5715000"/>
            <a:ext cx="466725" cy="381000"/>
          </a:xfrm>
          <a:prstGeom prst="rightArrow">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IE" sz="1800" b="0" i="0" u="none" strike="noStrike" cap="none" spc="0" normalizeH="0" baseline="0">
              <a:ln>
                <a:noFill/>
              </a:ln>
              <a:solidFill>
                <a:srgbClr val="000000"/>
              </a:solidFill>
              <a:effectLst/>
              <a:uFillTx/>
              <a:latin typeface="Comic Sans MS"/>
              <a:ea typeface="Comic Sans MS"/>
              <a:cs typeface="Comic Sans MS"/>
              <a:sym typeface="Comic Sans MS"/>
            </a:endParaRPr>
          </a:p>
        </p:txBody>
      </p:sp>
      <p:pic>
        <p:nvPicPr>
          <p:cNvPr id="12" name="Picture 11" descr="A close up of a football ball&#10;&#10;Description automatically generated">
            <a:extLst>
              <a:ext uri="{FF2B5EF4-FFF2-40B4-BE49-F238E27FC236}">
                <a16:creationId xmlns:a16="http://schemas.microsoft.com/office/drawing/2014/main" id="{D56DAAED-B097-46D4-B723-43FF396BE3D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6781469" y="1152525"/>
            <a:ext cx="1600200" cy="1600200"/>
          </a:xfrm>
          <a:prstGeom prst="rect">
            <a:avLst/>
          </a:prstGeom>
        </p:spPr>
      </p:pic>
    </p:spTree>
    <p:extLst>
      <p:ext uri="{BB962C8B-B14F-4D97-AF65-F5344CB8AC3E}">
        <p14:creationId xmlns:p14="http://schemas.microsoft.com/office/powerpoint/2010/main" val="4199199766"/>
      </p:ext>
    </p:extLst>
  </p:cSld>
  <p:clrMapOvr>
    <a:masterClrMapping/>
  </p:clrMapOvr>
  <p:transition spd="med"/>
</p:sld>
</file>

<file path=ppt/theme/theme1.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Design">
  <a:themeElements>
    <a:clrScheme name="Default Desig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Design">
      <a:majorFont>
        <a:latin typeface="Helvetica Neue"/>
        <a:ea typeface="Helvetica Neue"/>
        <a:cs typeface="Helvetica Neue"/>
      </a:majorFont>
      <a:minorFont>
        <a:latin typeface="Helvetica"/>
        <a:ea typeface="Helvetica"/>
        <a:cs typeface="Helvetica"/>
      </a:minorFont>
    </a:fontScheme>
    <a:fmtScheme name="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mic Sans MS"/>
            <a:ea typeface="Comic Sans MS"/>
            <a:cs typeface="Comic Sans MS"/>
            <a:sym typeface="Comic Sans M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1051</TotalTime>
  <Words>1810</Words>
  <Application>Microsoft Office PowerPoint</Application>
  <PresentationFormat>On-screen Show (4:3)</PresentationFormat>
  <Paragraphs>198</Paragraphs>
  <Slides>30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Algerian</vt:lpstr>
      <vt:lpstr>Arial</vt:lpstr>
      <vt:lpstr>Calibri</vt:lpstr>
      <vt:lpstr>Candara</vt:lpstr>
      <vt:lpstr>Comic Sans MS</vt:lpstr>
      <vt:lpstr>Helvetica</vt:lpstr>
      <vt:lpstr>Helvetica Neue</vt:lpstr>
      <vt:lpstr>Symbol</vt:lpstr>
      <vt:lpstr>Trebuchet MS</vt:lpstr>
      <vt:lpstr>Twinkl</vt:lpstr>
      <vt:lpstr>Default Design</vt:lpstr>
      <vt:lpstr>Senior Infants Literacy  remote learning</vt:lpstr>
      <vt:lpstr>PowerPoint Presentation</vt:lpstr>
      <vt:lpstr>Oral Language: 1. Don’t Mention it</vt:lpstr>
      <vt:lpstr>Don’t Mention It!</vt:lpstr>
      <vt:lpstr>Don’t Mention It!</vt:lpstr>
      <vt:lpstr>PowerPoint Presentation</vt:lpstr>
      <vt:lpstr>3. Silly Sentences</vt:lpstr>
      <vt:lpstr>4.What Am 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ADJECTIVES </vt:lpstr>
      <vt:lpstr>PowerPoint Presentation</vt:lpstr>
      <vt:lpstr>PowerPoint Presentation</vt:lpstr>
      <vt:lpstr>PowerPoint Presentation</vt:lpstr>
      <vt:lpstr>PowerPoint Presentation</vt:lpstr>
      <vt:lpstr>Read every day. Try to have 10 to 40 mins reading time set aside everyday. It really is so important. The length of time depends on your child’s level of interest. If your child is not that interested, start with a small amount of time and try to build it up. Just read every day it really is so important no matter the length of time.</vt:lpstr>
      <vt:lpstr>Collins connect!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Infants Literacy  remote learning</dc:title>
  <dc:creator>student</dc:creator>
  <cp:lastModifiedBy>Louise Gleeson</cp:lastModifiedBy>
  <cp:revision>71</cp:revision>
  <dcterms:modified xsi:type="dcterms:W3CDTF">2020-05-16T19:24:03Z</dcterms:modified>
</cp:coreProperties>
</file>