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347" r:id="rId4"/>
    <p:sldId id="348" r:id="rId5"/>
    <p:sldId id="304" r:id="rId6"/>
    <p:sldId id="305" r:id="rId7"/>
    <p:sldId id="352" r:id="rId8"/>
    <p:sldId id="356" r:id="rId9"/>
    <p:sldId id="357" r:id="rId10"/>
    <p:sldId id="314" r:id="rId11"/>
    <p:sldId id="353" r:id="rId12"/>
    <p:sldId id="358" r:id="rId13"/>
    <p:sldId id="309" r:id="rId14"/>
    <p:sldId id="315" r:id="rId15"/>
    <p:sldId id="316" r:id="rId16"/>
    <p:sldId id="317" r:id="rId17"/>
    <p:sldId id="367" r:id="rId18"/>
    <p:sldId id="363" r:id="rId19"/>
    <p:sldId id="364" r:id="rId20"/>
    <p:sldId id="365" r:id="rId21"/>
    <p:sldId id="366" r:id="rId22"/>
    <p:sldId id="368" r:id="rId23"/>
    <p:sldId id="272" r:id="rId24"/>
    <p:sldId id="332" r:id="rId25"/>
    <p:sldId id="331" r:id="rId26"/>
    <p:sldId id="333" r:id="rId27"/>
    <p:sldId id="362" r:id="rId28"/>
    <p:sldId id="336" r:id="rId29"/>
    <p:sldId id="355" r:id="rId30"/>
    <p:sldId id="335" r:id="rId31"/>
    <p:sldId id="337" r:id="rId32"/>
    <p:sldId id="338" r:id="rId33"/>
    <p:sldId id="351" r:id="rId34"/>
    <p:sldId id="361" r:id="rId35"/>
    <p:sldId id="340" r:id="rId36"/>
    <p:sldId id="360" r:id="rId37"/>
    <p:sldId id="287" r:id="rId38"/>
    <p:sldId id="346" r:id="rId39"/>
    <p:sldId id="292" r:id="rId40"/>
    <p:sldId id="350" r:id="rId41"/>
    <p:sldId id="345" r:id="rId42"/>
    <p:sldId id="341" r:id="rId43"/>
    <p:sldId id="295" r:id="rId4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AE6"/>
    <a:srgbClr val="FF0066"/>
    <a:srgbClr val="FF33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mic Sans MS"/>
          <a:ea typeface="Comic Sans MS"/>
          <a:cs typeface="Comic Sans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mic Sans MS"/>
          <a:ea typeface="Comic Sans MS"/>
          <a:cs typeface="Comic Sans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mic Sans MS"/>
          <a:ea typeface="Comic Sans MS"/>
          <a:cs typeface="Comic Sans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mic Sans MS"/>
          <a:ea typeface="Comic Sans MS"/>
          <a:cs typeface="Comic Sans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mic Sans MS"/>
          <a:ea typeface="Comic Sans MS"/>
          <a:cs typeface="Comic Sans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mic Sans MS"/>
          <a:ea typeface="Comic Sans MS"/>
          <a:cs typeface="Comic Sans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mic Sans MS"/>
          <a:ea typeface="Comic Sans MS"/>
          <a:cs typeface="Comic Sans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mic Sans MS"/>
          <a:ea typeface="Comic Sans MS"/>
          <a:cs typeface="Comic Sans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mic Sans MS"/>
          <a:ea typeface="Comic Sans MS"/>
          <a:cs typeface="Comic Sans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mic Sans MS"/>
          <a:ea typeface="Comic Sans MS"/>
          <a:cs typeface="Comic Sans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mic Sans MS"/>
          <a:ea typeface="Comic Sans MS"/>
          <a:cs typeface="Comic Sans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mic Sans MS"/>
          <a:ea typeface="Comic Sans MS"/>
          <a:cs typeface="Comic Sans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p:cViewPr varScale="1">
        <p:scale>
          <a:sx n="72" d="100"/>
          <a:sy n="72" d="100"/>
        </p:scale>
        <p:origin x="1266" y="66"/>
      </p:cViewPr>
      <p:guideLst>
        <p:guide orient="horz" pos="2160"/>
        <p:guide pos="2880"/>
      </p:guideLst>
    </p:cSldViewPr>
  </p:slideViewPr>
  <p:notesTextViewPr>
    <p:cViewPr>
      <p:scale>
        <a:sx n="1" d="1"/>
        <a:sy n="1" d="1"/>
      </p:scale>
      <p:origin x="0" y="0"/>
    </p:cViewPr>
  </p:notesTextViewPr>
  <p:sorterViewPr>
    <p:cViewPr>
      <p:scale>
        <a:sx n="100" d="100"/>
        <a:sy n="100" d="100"/>
      </p:scale>
      <p:origin x="0" y="-4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11535147"/>
      </p:ext>
    </p:extLst>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AE6"/>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7"/>
          </a:xfrm>
          <a:prstGeom prst="rect">
            <a:avLst/>
          </a:prstGeom>
          <a:ln w="12700">
            <a:miter lim="400000"/>
          </a:ln>
        </p:spPr>
        <p:txBody>
          <a:bodyPr lIns="45719" rIns="45719" anchor="ctr"/>
          <a:lstStyle/>
          <a:p>
            <a:endParaRPr/>
          </a:p>
        </p:txBody>
      </p:sp>
      <p:sp>
        <p:nvSpPr>
          <p:cNvPr id="3" name="Shape 3"/>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4" name="Shape 4"/>
          <p:cNvSpPr>
            <a:spLocks noGrp="1"/>
          </p:cNvSpPr>
          <p:nvPr>
            <p:ph type="sldNum" sz="quarter" idx="2"/>
          </p:nvPr>
        </p:nvSpPr>
        <p:spPr>
          <a:xfrm>
            <a:off x="8394094" y="6245225"/>
            <a:ext cx="292707" cy="332740"/>
          </a:xfrm>
          <a:prstGeom prst="rect">
            <a:avLst/>
          </a:prstGeom>
          <a:ln w="12700">
            <a:miter lim="400000"/>
          </a:ln>
        </p:spPr>
        <p:txBody>
          <a:bodyPr wrap="none" lIns="45719" rIns="45719">
            <a:spAutoFit/>
          </a:bodyPr>
          <a:lstStyle>
            <a:lvl1pPr algn="r" defTabSz="457200">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9pPr>
    </p:bodyStyle>
    <p:otherStyle>
      <a:lvl1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1pPr>
      <a:lvl2pPr marL="0" marR="0" indent="4572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2pPr>
      <a:lvl3pPr marL="0" marR="0" indent="9144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3pPr>
      <a:lvl4pPr marL="0" marR="0" indent="13716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4pPr>
      <a:lvl5pPr marL="0" marR="0" indent="18288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5pPr>
      <a:lvl6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6pPr>
      <a:lvl7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7pPr>
      <a:lvl8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8pPr>
      <a:lvl9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phonicsbloom.com/" TargetMode="External"/><Relationship Id="rId2" Type="http://schemas.openxmlformats.org/officeDocument/2006/relationships/hyperlink" Target="https://new.phonicsplay.co.uk/"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google.com/url?sa=i&amp;url=https://www.clipart.email/clipart/reading-clipart-356.html&amp;psig=AOvVaw2lF-f6EAyFCZA4nqsaPN-N&amp;ust=1587721492828000&amp;source=images&amp;cd=vfe&amp;ved=0CAIQjRxqFwoTCLDBw-Oh_ugCFQAAAAAdAAAAABAD"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onnect.collins.co.uk/school/portal.aspx" TargetMode="External"/><Relationship Id="rId1" Type="http://schemas.openxmlformats.org/officeDocument/2006/relationships/slideLayout" Target="../slideLayouts/slideLayout1.xml"/><Relationship Id="rId5" Type="http://schemas.openxmlformats.org/officeDocument/2006/relationships/hyperlink" Target="http://universdemaclasse.blogspot.com/2011/10/creer-une-bibliotheque-de-classe-en-5.html"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hyperlink" Target="https://home.oxfordowl.co.uk/" TargetMode="External"/><Relationship Id="rId2" Type="http://schemas.openxmlformats.org/officeDocument/2006/relationships/hyperlink" Target="http://www.dublincity.ie/story/call-and-collect" TargetMode="External"/><Relationship Id="rId1" Type="http://schemas.openxmlformats.org/officeDocument/2006/relationships/slideLayout" Target="../slideLayouts/slideLayout1.xml"/><Relationship Id="rId4" Type="http://schemas.openxmlformats.org/officeDocument/2006/relationships/hyperlink" Target="https://www.storylineonline.ne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a:spLocks noGrp="1"/>
          </p:cNvSpPr>
          <p:nvPr>
            <p:ph type="title" idx="4294967295"/>
          </p:nvPr>
        </p:nvSpPr>
        <p:spPr>
          <a:xfrm>
            <a:off x="-252413" y="1327150"/>
            <a:ext cx="7772401" cy="1470025"/>
          </a:xfrm>
          <a:prstGeom prst="rect">
            <a:avLst/>
          </a:prstGeom>
          <a:extLst>
            <a:ext uri="{C572A759-6A51-4108-AA02-DFA0A04FC94B}">
              <ma14:wrappingTextBoxFlag xmlns="" xmlns:ma14="http://schemas.microsoft.com/office/mac/drawingml/2011/main" val="1"/>
            </a:ext>
          </a:extLst>
        </p:spPr>
        <p:txBody>
          <a:bodyPr>
            <a:normAutofit fontScale="90000"/>
          </a:bodyPr>
          <a:lstStyle/>
          <a:p>
            <a:pPr defTabSz="603504">
              <a:defRPr sz="4752">
                <a:latin typeface="Arial"/>
                <a:ea typeface="Arial"/>
                <a:cs typeface="Arial"/>
                <a:sym typeface="Arial"/>
              </a:defRPr>
            </a:pPr>
            <a:r>
              <a:t>Senior Infants Literacy </a:t>
            </a:r>
            <a:br/>
            <a:r>
              <a:t>remote learning</a:t>
            </a:r>
          </a:p>
        </p:txBody>
      </p:sp>
      <p:sp>
        <p:nvSpPr>
          <p:cNvPr id="21" name="Shape 21"/>
          <p:cNvSpPr/>
          <p:nvPr/>
        </p:nvSpPr>
        <p:spPr>
          <a:xfrm>
            <a:off x="4216400" y="5199062"/>
            <a:ext cx="4346575" cy="7386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latin typeface="Arial"/>
                <a:ea typeface="Arial"/>
                <a:cs typeface="Arial"/>
                <a:sym typeface="Arial"/>
              </a:defRPr>
            </a:pPr>
            <a:r>
              <a:rPr dirty="0"/>
              <a:t>Assumption Junior School</a:t>
            </a:r>
          </a:p>
          <a:p>
            <a:pPr>
              <a:defRPr b="1">
                <a:latin typeface="Arial"/>
                <a:ea typeface="Arial"/>
                <a:cs typeface="Arial"/>
                <a:sym typeface="Arial"/>
              </a:defRPr>
            </a:pPr>
            <a:r>
              <a:rPr lang="en-IE" dirty="0"/>
              <a:t>June 15</a:t>
            </a:r>
            <a:r>
              <a:rPr lang="en-IE" baseline="30000" dirty="0"/>
              <a:t>th</a:t>
            </a:r>
            <a:r>
              <a:rPr lang="en-IE" dirty="0"/>
              <a:t>-30</a:t>
            </a:r>
            <a:r>
              <a:rPr lang="en-IE" baseline="30000" dirty="0"/>
              <a:t>th</a:t>
            </a:r>
            <a:endParaRPr lang="en-IE" dirty="0"/>
          </a:p>
        </p:txBody>
      </p:sp>
      <p:pic>
        <p:nvPicPr>
          <p:cNvPr id="22" name="A picture containing drawing&#10;&#10;Description automatically generated.jpg" descr="A picture containing drawing&#10;&#10;Description automatically generated"/>
          <p:cNvPicPr>
            <a:picLocks noChangeAspect="1"/>
          </p:cNvPicPr>
          <p:nvPr/>
        </p:nvPicPr>
        <p:blipFill>
          <a:blip r:embed="rId2"/>
          <a:stretch>
            <a:fillRect/>
          </a:stretch>
        </p:blipFill>
        <p:spPr>
          <a:xfrm>
            <a:off x="6588125" y="1182687"/>
            <a:ext cx="2193925" cy="1552576"/>
          </a:xfrm>
          <a:prstGeom prst="rect">
            <a:avLst/>
          </a:prstGeom>
          <a:ln w="12700">
            <a:miter lim="400000"/>
          </a:ln>
        </p:spPr>
      </p:pic>
      <p:pic>
        <p:nvPicPr>
          <p:cNvPr id="23" name="A picture containing drawing&#10;&#10;Description automatically generated.jpg" descr="A picture containing drawing&#10;&#10;Description automatically generated"/>
          <p:cNvPicPr>
            <a:picLocks noChangeAspect="1"/>
          </p:cNvPicPr>
          <p:nvPr/>
        </p:nvPicPr>
        <p:blipFill>
          <a:blip r:embed="rId3"/>
          <a:stretch>
            <a:fillRect/>
          </a:stretch>
        </p:blipFill>
        <p:spPr>
          <a:xfrm>
            <a:off x="755650" y="4170362"/>
            <a:ext cx="2228850" cy="2057401"/>
          </a:xfrm>
          <a:prstGeom prst="rect">
            <a:avLst/>
          </a:prstGeom>
          <a:ln w="12700">
            <a:miter lim="400000"/>
          </a:ln>
        </p:spPr>
      </p:pic>
    </p:spTree>
  </p:cSld>
  <p:clrMapOvr>
    <a:masterClrMapping/>
  </p:clrMapOvr>
  <p:transition spd="med" advClick="0" advTm="4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2"/>
          <p:cNvSpPr txBox="1">
            <a:spLocks/>
          </p:cNvSpPr>
          <p:nvPr/>
        </p:nvSpPr>
        <p:spPr>
          <a:xfrm>
            <a:off x="2562225" y="40715"/>
            <a:ext cx="4423172" cy="543967"/>
          </a:xfrm>
          <a:prstGeom prst="rect">
            <a:avLst/>
          </a:prstGeom>
          <a:solidFill>
            <a:schemeClr val="accent1"/>
          </a:solidFill>
          <a:ln w="57150">
            <a:solidFill>
              <a:srgbClr val="FF33CC"/>
            </a:solidFill>
            <a:round/>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Is it a question? Week 1</a:t>
            </a:r>
          </a:p>
        </p:txBody>
      </p:sp>
      <p:sp>
        <p:nvSpPr>
          <p:cNvPr id="2" name="Rectangle 1"/>
          <p:cNvSpPr/>
          <p:nvPr/>
        </p:nvSpPr>
        <p:spPr>
          <a:xfrm>
            <a:off x="2158603" y="564804"/>
            <a:ext cx="6858000" cy="923330"/>
          </a:xfrm>
          <a:prstGeom prst="rect">
            <a:avLst/>
          </a:prstGeom>
        </p:spPr>
        <p:txBody>
          <a:bodyPr wrap="square">
            <a:spAutoFit/>
          </a:bodyPr>
          <a:lstStyle/>
          <a:p>
            <a:r>
              <a:rPr lang="en-IE" dirty="0"/>
              <a:t>Write these sentences into your copy.</a:t>
            </a:r>
          </a:p>
          <a:p>
            <a:r>
              <a:rPr lang="en-IE" dirty="0"/>
              <a:t>If it is a question, write a question mark at the end(?)</a:t>
            </a:r>
          </a:p>
          <a:p>
            <a:r>
              <a:rPr lang="en-IE" dirty="0"/>
              <a:t>If it is not a question, write a full stop(.)</a:t>
            </a:r>
          </a:p>
        </p:txBody>
      </p:sp>
      <p:pic>
        <p:nvPicPr>
          <p:cNvPr id="6" name="Picture 5">
            <a:extLst>
              <a:ext uri="{FF2B5EF4-FFF2-40B4-BE49-F238E27FC236}">
                <a16:creationId xmlns:a16="http://schemas.microsoft.com/office/drawing/2014/main" id="{113D4FC2-EDD3-463F-AD71-339E5416C6A6}"/>
              </a:ext>
            </a:extLst>
          </p:cNvPr>
          <p:cNvPicPr>
            <a:picLocks noChangeAspect="1"/>
          </p:cNvPicPr>
          <p:nvPr/>
        </p:nvPicPr>
        <p:blipFill rotWithShape="1">
          <a:blip r:embed="rId2"/>
          <a:srcRect l="29166" t="29673" r="40000" b="29673"/>
          <a:stretch/>
        </p:blipFill>
        <p:spPr>
          <a:xfrm>
            <a:off x="1447800" y="1581663"/>
            <a:ext cx="6704870" cy="4711533"/>
          </a:xfrm>
          <a:prstGeom prst="rect">
            <a:avLst/>
          </a:prstGeom>
        </p:spPr>
      </p:pic>
      <p:sp>
        <p:nvSpPr>
          <p:cNvPr id="4" name="TextBox 3">
            <a:extLst>
              <a:ext uri="{FF2B5EF4-FFF2-40B4-BE49-F238E27FC236}">
                <a16:creationId xmlns:a16="http://schemas.microsoft.com/office/drawing/2014/main" id="{28C13AC6-70F1-40E4-9D1C-4AC3327D3F23}"/>
              </a:ext>
            </a:extLst>
          </p:cNvPr>
          <p:cNvSpPr txBox="1"/>
          <p:nvPr/>
        </p:nvSpPr>
        <p:spPr>
          <a:xfrm>
            <a:off x="7390670" y="2012223"/>
            <a:ext cx="1524000" cy="1569658"/>
          </a:xfrm>
          <a:prstGeom prst="rect">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FFC000"/>
                </a:solidFill>
                <a:effectLst/>
                <a:uFillTx/>
                <a:latin typeface="Comic Sans MS"/>
                <a:ea typeface="Comic Sans MS"/>
                <a:cs typeface="Comic Sans MS"/>
                <a:sym typeface="Comic Sans MS"/>
              </a:rPr>
              <a:t>Hint:</a:t>
            </a:r>
          </a:p>
          <a:p>
            <a:pPr marL="0" marR="0" indent="0" algn="l" defTabSz="914400" rtl="0" fontAlgn="auto" latinLnBrk="0" hangingPunct="0">
              <a:lnSpc>
                <a:spcPct val="100000"/>
              </a:lnSpc>
              <a:spcBef>
                <a:spcPts val="0"/>
              </a:spcBef>
              <a:spcAft>
                <a:spcPts val="0"/>
              </a:spcAft>
              <a:buClrTx/>
              <a:buSzTx/>
              <a:buFontTx/>
              <a:buNone/>
              <a:tabLst/>
            </a:pPr>
            <a:r>
              <a:rPr lang="en-IE" sz="2400" dirty="0">
                <a:solidFill>
                  <a:srgbClr val="FFC000"/>
                </a:solidFill>
              </a:rPr>
              <a:t>Look for question words!</a:t>
            </a:r>
            <a:endParaRPr kumimoji="0" lang="en-IE" sz="2400" b="0" i="0" u="none" strike="noStrike" cap="none" spc="0" normalizeH="0" baseline="0" dirty="0">
              <a:ln>
                <a:noFill/>
              </a:ln>
              <a:solidFill>
                <a:srgbClr val="FFC000"/>
              </a:solidFill>
              <a:effectLst/>
              <a:uFillTx/>
              <a:sym typeface="Comic Sans MS"/>
            </a:endParaRPr>
          </a:p>
        </p:txBody>
      </p:sp>
    </p:spTree>
    <p:extLst>
      <p:ext uri="{BB962C8B-B14F-4D97-AF65-F5344CB8AC3E}">
        <p14:creationId xmlns:p14="http://schemas.microsoft.com/office/powerpoint/2010/main" val="89327094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2"/>
          <p:cNvSpPr txBox="1">
            <a:spLocks/>
          </p:cNvSpPr>
          <p:nvPr/>
        </p:nvSpPr>
        <p:spPr>
          <a:xfrm>
            <a:off x="2455664" y="20837"/>
            <a:ext cx="4423172" cy="543967"/>
          </a:xfrm>
          <a:prstGeom prst="rect">
            <a:avLst/>
          </a:prstGeom>
          <a:solidFill>
            <a:schemeClr val="accent1"/>
          </a:solidFill>
          <a:ln w="57150">
            <a:solidFill>
              <a:srgbClr val="FF33CC"/>
            </a:solidFill>
            <a:round/>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Is it a question? Week 2</a:t>
            </a:r>
          </a:p>
        </p:txBody>
      </p:sp>
      <p:sp>
        <p:nvSpPr>
          <p:cNvPr id="2" name="Rectangle 1"/>
          <p:cNvSpPr/>
          <p:nvPr/>
        </p:nvSpPr>
        <p:spPr>
          <a:xfrm>
            <a:off x="2158603" y="564804"/>
            <a:ext cx="6858000" cy="923330"/>
          </a:xfrm>
          <a:prstGeom prst="rect">
            <a:avLst/>
          </a:prstGeom>
        </p:spPr>
        <p:txBody>
          <a:bodyPr wrap="square">
            <a:spAutoFit/>
          </a:bodyPr>
          <a:lstStyle/>
          <a:p>
            <a:r>
              <a:rPr lang="en-IE" dirty="0"/>
              <a:t>Write these sentences into your copy.</a:t>
            </a:r>
          </a:p>
          <a:p>
            <a:r>
              <a:rPr lang="en-IE" dirty="0"/>
              <a:t>If it is a question, write a question mark at the end(?)</a:t>
            </a:r>
          </a:p>
          <a:p>
            <a:r>
              <a:rPr lang="en-IE" dirty="0"/>
              <a:t>If it is not a question, write a full stop(.)</a:t>
            </a:r>
          </a:p>
        </p:txBody>
      </p:sp>
      <p:pic>
        <p:nvPicPr>
          <p:cNvPr id="4" name="Picture 3">
            <a:extLst>
              <a:ext uri="{FF2B5EF4-FFF2-40B4-BE49-F238E27FC236}">
                <a16:creationId xmlns:a16="http://schemas.microsoft.com/office/drawing/2014/main" id="{A8DC2552-31EF-4CFC-BAF3-EBAF47307640}"/>
              </a:ext>
            </a:extLst>
          </p:cNvPr>
          <p:cNvPicPr>
            <a:picLocks noChangeAspect="1"/>
          </p:cNvPicPr>
          <p:nvPr/>
        </p:nvPicPr>
        <p:blipFill rotWithShape="1">
          <a:blip r:embed="rId2"/>
          <a:srcRect l="29914" t="37492" r="36752" b="20811"/>
          <a:stretch/>
        </p:blipFill>
        <p:spPr>
          <a:xfrm>
            <a:off x="1295400" y="1676400"/>
            <a:ext cx="6743700" cy="4495800"/>
          </a:xfrm>
          <a:prstGeom prst="rect">
            <a:avLst/>
          </a:prstGeom>
        </p:spPr>
      </p:pic>
      <p:sp>
        <p:nvSpPr>
          <p:cNvPr id="5" name="TextBox 4">
            <a:extLst>
              <a:ext uri="{FF2B5EF4-FFF2-40B4-BE49-F238E27FC236}">
                <a16:creationId xmlns:a16="http://schemas.microsoft.com/office/drawing/2014/main" id="{1C238F8A-BC01-46A1-8D10-661B1224FEB8}"/>
              </a:ext>
            </a:extLst>
          </p:cNvPr>
          <p:cNvSpPr txBox="1"/>
          <p:nvPr/>
        </p:nvSpPr>
        <p:spPr>
          <a:xfrm>
            <a:off x="7086600" y="2032101"/>
            <a:ext cx="1524000" cy="1569658"/>
          </a:xfrm>
          <a:prstGeom prst="rect">
            <a:avLst/>
          </a:prstGeom>
          <a:solidFill>
            <a:srgbClr val="7030A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FFC000"/>
                </a:solidFill>
                <a:effectLst/>
                <a:uFillTx/>
                <a:latin typeface="Comic Sans MS"/>
                <a:ea typeface="Comic Sans MS"/>
                <a:cs typeface="Comic Sans MS"/>
                <a:sym typeface="Comic Sans MS"/>
              </a:rPr>
              <a:t>Hint:</a:t>
            </a:r>
          </a:p>
          <a:p>
            <a:pPr marL="0" marR="0" indent="0" algn="l" defTabSz="914400" rtl="0" fontAlgn="auto" latinLnBrk="0" hangingPunct="0">
              <a:lnSpc>
                <a:spcPct val="100000"/>
              </a:lnSpc>
              <a:spcBef>
                <a:spcPts val="0"/>
              </a:spcBef>
              <a:spcAft>
                <a:spcPts val="0"/>
              </a:spcAft>
              <a:buClrTx/>
              <a:buSzTx/>
              <a:buFontTx/>
              <a:buNone/>
              <a:tabLst/>
            </a:pPr>
            <a:r>
              <a:rPr lang="en-IE" sz="2400" dirty="0">
                <a:solidFill>
                  <a:srgbClr val="FFC000"/>
                </a:solidFill>
              </a:rPr>
              <a:t>Look for question words!</a:t>
            </a:r>
            <a:endParaRPr kumimoji="0" lang="en-IE" sz="2400" b="0" i="0" u="none" strike="noStrike" cap="none" spc="0" normalizeH="0" baseline="0" dirty="0">
              <a:ln>
                <a:noFill/>
              </a:ln>
              <a:solidFill>
                <a:srgbClr val="FFC000"/>
              </a:solidFill>
              <a:effectLst/>
              <a:uFillTx/>
              <a:sym typeface="Comic Sans MS"/>
            </a:endParaRPr>
          </a:p>
        </p:txBody>
      </p:sp>
    </p:spTree>
    <p:extLst>
      <p:ext uri="{BB962C8B-B14F-4D97-AF65-F5344CB8AC3E}">
        <p14:creationId xmlns:p14="http://schemas.microsoft.com/office/powerpoint/2010/main" val="40955029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2"/>
          <p:cNvSpPr txBox="1">
            <a:spLocks/>
          </p:cNvSpPr>
          <p:nvPr/>
        </p:nvSpPr>
        <p:spPr>
          <a:xfrm>
            <a:off x="2285999" y="395278"/>
            <a:ext cx="4423172" cy="543967"/>
          </a:xfrm>
          <a:prstGeom prst="rect">
            <a:avLst/>
          </a:prstGeom>
          <a:solidFill>
            <a:schemeClr val="accent1"/>
          </a:solidFill>
          <a:ln w="57150">
            <a:solidFill>
              <a:srgbClr val="FF33CC"/>
            </a:solidFill>
            <a:round/>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Real or nonsense words</a:t>
            </a:r>
          </a:p>
        </p:txBody>
      </p:sp>
      <p:sp>
        <p:nvSpPr>
          <p:cNvPr id="5" name="Shape 62">
            <a:extLst>
              <a:ext uri="{FF2B5EF4-FFF2-40B4-BE49-F238E27FC236}">
                <a16:creationId xmlns:a16="http://schemas.microsoft.com/office/drawing/2014/main" id="{BF1A802C-D4D7-442F-A83E-F52981C207DB}"/>
              </a:ext>
            </a:extLst>
          </p:cNvPr>
          <p:cNvSpPr txBox="1">
            <a:spLocks/>
          </p:cNvSpPr>
          <p:nvPr/>
        </p:nvSpPr>
        <p:spPr>
          <a:xfrm>
            <a:off x="3048000" y="986867"/>
            <a:ext cx="2640755" cy="543967"/>
          </a:xfrm>
          <a:prstGeom prst="rect">
            <a:avLst/>
          </a:prstGeom>
          <a:solidFill>
            <a:schemeClr val="accent1"/>
          </a:solidFill>
          <a:ln w="57150">
            <a:solidFill>
              <a:srgbClr val="FF33CC"/>
            </a:solidFill>
            <a:round/>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Week 1</a:t>
            </a:r>
          </a:p>
        </p:txBody>
      </p:sp>
      <p:pic>
        <p:nvPicPr>
          <p:cNvPr id="2" name="Picture 1">
            <a:extLst>
              <a:ext uri="{FF2B5EF4-FFF2-40B4-BE49-F238E27FC236}">
                <a16:creationId xmlns:a16="http://schemas.microsoft.com/office/drawing/2014/main" id="{C67E006E-105A-4373-9665-63DAF6CCE62E}"/>
              </a:ext>
            </a:extLst>
          </p:cNvPr>
          <p:cNvPicPr>
            <a:picLocks noChangeAspect="1"/>
          </p:cNvPicPr>
          <p:nvPr/>
        </p:nvPicPr>
        <p:blipFill rotWithShape="1">
          <a:blip r:embed="rId2"/>
          <a:srcRect l="25832" t="21547" r="18334" b="6693"/>
          <a:stretch/>
        </p:blipFill>
        <p:spPr>
          <a:xfrm>
            <a:off x="722502" y="1661289"/>
            <a:ext cx="7659498" cy="5304100"/>
          </a:xfrm>
          <a:prstGeom prst="rect">
            <a:avLst/>
          </a:prstGeom>
        </p:spPr>
      </p:pic>
    </p:spTree>
    <p:extLst>
      <p:ext uri="{BB962C8B-B14F-4D97-AF65-F5344CB8AC3E}">
        <p14:creationId xmlns:p14="http://schemas.microsoft.com/office/powerpoint/2010/main" val="398513431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2"/>
          <p:cNvSpPr txBox="1">
            <a:spLocks/>
          </p:cNvSpPr>
          <p:nvPr/>
        </p:nvSpPr>
        <p:spPr>
          <a:xfrm>
            <a:off x="2286000" y="354490"/>
            <a:ext cx="4423172" cy="543967"/>
          </a:xfrm>
          <a:prstGeom prst="rect">
            <a:avLst/>
          </a:prstGeom>
          <a:solidFill>
            <a:schemeClr val="accent1"/>
          </a:solidFill>
          <a:ln w="57150">
            <a:solidFill>
              <a:srgbClr val="FF33CC"/>
            </a:solidFill>
            <a:round/>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Real or nonsense words</a:t>
            </a:r>
          </a:p>
        </p:txBody>
      </p:sp>
      <p:sp>
        <p:nvSpPr>
          <p:cNvPr id="9" name="Shape 62">
            <a:extLst>
              <a:ext uri="{FF2B5EF4-FFF2-40B4-BE49-F238E27FC236}">
                <a16:creationId xmlns:a16="http://schemas.microsoft.com/office/drawing/2014/main" id="{F3DEA4ED-2E17-4A26-AF54-E0A510B75281}"/>
              </a:ext>
            </a:extLst>
          </p:cNvPr>
          <p:cNvSpPr txBox="1">
            <a:spLocks/>
          </p:cNvSpPr>
          <p:nvPr/>
        </p:nvSpPr>
        <p:spPr>
          <a:xfrm>
            <a:off x="3177208" y="939245"/>
            <a:ext cx="2640755" cy="543967"/>
          </a:xfrm>
          <a:prstGeom prst="rect">
            <a:avLst/>
          </a:prstGeom>
          <a:solidFill>
            <a:schemeClr val="accent1"/>
          </a:solidFill>
          <a:ln w="57150">
            <a:solidFill>
              <a:srgbClr val="FF33CC"/>
            </a:solidFill>
            <a:round/>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Week 2</a:t>
            </a:r>
          </a:p>
        </p:txBody>
      </p:sp>
      <p:pic>
        <p:nvPicPr>
          <p:cNvPr id="3" name="Picture 2">
            <a:extLst>
              <a:ext uri="{FF2B5EF4-FFF2-40B4-BE49-F238E27FC236}">
                <a16:creationId xmlns:a16="http://schemas.microsoft.com/office/drawing/2014/main" id="{A6873A13-0EE4-4DF0-8013-3BB33049E314}"/>
              </a:ext>
            </a:extLst>
          </p:cNvPr>
          <p:cNvPicPr>
            <a:picLocks noChangeAspect="1"/>
          </p:cNvPicPr>
          <p:nvPr/>
        </p:nvPicPr>
        <p:blipFill rotWithShape="1">
          <a:blip r:embed="rId2"/>
          <a:srcRect l="25000" t="23631" r="18333" b="7016"/>
          <a:stretch/>
        </p:blipFill>
        <p:spPr>
          <a:xfrm>
            <a:off x="876300" y="1560443"/>
            <a:ext cx="7391400" cy="5000065"/>
          </a:xfrm>
          <a:prstGeom prst="rect">
            <a:avLst/>
          </a:prstGeom>
        </p:spPr>
      </p:pic>
    </p:spTree>
    <p:extLst>
      <p:ext uri="{BB962C8B-B14F-4D97-AF65-F5344CB8AC3E}">
        <p14:creationId xmlns:p14="http://schemas.microsoft.com/office/powerpoint/2010/main" val="37204685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5"/>
          <p:cNvGraphicFramePr/>
          <p:nvPr>
            <p:extLst>
              <p:ext uri="{D42A27DB-BD31-4B8C-83A1-F6EECF244321}">
                <p14:modId xmlns:p14="http://schemas.microsoft.com/office/powerpoint/2010/main" val="2937114767"/>
              </p:ext>
            </p:extLst>
          </p:nvPr>
        </p:nvGraphicFramePr>
        <p:xfrm>
          <a:off x="968640" y="793429"/>
          <a:ext cx="7392080" cy="5948853"/>
        </p:xfrm>
        <a:graphic>
          <a:graphicData uri="http://schemas.openxmlformats.org/drawingml/2006/table">
            <a:tbl>
              <a:tblPr>
                <a:tableStyleId>{4C3C2611-4C71-4FC5-86AE-919BDF0F9419}</a:tableStyleId>
              </a:tblPr>
              <a:tblGrid>
                <a:gridCol w="3696040">
                  <a:extLst>
                    <a:ext uri="{9D8B030D-6E8A-4147-A177-3AD203B41FA5}">
                      <a16:colId xmlns:a16="http://schemas.microsoft.com/office/drawing/2014/main" val="20000"/>
                    </a:ext>
                  </a:extLst>
                </a:gridCol>
                <a:gridCol w="3696040">
                  <a:extLst>
                    <a:ext uri="{9D8B030D-6E8A-4147-A177-3AD203B41FA5}">
                      <a16:colId xmlns:a16="http://schemas.microsoft.com/office/drawing/2014/main" val="20001"/>
                    </a:ext>
                  </a:extLst>
                </a:gridCol>
              </a:tblGrid>
              <a:tr h="5425542">
                <a:tc>
                  <a:txBody>
                    <a:bodyPr/>
                    <a:lstStyle/>
                    <a:p>
                      <a:pPr algn="l">
                        <a:lnSpc>
                          <a:spcPct val="150000"/>
                        </a:lnSpc>
                        <a:defRPr sz="2300" b="1"/>
                      </a:pPr>
                      <a:r>
                        <a:rPr dirty="0"/>
                        <a:t>Phonic sound for week 1 (</a:t>
                      </a:r>
                      <a:r>
                        <a:rPr lang="en-GB" dirty="0"/>
                        <a:t>June 15</a:t>
                      </a:r>
                      <a:r>
                        <a:rPr lang="en-GB" baseline="30000" dirty="0"/>
                        <a:t>th</a:t>
                      </a:r>
                      <a:r>
                        <a:rPr lang="en-GB" dirty="0"/>
                        <a:t> 19</a:t>
                      </a:r>
                      <a:r>
                        <a:rPr lang="en-GB" baseline="30000" dirty="0"/>
                        <a:t>th</a:t>
                      </a:r>
                      <a:r>
                        <a:rPr lang="en-GB" baseline="0" dirty="0"/>
                        <a:t>)</a:t>
                      </a:r>
                      <a:endParaRPr baseline="31130" dirty="0"/>
                    </a:p>
                    <a:p>
                      <a:pPr algn="l">
                        <a:lnSpc>
                          <a:spcPct val="150000"/>
                        </a:lnSpc>
                        <a:defRPr sz="2300" b="1"/>
                      </a:pPr>
                      <a:r>
                        <a:rPr baseline="31130" dirty="0"/>
                        <a:t>                 </a:t>
                      </a:r>
                      <a:r>
                        <a:rPr lang="en-IE" sz="5000" baseline="31599" dirty="0">
                          <a:solidFill>
                            <a:srgbClr val="FF2C75"/>
                          </a:solidFill>
                        </a:rPr>
                        <a:t>aw</a:t>
                      </a:r>
                      <a:endParaRPr baseline="30434" dirty="0"/>
                    </a:p>
                    <a:p>
                      <a:pPr algn="l">
                        <a:lnSpc>
                          <a:spcPct val="150000"/>
                        </a:lnSpc>
                        <a:defRPr sz="2300" u="sng" baseline="30434"/>
                      </a:pPr>
                      <a:r>
                        <a:rPr dirty="0"/>
                        <a:t>Task 1 </a:t>
                      </a:r>
                    </a:p>
                    <a:p>
                      <a:pPr algn="l">
                        <a:lnSpc>
                          <a:spcPct val="150000"/>
                        </a:lnSpc>
                        <a:defRPr sz="2300" baseline="30434"/>
                      </a:pPr>
                      <a:r>
                        <a:rPr lang="en-IE" dirty="0"/>
                        <a:t>Write a list of 6 or more ‘</a:t>
                      </a:r>
                      <a:r>
                        <a:rPr lang="en-IE" b="1" u="sng" dirty="0">
                          <a:solidFill>
                            <a:srgbClr val="0070C0"/>
                          </a:solidFill>
                        </a:rPr>
                        <a:t>aw’ words.</a:t>
                      </a:r>
                    </a:p>
                    <a:p>
                      <a:pPr algn="l">
                        <a:lnSpc>
                          <a:spcPct val="150000"/>
                        </a:lnSpc>
                        <a:defRPr sz="2300" u="sng" baseline="30434"/>
                      </a:pPr>
                      <a:r>
                        <a:rPr dirty="0"/>
                        <a:t>Task 2</a:t>
                      </a:r>
                    </a:p>
                    <a:p>
                      <a:pPr algn="l">
                        <a:lnSpc>
                          <a:spcPct val="150000"/>
                        </a:lnSpc>
                        <a:defRPr sz="2300" baseline="30434"/>
                      </a:pPr>
                      <a:r>
                        <a:rPr dirty="0"/>
                        <a:t>Put 4 of these words into sentences</a:t>
                      </a:r>
                    </a:p>
                    <a:p>
                      <a:pPr algn="l">
                        <a:lnSpc>
                          <a:spcPct val="150000"/>
                        </a:lnSpc>
                        <a:defRPr sz="2300" u="sng" baseline="30434"/>
                      </a:pPr>
                      <a:r>
                        <a:rPr dirty="0"/>
                        <a:t>Task 3:</a:t>
                      </a:r>
                    </a:p>
                    <a:p>
                      <a:pPr algn="l">
                        <a:lnSpc>
                          <a:spcPct val="150000"/>
                        </a:lnSpc>
                        <a:defRPr sz="2300" baseline="30434"/>
                      </a:pPr>
                      <a:r>
                        <a:rPr lang="en-GB" dirty="0"/>
                        <a:t>‘aw’ Snakes &amp; Ladders</a:t>
                      </a:r>
                      <a:endParaRPr dirty="0"/>
                    </a:p>
                    <a:p>
                      <a:pPr algn="l">
                        <a:lnSpc>
                          <a:spcPct val="150000"/>
                        </a:lnSpc>
                        <a:defRPr sz="2300" u="sng" baseline="30434"/>
                      </a:pPr>
                      <a:r>
                        <a:rPr lang="en-IE" sz="1600" b="0" baseline="0" dirty="0">
                          <a:solidFill>
                            <a:schemeClr val="tx1"/>
                          </a:solidFill>
                        </a:rPr>
                        <a:t>Task 4: </a:t>
                      </a:r>
                      <a:r>
                        <a:rPr lang="en-IE" sz="2400" dirty="0">
                          <a:hlinkClick r:id="rId2"/>
                        </a:rPr>
                        <a:t>https://new.phonicsplay.co.uk/</a:t>
                      </a:r>
                      <a:endParaRPr lang="en-IE" sz="2400" b="0" baseline="0" dirty="0">
                        <a:solidFill>
                          <a:schemeClr val="tx1"/>
                        </a:solidFill>
                      </a:endParaRPr>
                    </a:p>
                    <a:p>
                      <a:pPr algn="l">
                        <a:lnSpc>
                          <a:spcPct val="150000"/>
                        </a:lnSpc>
                        <a:defRPr sz="2300" u="sng" baseline="30434"/>
                      </a:pPr>
                      <a:r>
                        <a:rPr lang="en-IE" sz="2300" b="0" i="0" u="none" strike="noStrike" cap="none" spc="0" baseline="30434" dirty="0">
                          <a:ln>
                            <a:noFill/>
                          </a:ln>
                          <a:solidFill>
                            <a:srgbClr val="000000"/>
                          </a:solidFill>
                          <a:effectLst/>
                          <a:uFillTx/>
                          <a:latin typeface="Comic Sans MS"/>
                          <a:ea typeface="Comic Sans MS"/>
                          <a:cs typeface="Comic Sans MS"/>
                          <a:sym typeface="Comic Sans MS"/>
                        </a:rPr>
                        <a:t>Username: </a:t>
                      </a:r>
                      <a:r>
                        <a:rPr lang="en-IE" sz="2300" b="1" i="0" u="none" strike="noStrike" cap="none" spc="0" baseline="30434" dirty="0">
                          <a:ln>
                            <a:noFill/>
                          </a:ln>
                          <a:solidFill>
                            <a:srgbClr val="000000"/>
                          </a:solidFill>
                          <a:effectLst/>
                          <a:uFillTx/>
                          <a:latin typeface="Comic Sans MS"/>
                          <a:ea typeface="Comic Sans MS"/>
                          <a:cs typeface="Comic Sans MS"/>
                          <a:sym typeface="Comic Sans MS"/>
                        </a:rPr>
                        <a:t>march20</a:t>
                      </a:r>
                      <a:br>
                        <a:rPr lang="en-IE" sz="1600" u="none" dirty="0"/>
                      </a:br>
                      <a:r>
                        <a:rPr lang="en-IE" sz="2300" b="0" i="0" u="none" strike="noStrike" cap="none" spc="0" baseline="30434" dirty="0">
                          <a:ln>
                            <a:noFill/>
                          </a:ln>
                          <a:solidFill>
                            <a:srgbClr val="000000"/>
                          </a:solidFill>
                          <a:effectLst/>
                          <a:uFillTx/>
                          <a:latin typeface="Comic Sans MS"/>
                          <a:ea typeface="Comic Sans MS"/>
                          <a:cs typeface="Comic Sans MS"/>
                          <a:sym typeface="Comic Sans MS"/>
                        </a:rPr>
                        <a:t>Password: </a:t>
                      </a:r>
                      <a:r>
                        <a:rPr lang="en-IE" sz="2300" b="1" i="0" u="none" strike="noStrike" cap="none" spc="0" baseline="30434" dirty="0">
                          <a:ln>
                            <a:noFill/>
                          </a:ln>
                          <a:solidFill>
                            <a:srgbClr val="000000"/>
                          </a:solidFill>
                          <a:effectLst/>
                          <a:uFillTx/>
                          <a:latin typeface="Comic Sans MS"/>
                          <a:ea typeface="Comic Sans MS"/>
                          <a:cs typeface="Comic Sans MS"/>
                          <a:sym typeface="Comic Sans MS"/>
                        </a:rPr>
                        <a:t>home</a:t>
                      </a:r>
                    </a:p>
                    <a:p>
                      <a:pPr algn="l">
                        <a:lnSpc>
                          <a:spcPct val="150000"/>
                        </a:lnSpc>
                        <a:defRPr sz="2300" u="sng" baseline="30434"/>
                      </a:pPr>
                      <a:r>
                        <a:rPr lang="en-IE" sz="2300" b="1" i="0" u="none" strike="noStrike" cap="none" spc="0" baseline="30434" dirty="0">
                          <a:ln>
                            <a:noFill/>
                          </a:ln>
                          <a:solidFill>
                            <a:srgbClr val="000000"/>
                          </a:solidFill>
                          <a:effectLst/>
                          <a:uFillTx/>
                          <a:latin typeface="Comic Sans MS"/>
                          <a:ea typeface="Comic Sans MS"/>
                          <a:cs typeface="Comic Sans MS"/>
                          <a:sym typeface="Comic Sans MS"/>
                        </a:rPr>
                        <a:t>Try some of the games here</a:t>
                      </a:r>
                      <a:r>
                        <a:rPr lang="en-IE" sz="1600" b="0" baseline="0" dirty="0">
                          <a:solidFill>
                            <a:schemeClr val="tx1"/>
                          </a:solidFill>
                        </a:rPr>
                        <a:t> </a:t>
                      </a:r>
                      <a:endParaRPr lang="en-IE" sz="2000" b="0" baseline="0" dirty="0">
                        <a:solidFill>
                          <a:schemeClr val="tx1"/>
                        </a:solidFill>
                      </a:endParaRPr>
                    </a:p>
                  </a:txBody>
                  <a:tcPr marL="45711" marR="45711" marT="45711" marB="45711" horzOverflow="overflow">
                    <a:lnB w="38100">
                      <a:solidFill>
                        <a:srgbClr val="FFFFFF"/>
                      </a:solidFill>
                    </a:lnB>
                    <a:solidFill>
                      <a:schemeClr val="accent1"/>
                    </a:solidFill>
                  </a:tcPr>
                </a:tc>
                <a:tc>
                  <a:txBody>
                    <a:bodyPr/>
                    <a:lstStyle/>
                    <a:p>
                      <a:pPr algn="l">
                        <a:lnSpc>
                          <a:spcPct val="150000"/>
                        </a:lnSpc>
                        <a:defRPr sz="2300" b="1"/>
                      </a:pPr>
                      <a:r>
                        <a:rPr dirty="0"/>
                        <a:t>Phonic sound for week 2</a:t>
                      </a:r>
                    </a:p>
                    <a:p>
                      <a:pPr algn="l">
                        <a:lnSpc>
                          <a:spcPct val="150000"/>
                        </a:lnSpc>
                        <a:defRPr sz="2300" b="1"/>
                      </a:pPr>
                      <a:r>
                        <a:rPr dirty="0"/>
                        <a:t> (</a:t>
                      </a:r>
                      <a:r>
                        <a:rPr lang="en-IE" dirty="0"/>
                        <a:t>June 22</a:t>
                      </a:r>
                      <a:r>
                        <a:rPr lang="en-IE" baseline="30000" dirty="0"/>
                        <a:t>nd</a:t>
                      </a:r>
                      <a:r>
                        <a:rPr lang="en-IE" dirty="0"/>
                        <a:t>-26</a:t>
                      </a:r>
                      <a:r>
                        <a:rPr lang="en-IE" baseline="30000" dirty="0"/>
                        <a:t>th</a:t>
                      </a:r>
                      <a:r>
                        <a:rPr dirty="0"/>
                        <a:t>)</a:t>
                      </a:r>
                      <a:r>
                        <a:rPr baseline="31130" dirty="0"/>
                        <a:t> </a:t>
                      </a:r>
                    </a:p>
                    <a:p>
                      <a:pPr algn="l">
                        <a:lnSpc>
                          <a:spcPct val="150000"/>
                        </a:lnSpc>
                        <a:defRPr sz="5000" baseline="31520"/>
                      </a:pPr>
                      <a:r>
                        <a:rPr b="1" baseline="31599" dirty="0"/>
                        <a:t>       </a:t>
                      </a:r>
                      <a:r>
                        <a:rPr lang="en-IE" b="1" baseline="31599" dirty="0" err="1">
                          <a:solidFill>
                            <a:srgbClr val="FF3C99"/>
                          </a:solidFill>
                        </a:rPr>
                        <a:t>er</a:t>
                      </a:r>
                      <a:endParaRPr b="1" baseline="31599" dirty="0">
                        <a:solidFill>
                          <a:srgbClr val="FF3C99"/>
                        </a:solidFill>
                      </a:endParaRPr>
                    </a:p>
                    <a:p>
                      <a:pPr algn="l">
                        <a:lnSpc>
                          <a:spcPct val="150000"/>
                        </a:lnSpc>
                        <a:defRPr sz="2300" u="sng" baseline="30434"/>
                      </a:pPr>
                      <a:r>
                        <a:rPr dirty="0"/>
                        <a:t>Task 1 </a:t>
                      </a:r>
                    </a:p>
                    <a:p>
                      <a:pPr algn="l">
                        <a:lnSpc>
                          <a:spcPct val="150000"/>
                        </a:lnSpc>
                        <a:defRPr sz="2300" baseline="30434"/>
                      </a:pPr>
                      <a:r>
                        <a:rPr dirty="0"/>
                        <a:t>Write a list of 6 or more </a:t>
                      </a:r>
                      <a:r>
                        <a:rPr b="1" u="sng" dirty="0">
                          <a:solidFill>
                            <a:srgbClr val="2637FF"/>
                          </a:solidFill>
                        </a:rPr>
                        <a:t>‘</a:t>
                      </a:r>
                      <a:r>
                        <a:rPr lang="en-GB" b="1" u="sng" dirty="0" err="1">
                          <a:solidFill>
                            <a:srgbClr val="2637FF"/>
                          </a:solidFill>
                        </a:rPr>
                        <a:t>er</a:t>
                      </a:r>
                      <a:r>
                        <a:rPr b="1" u="sng" dirty="0">
                          <a:solidFill>
                            <a:srgbClr val="2637FF"/>
                          </a:solidFill>
                        </a:rPr>
                        <a:t>’ words.</a:t>
                      </a:r>
                    </a:p>
                    <a:p>
                      <a:pPr algn="l">
                        <a:lnSpc>
                          <a:spcPct val="150000"/>
                        </a:lnSpc>
                        <a:defRPr sz="2300" u="sng" baseline="30434"/>
                      </a:pPr>
                      <a:r>
                        <a:rPr dirty="0"/>
                        <a:t>Task 2</a:t>
                      </a:r>
                    </a:p>
                    <a:p>
                      <a:pPr algn="l">
                        <a:lnSpc>
                          <a:spcPct val="150000"/>
                        </a:lnSpc>
                        <a:defRPr sz="2300" baseline="30434"/>
                      </a:pPr>
                      <a:r>
                        <a:rPr dirty="0"/>
                        <a:t>Put 4 of these words into sentences</a:t>
                      </a:r>
                    </a:p>
                    <a:p>
                      <a:pPr algn="l">
                        <a:lnSpc>
                          <a:spcPct val="150000"/>
                        </a:lnSpc>
                        <a:defRPr sz="2300" u="sng" baseline="30434"/>
                      </a:pPr>
                      <a:r>
                        <a:rPr dirty="0"/>
                        <a:t>Task 3:</a:t>
                      </a:r>
                    </a:p>
                    <a:p>
                      <a:pPr algn="l">
                        <a:lnSpc>
                          <a:spcPct val="150000"/>
                        </a:lnSpc>
                        <a:defRPr sz="2300" baseline="30434"/>
                      </a:pPr>
                      <a:r>
                        <a:rPr lang="en-IE" sz="2300" b="0" u="none" baseline="30434" dirty="0"/>
                        <a:t>‘</a:t>
                      </a:r>
                      <a:r>
                        <a:rPr lang="en-IE" sz="2300" b="0" u="none" baseline="30434" dirty="0" err="1"/>
                        <a:t>er</a:t>
                      </a:r>
                      <a:r>
                        <a:rPr lang="en-IE" sz="2300" b="0" u="none" baseline="30434" dirty="0"/>
                        <a:t>’ Story Spotter</a:t>
                      </a:r>
                    </a:p>
                    <a:p>
                      <a:pPr algn="l">
                        <a:lnSpc>
                          <a:spcPct val="150000"/>
                        </a:lnSpc>
                        <a:defRPr sz="2300" baseline="30434"/>
                      </a:pPr>
                      <a:r>
                        <a:rPr lang="en-IE" sz="1600" b="0" u="sng" baseline="0" dirty="0">
                          <a:solidFill>
                            <a:schemeClr val="tx1"/>
                          </a:solidFill>
                        </a:rPr>
                        <a:t>Task 4: </a:t>
                      </a:r>
                    </a:p>
                    <a:p>
                      <a:pPr algn="l">
                        <a:lnSpc>
                          <a:spcPct val="150000"/>
                        </a:lnSpc>
                        <a:defRPr sz="2300" baseline="30434"/>
                      </a:pPr>
                      <a:r>
                        <a:rPr lang="en-IE" sz="2400" dirty="0">
                          <a:hlinkClick r:id="rId3"/>
                        </a:rPr>
                        <a:t>https://www.phonicsbloom.com/</a:t>
                      </a:r>
                      <a:endParaRPr lang="en-IE" sz="2400" dirty="0"/>
                    </a:p>
                    <a:p>
                      <a:pPr algn="l">
                        <a:lnSpc>
                          <a:spcPct val="150000"/>
                        </a:lnSpc>
                        <a:defRPr sz="2300" baseline="30434"/>
                      </a:pPr>
                      <a:r>
                        <a:rPr lang="en-IE" sz="1800" b="0" u="none" baseline="0" dirty="0">
                          <a:solidFill>
                            <a:schemeClr val="tx1"/>
                          </a:solidFill>
                        </a:rPr>
                        <a:t>Phase 3 games</a:t>
                      </a:r>
                    </a:p>
                    <a:p>
                      <a:pPr marL="285750" indent="-285750" algn="l">
                        <a:lnSpc>
                          <a:spcPct val="150000"/>
                        </a:lnSpc>
                        <a:buFont typeface="Arial" panose="020B0604020202020204" pitchFamily="34" charset="0"/>
                        <a:buChar char="•"/>
                        <a:defRPr sz="2300" baseline="30434"/>
                      </a:pPr>
                      <a:r>
                        <a:rPr lang="en-IE" sz="1800" b="0" u="none" baseline="0" dirty="0">
                          <a:solidFill>
                            <a:schemeClr val="tx1"/>
                          </a:solidFill>
                        </a:rPr>
                        <a:t>Alien Escape</a:t>
                      </a:r>
                    </a:p>
                    <a:p>
                      <a:pPr marL="285750" indent="-285750" algn="l">
                        <a:lnSpc>
                          <a:spcPct val="150000"/>
                        </a:lnSpc>
                        <a:buFont typeface="Arial" panose="020B0604020202020204" pitchFamily="34" charset="0"/>
                        <a:buChar char="•"/>
                        <a:defRPr sz="2300" baseline="30434"/>
                      </a:pPr>
                      <a:r>
                        <a:rPr lang="en-IE" sz="1800" b="0" u="none" baseline="0" dirty="0">
                          <a:solidFill>
                            <a:schemeClr val="tx1"/>
                          </a:solidFill>
                        </a:rPr>
                        <a:t>Tricky Trucks</a:t>
                      </a:r>
                    </a:p>
                  </a:txBody>
                  <a:tcPr marL="45711" marR="45711" marT="45711" marB="45711" horzOverflow="overflow">
                    <a:lnB w="38100">
                      <a:solidFill>
                        <a:srgbClr val="FFFFFF"/>
                      </a:solidFill>
                    </a:lnB>
                    <a:solidFill>
                      <a:schemeClr val="accent1"/>
                    </a:solidFill>
                  </a:tcPr>
                </a:tc>
                <a:extLst>
                  <a:ext uri="{0D108BD9-81ED-4DB2-BD59-A6C34878D82A}">
                    <a16:rowId xmlns:a16="http://schemas.microsoft.com/office/drawing/2014/main" val="10000"/>
                  </a:ext>
                </a:extLst>
              </a:tr>
            </a:tbl>
          </a:graphicData>
        </a:graphic>
      </p:graphicFrame>
      <p:sp>
        <p:nvSpPr>
          <p:cNvPr id="4" name="Shape 62"/>
          <p:cNvSpPr txBox="1">
            <a:spLocks/>
          </p:cNvSpPr>
          <p:nvPr/>
        </p:nvSpPr>
        <p:spPr>
          <a:xfrm>
            <a:off x="2286000" y="152400"/>
            <a:ext cx="4423172" cy="543967"/>
          </a:xfrm>
          <a:prstGeom prst="rect">
            <a:avLst/>
          </a:prstGeom>
          <a:solidFill>
            <a:schemeClr val="accent1"/>
          </a:solidFill>
          <a:ln w="57150">
            <a:solidFill>
              <a:srgbClr val="FF33CC"/>
            </a:solidFill>
            <a:round/>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Phonics</a:t>
            </a:r>
          </a:p>
        </p:txBody>
      </p:sp>
    </p:spTree>
    <p:extLst>
      <p:ext uri="{BB962C8B-B14F-4D97-AF65-F5344CB8AC3E}">
        <p14:creationId xmlns:p14="http://schemas.microsoft.com/office/powerpoint/2010/main" val="34688030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B3D67-C568-481D-94CB-6C0501DC96DC}"/>
              </a:ext>
            </a:extLst>
          </p:cNvPr>
          <p:cNvPicPr>
            <a:picLocks noChangeAspect="1"/>
          </p:cNvPicPr>
          <p:nvPr/>
        </p:nvPicPr>
        <p:blipFill rotWithShape="1">
          <a:blip r:embed="rId2"/>
          <a:srcRect l="14965" t="11984" r="16631" b="3459"/>
          <a:stretch/>
        </p:blipFill>
        <p:spPr>
          <a:xfrm>
            <a:off x="9939" y="688031"/>
            <a:ext cx="9134061" cy="6017569"/>
          </a:xfrm>
          <a:prstGeom prst="rect">
            <a:avLst/>
          </a:prstGeom>
        </p:spPr>
      </p:pic>
      <p:sp>
        <p:nvSpPr>
          <p:cNvPr id="5" name="TextBox 4">
            <a:extLst>
              <a:ext uri="{FF2B5EF4-FFF2-40B4-BE49-F238E27FC236}">
                <a16:creationId xmlns:a16="http://schemas.microsoft.com/office/drawing/2014/main" id="{0CA3ED34-EB89-4675-83DA-67C43288BF58}"/>
              </a:ext>
            </a:extLst>
          </p:cNvPr>
          <p:cNvSpPr txBox="1"/>
          <p:nvPr/>
        </p:nvSpPr>
        <p:spPr>
          <a:xfrm>
            <a:off x="3886200" y="226368"/>
            <a:ext cx="1371600" cy="461663"/>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Week 1</a:t>
            </a:r>
          </a:p>
        </p:txBody>
      </p:sp>
    </p:spTree>
    <p:extLst>
      <p:ext uri="{BB962C8B-B14F-4D97-AF65-F5344CB8AC3E}">
        <p14:creationId xmlns:p14="http://schemas.microsoft.com/office/powerpoint/2010/main" val="41032660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F189F-D698-466E-8232-EA0BE692E2F6}"/>
              </a:ext>
            </a:extLst>
          </p:cNvPr>
          <p:cNvPicPr>
            <a:picLocks noChangeAspect="1"/>
          </p:cNvPicPr>
          <p:nvPr/>
        </p:nvPicPr>
        <p:blipFill rotWithShape="1">
          <a:blip r:embed="rId2"/>
          <a:srcRect l="18333" t="17164" r="20000"/>
          <a:stretch/>
        </p:blipFill>
        <p:spPr>
          <a:xfrm>
            <a:off x="19878" y="678928"/>
            <a:ext cx="8607287" cy="6161953"/>
          </a:xfrm>
          <a:prstGeom prst="rect">
            <a:avLst/>
          </a:prstGeom>
        </p:spPr>
      </p:pic>
      <p:sp>
        <p:nvSpPr>
          <p:cNvPr id="6" name="TextBox 5">
            <a:extLst>
              <a:ext uri="{FF2B5EF4-FFF2-40B4-BE49-F238E27FC236}">
                <a16:creationId xmlns:a16="http://schemas.microsoft.com/office/drawing/2014/main" id="{3B4F7C6E-1988-4B60-BED3-85A41A99D772}"/>
              </a:ext>
            </a:extLst>
          </p:cNvPr>
          <p:cNvSpPr txBox="1"/>
          <p:nvPr/>
        </p:nvSpPr>
        <p:spPr>
          <a:xfrm>
            <a:off x="886238" y="20432"/>
            <a:ext cx="7190962" cy="461663"/>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Week 2: </a:t>
            </a:r>
            <a:r>
              <a:rPr kumimoji="0" lang="en-IE" sz="2000" b="0" i="0" u="none" strike="noStrike" cap="none" spc="0" normalizeH="0" baseline="0" dirty="0">
                <a:ln>
                  <a:noFill/>
                </a:ln>
                <a:solidFill>
                  <a:srgbClr val="000000"/>
                </a:solidFill>
                <a:effectLst/>
                <a:uFillTx/>
                <a:latin typeface="Comic Sans MS"/>
                <a:ea typeface="Comic Sans MS"/>
                <a:cs typeface="Comic Sans MS"/>
                <a:sym typeface="Comic Sans MS"/>
              </a:rPr>
              <a:t>Use a dice and take turns with someone at home</a:t>
            </a:r>
            <a:endPar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Tree>
    <p:extLst>
      <p:ext uri="{BB962C8B-B14F-4D97-AF65-F5344CB8AC3E}">
        <p14:creationId xmlns:p14="http://schemas.microsoft.com/office/powerpoint/2010/main" val="41541393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C24F66-9C55-47BB-A08E-67CE0B6F4A30}"/>
              </a:ext>
            </a:extLst>
          </p:cNvPr>
          <p:cNvSpPr txBox="1"/>
          <p:nvPr/>
        </p:nvSpPr>
        <p:spPr>
          <a:xfrm>
            <a:off x="152400" y="122541"/>
            <a:ext cx="7848600" cy="3293207"/>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4000" b="0" i="0" u="none" strike="noStrike" cap="none" spc="0" normalizeH="0" baseline="0" dirty="0">
                <a:ln>
                  <a:noFill/>
                </a:ln>
                <a:solidFill>
                  <a:srgbClr val="000000"/>
                </a:solidFill>
                <a:effectLst/>
                <a:uFillTx/>
                <a:latin typeface="Comic Sans MS"/>
                <a:ea typeface="Comic Sans MS"/>
                <a:cs typeface="Comic Sans MS"/>
                <a:sym typeface="Comic Sans MS"/>
              </a:rPr>
              <a:t>Test yourself!</a:t>
            </a:r>
          </a:p>
          <a:p>
            <a:pPr marL="0" marR="0" indent="0" algn="l" defTabSz="914400" rtl="0" fontAlgn="auto" latinLnBrk="0" hangingPunct="0">
              <a:lnSpc>
                <a:spcPct val="100000"/>
              </a:lnSpc>
              <a:spcBef>
                <a:spcPts val="0"/>
              </a:spcBef>
              <a:spcAft>
                <a:spcPts val="0"/>
              </a:spcAft>
              <a:buClrTx/>
              <a:buSzTx/>
              <a:buFontTx/>
              <a:buNone/>
              <a:tabLst/>
            </a:pPr>
            <a:endParaRPr lang="en-IE" sz="4000" dirty="0"/>
          </a:p>
          <a:p>
            <a:pPr marL="0" marR="0" indent="0" algn="l" defTabSz="914400" rtl="0" fontAlgn="auto" latinLnBrk="0" hangingPunct="0">
              <a:lnSpc>
                <a:spcPct val="100000"/>
              </a:lnSpc>
              <a:spcBef>
                <a:spcPts val="0"/>
              </a:spcBef>
              <a:spcAft>
                <a:spcPts val="0"/>
              </a:spcAft>
              <a:buClrTx/>
              <a:buSzTx/>
              <a:buFontTx/>
              <a:buNone/>
              <a:tabLst/>
            </a:pPr>
            <a:r>
              <a:rPr kumimoji="0" lang="en-IE" sz="3200" b="0" i="0" u="none" strike="noStrike" cap="none" spc="0" normalizeH="0" baseline="0" dirty="0">
                <a:ln>
                  <a:noFill/>
                </a:ln>
                <a:solidFill>
                  <a:srgbClr val="000000"/>
                </a:solidFill>
                <a:effectLst/>
                <a:uFillTx/>
                <a:latin typeface="Comic Sans MS"/>
                <a:ea typeface="Comic Sans MS"/>
                <a:cs typeface="Comic Sans MS"/>
                <a:sym typeface="Comic Sans MS"/>
              </a:rPr>
              <a:t>Over the next few slides, you can check to see how many sounds and tricky words you have learned in Senior Infants. </a:t>
            </a:r>
          </a:p>
        </p:txBody>
      </p:sp>
      <p:pic>
        <p:nvPicPr>
          <p:cNvPr id="1026" name="Picture 2" descr="Cute brain cartoon Royalty Free Vector Image - VectorStock">
            <a:extLst>
              <a:ext uri="{FF2B5EF4-FFF2-40B4-BE49-F238E27FC236}">
                <a16:creationId xmlns:a16="http://schemas.microsoft.com/office/drawing/2014/main" id="{1ACE6F76-D3E2-4296-BB21-33BE6E7917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0"/>
          <a:stretch/>
        </p:blipFill>
        <p:spPr bwMode="auto">
          <a:xfrm>
            <a:off x="3886200" y="3106824"/>
            <a:ext cx="4581525" cy="362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477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9619F9-CD31-4F52-81DA-3508004EF962}"/>
              </a:ext>
            </a:extLst>
          </p:cNvPr>
          <p:cNvSpPr txBox="1"/>
          <p:nvPr/>
        </p:nvSpPr>
        <p:spPr>
          <a:xfrm>
            <a:off x="166862" y="152400"/>
            <a:ext cx="8977138" cy="707886"/>
          </a:xfrm>
          <a:prstGeom prst="rect">
            <a:avLst/>
          </a:prstGeom>
          <a:noFill/>
        </p:spPr>
        <p:txBody>
          <a:bodyPr wrap="none" rtlCol="0">
            <a:spAutoFit/>
          </a:bodyPr>
          <a:lstStyle/>
          <a:p>
            <a:r>
              <a:rPr lang="en-US" sz="4000" b="1" dirty="0">
                <a:latin typeface="Sassoon Infant Std" panose="020B0503020103030203" pitchFamily="34" charset="0"/>
              </a:rPr>
              <a:t>Senior Infants: End of Year Phonics Check</a:t>
            </a:r>
          </a:p>
        </p:txBody>
      </p:sp>
      <p:graphicFrame>
        <p:nvGraphicFramePr>
          <p:cNvPr id="3" name="Table 3">
            <a:extLst>
              <a:ext uri="{FF2B5EF4-FFF2-40B4-BE49-F238E27FC236}">
                <a16:creationId xmlns:a16="http://schemas.microsoft.com/office/drawing/2014/main" id="{370C47A6-CC01-482E-8349-1A9879FA73E3}"/>
              </a:ext>
            </a:extLst>
          </p:cNvPr>
          <p:cNvGraphicFramePr>
            <a:graphicFrameLocks noGrp="1"/>
          </p:cNvGraphicFramePr>
          <p:nvPr>
            <p:extLst>
              <p:ext uri="{D42A27DB-BD31-4B8C-83A1-F6EECF244321}">
                <p14:modId xmlns:p14="http://schemas.microsoft.com/office/powerpoint/2010/main" val="3201011384"/>
              </p:ext>
            </p:extLst>
          </p:nvPr>
        </p:nvGraphicFramePr>
        <p:xfrm>
          <a:off x="304800" y="886790"/>
          <a:ext cx="8373140" cy="5760720"/>
        </p:xfrm>
        <a:graphic>
          <a:graphicData uri="http://schemas.openxmlformats.org/drawingml/2006/table">
            <a:tbl>
              <a:tblPr firstRow="1" bandRow="1">
                <a:tableStyleId>{16D9F66E-5EB9-4882-86FB-DCBF35E3C3E4}</a:tableStyleId>
              </a:tblPr>
              <a:tblGrid>
                <a:gridCol w="2353340">
                  <a:extLst>
                    <a:ext uri="{9D8B030D-6E8A-4147-A177-3AD203B41FA5}">
                      <a16:colId xmlns:a16="http://schemas.microsoft.com/office/drawing/2014/main" val="3126904118"/>
                    </a:ext>
                  </a:extLst>
                </a:gridCol>
                <a:gridCol w="457200">
                  <a:extLst>
                    <a:ext uri="{9D8B030D-6E8A-4147-A177-3AD203B41FA5}">
                      <a16:colId xmlns:a16="http://schemas.microsoft.com/office/drawing/2014/main" val="234360657"/>
                    </a:ext>
                  </a:extLst>
                </a:gridCol>
                <a:gridCol w="2133600">
                  <a:extLst>
                    <a:ext uri="{9D8B030D-6E8A-4147-A177-3AD203B41FA5}">
                      <a16:colId xmlns:a16="http://schemas.microsoft.com/office/drawing/2014/main" val="754026992"/>
                    </a:ext>
                  </a:extLst>
                </a:gridCol>
                <a:gridCol w="533400">
                  <a:extLst>
                    <a:ext uri="{9D8B030D-6E8A-4147-A177-3AD203B41FA5}">
                      <a16:colId xmlns:a16="http://schemas.microsoft.com/office/drawing/2014/main" val="456833789"/>
                    </a:ext>
                  </a:extLst>
                </a:gridCol>
                <a:gridCol w="2362200">
                  <a:extLst>
                    <a:ext uri="{9D8B030D-6E8A-4147-A177-3AD203B41FA5}">
                      <a16:colId xmlns:a16="http://schemas.microsoft.com/office/drawing/2014/main" val="1915657924"/>
                    </a:ext>
                  </a:extLst>
                </a:gridCol>
                <a:gridCol w="533400">
                  <a:extLst>
                    <a:ext uri="{9D8B030D-6E8A-4147-A177-3AD203B41FA5}">
                      <a16:colId xmlns:a16="http://schemas.microsoft.com/office/drawing/2014/main" val="4194031051"/>
                    </a:ext>
                  </a:extLst>
                </a:gridCol>
              </a:tblGrid>
              <a:tr h="758456">
                <a:tc>
                  <a:txBody>
                    <a:bodyPr/>
                    <a:lstStyle/>
                    <a:p>
                      <a:pPr algn="ctr"/>
                      <a:r>
                        <a:rPr lang="en-IE" sz="4000" b="0" dirty="0"/>
                        <a:t>ai</a:t>
                      </a:r>
                    </a:p>
                  </a:txBody>
                  <a:tcPr/>
                </a:tc>
                <a:tc>
                  <a:txBody>
                    <a:bodyPr/>
                    <a:lstStyle/>
                    <a:p>
                      <a:pPr algn="ctr"/>
                      <a:endParaRPr lang="en-IE" sz="4000" b="0" dirty="0"/>
                    </a:p>
                  </a:txBody>
                  <a:tcPr/>
                </a:tc>
                <a:tc>
                  <a:txBody>
                    <a:bodyPr/>
                    <a:lstStyle/>
                    <a:p>
                      <a:pPr algn="ctr"/>
                      <a:r>
                        <a:rPr lang="en-IE" sz="4000" b="0" dirty="0" err="1"/>
                        <a:t>sh</a:t>
                      </a:r>
                      <a:endParaRPr lang="en-IE" sz="4000" b="0" dirty="0"/>
                    </a:p>
                  </a:txBody>
                  <a:tcPr/>
                </a:tc>
                <a:tc>
                  <a:txBody>
                    <a:bodyPr/>
                    <a:lstStyle/>
                    <a:p>
                      <a:pPr algn="ctr"/>
                      <a:endParaRPr lang="en-IE" sz="4000" dirty="0"/>
                    </a:p>
                  </a:txBody>
                  <a:tcPr/>
                </a:tc>
                <a:tc>
                  <a:txBody>
                    <a:bodyPr/>
                    <a:lstStyle/>
                    <a:p>
                      <a:pPr algn="ctr"/>
                      <a:r>
                        <a:rPr lang="en-IE" sz="4000" b="0" i="1" dirty="0" err="1"/>
                        <a:t>oo</a:t>
                      </a:r>
                      <a:endParaRPr lang="en-IE" sz="4000" b="0" i="1" dirty="0"/>
                    </a:p>
                  </a:txBody>
                  <a:tcPr/>
                </a:tc>
                <a:tc>
                  <a:txBody>
                    <a:bodyPr/>
                    <a:lstStyle/>
                    <a:p>
                      <a:endParaRPr lang="en-IE" sz="4800" dirty="0"/>
                    </a:p>
                  </a:txBody>
                  <a:tcPr/>
                </a:tc>
                <a:extLst>
                  <a:ext uri="{0D108BD9-81ED-4DB2-BD59-A6C34878D82A}">
                    <a16:rowId xmlns:a16="http://schemas.microsoft.com/office/drawing/2014/main" val="1227314886"/>
                  </a:ext>
                </a:extLst>
              </a:tr>
              <a:tr h="758456">
                <a:tc>
                  <a:txBody>
                    <a:bodyPr/>
                    <a:lstStyle/>
                    <a:p>
                      <a:pPr algn="ctr"/>
                      <a:r>
                        <a:rPr lang="en-IE" sz="4000" b="0" dirty="0" err="1"/>
                        <a:t>oa</a:t>
                      </a:r>
                      <a:endParaRPr lang="en-IE" sz="4000" b="0" dirty="0"/>
                    </a:p>
                  </a:txBody>
                  <a:tcPr/>
                </a:tc>
                <a:tc>
                  <a:txBody>
                    <a:bodyPr/>
                    <a:lstStyle/>
                    <a:p>
                      <a:pPr algn="ctr"/>
                      <a:endParaRPr lang="en-IE" sz="4000" b="0" dirty="0"/>
                    </a:p>
                  </a:txBody>
                  <a:tcPr/>
                </a:tc>
                <a:tc>
                  <a:txBody>
                    <a:bodyPr/>
                    <a:lstStyle/>
                    <a:p>
                      <a:pPr algn="ctr"/>
                      <a:r>
                        <a:rPr lang="en-IE" sz="4000" b="0" dirty="0" err="1"/>
                        <a:t>th</a:t>
                      </a:r>
                      <a:endParaRPr lang="en-IE" sz="4000" b="0" dirty="0"/>
                    </a:p>
                  </a:txBody>
                  <a:tcPr/>
                </a:tc>
                <a:tc>
                  <a:txBody>
                    <a:bodyPr/>
                    <a:lstStyle/>
                    <a:p>
                      <a:pPr algn="ctr"/>
                      <a:endParaRPr lang="en-IE" sz="4000"/>
                    </a:p>
                  </a:txBody>
                  <a:tcPr/>
                </a:tc>
                <a:tc>
                  <a:txBody>
                    <a:bodyPr/>
                    <a:lstStyle/>
                    <a:p>
                      <a:pPr algn="ctr"/>
                      <a:r>
                        <a:rPr lang="en-IE" sz="4000" dirty="0"/>
                        <a:t>OO</a:t>
                      </a:r>
                    </a:p>
                  </a:txBody>
                  <a:tcPr/>
                </a:tc>
                <a:tc>
                  <a:txBody>
                    <a:bodyPr/>
                    <a:lstStyle/>
                    <a:p>
                      <a:endParaRPr lang="en-IE" sz="4800"/>
                    </a:p>
                  </a:txBody>
                  <a:tcPr/>
                </a:tc>
                <a:extLst>
                  <a:ext uri="{0D108BD9-81ED-4DB2-BD59-A6C34878D82A}">
                    <a16:rowId xmlns:a16="http://schemas.microsoft.com/office/drawing/2014/main" val="1838687562"/>
                  </a:ext>
                </a:extLst>
              </a:tr>
              <a:tr h="758456">
                <a:tc>
                  <a:txBody>
                    <a:bodyPr/>
                    <a:lstStyle/>
                    <a:p>
                      <a:pPr algn="ctr"/>
                      <a:r>
                        <a:rPr lang="en-IE" sz="4000" b="0" dirty="0" err="1"/>
                        <a:t>ie</a:t>
                      </a:r>
                      <a:endParaRPr lang="en-IE" sz="4000" b="0" dirty="0"/>
                    </a:p>
                  </a:txBody>
                  <a:tcPr/>
                </a:tc>
                <a:tc>
                  <a:txBody>
                    <a:bodyPr/>
                    <a:lstStyle/>
                    <a:p>
                      <a:pPr algn="ctr"/>
                      <a:endParaRPr lang="en-IE" sz="4000" b="0" dirty="0"/>
                    </a:p>
                  </a:txBody>
                  <a:tcPr/>
                </a:tc>
                <a:tc>
                  <a:txBody>
                    <a:bodyPr/>
                    <a:lstStyle/>
                    <a:p>
                      <a:pPr algn="ctr"/>
                      <a:r>
                        <a:rPr lang="en-IE" sz="4000" b="0" dirty="0" err="1"/>
                        <a:t>qu</a:t>
                      </a:r>
                      <a:endParaRPr lang="en-IE" sz="4000" b="0" dirty="0"/>
                    </a:p>
                  </a:txBody>
                  <a:tcPr/>
                </a:tc>
                <a:tc>
                  <a:txBody>
                    <a:bodyPr/>
                    <a:lstStyle/>
                    <a:p>
                      <a:pPr algn="ctr"/>
                      <a:endParaRPr lang="en-IE" sz="4000" dirty="0"/>
                    </a:p>
                  </a:txBody>
                  <a:tcPr/>
                </a:tc>
                <a:tc>
                  <a:txBody>
                    <a:bodyPr/>
                    <a:lstStyle/>
                    <a:p>
                      <a:pPr algn="ctr"/>
                      <a:r>
                        <a:rPr lang="en-IE" sz="4000" dirty="0" err="1"/>
                        <a:t>ue</a:t>
                      </a:r>
                      <a:endParaRPr lang="en-IE" sz="4000" dirty="0"/>
                    </a:p>
                  </a:txBody>
                  <a:tcPr/>
                </a:tc>
                <a:tc>
                  <a:txBody>
                    <a:bodyPr/>
                    <a:lstStyle/>
                    <a:p>
                      <a:endParaRPr lang="en-IE" sz="4800"/>
                    </a:p>
                  </a:txBody>
                  <a:tcPr/>
                </a:tc>
                <a:extLst>
                  <a:ext uri="{0D108BD9-81ED-4DB2-BD59-A6C34878D82A}">
                    <a16:rowId xmlns:a16="http://schemas.microsoft.com/office/drawing/2014/main" val="2207186883"/>
                  </a:ext>
                </a:extLst>
              </a:tr>
              <a:tr h="758456">
                <a:tc>
                  <a:txBody>
                    <a:bodyPr/>
                    <a:lstStyle/>
                    <a:p>
                      <a:pPr algn="ctr"/>
                      <a:r>
                        <a:rPr lang="en-IE" sz="4000" b="0" dirty="0" err="1"/>
                        <a:t>ee</a:t>
                      </a:r>
                      <a:endParaRPr lang="en-IE" sz="4000" b="0" dirty="0"/>
                    </a:p>
                  </a:txBody>
                  <a:tcPr/>
                </a:tc>
                <a:tc>
                  <a:txBody>
                    <a:bodyPr/>
                    <a:lstStyle/>
                    <a:p>
                      <a:pPr algn="ctr"/>
                      <a:endParaRPr lang="en-IE" sz="4000" b="0"/>
                    </a:p>
                  </a:txBody>
                  <a:tcPr/>
                </a:tc>
                <a:tc>
                  <a:txBody>
                    <a:bodyPr/>
                    <a:lstStyle/>
                    <a:p>
                      <a:pPr algn="ctr"/>
                      <a:r>
                        <a:rPr lang="en-IE" sz="4000" b="0" dirty="0" err="1"/>
                        <a:t>ou</a:t>
                      </a:r>
                      <a:endParaRPr lang="en-IE" sz="4000" b="0" dirty="0"/>
                    </a:p>
                  </a:txBody>
                  <a:tcPr/>
                </a:tc>
                <a:tc>
                  <a:txBody>
                    <a:bodyPr/>
                    <a:lstStyle/>
                    <a:p>
                      <a:pPr algn="ctr"/>
                      <a:endParaRPr lang="en-IE" sz="4000"/>
                    </a:p>
                  </a:txBody>
                  <a:tcPr/>
                </a:tc>
                <a:tc>
                  <a:txBody>
                    <a:bodyPr/>
                    <a:lstStyle/>
                    <a:p>
                      <a:pPr algn="ctr"/>
                      <a:r>
                        <a:rPr lang="en-IE" sz="4000" dirty="0" err="1"/>
                        <a:t>er</a:t>
                      </a:r>
                      <a:endParaRPr lang="en-IE" sz="4000" dirty="0"/>
                    </a:p>
                  </a:txBody>
                  <a:tcPr/>
                </a:tc>
                <a:tc>
                  <a:txBody>
                    <a:bodyPr/>
                    <a:lstStyle/>
                    <a:p>
                      <a:endParaRPr lang="en-IE" sz="4800"/>
                    </a:p>
                  </a:txBody>
                  <a:tcPr/>
                </a:tc>
                <a:extLst>
                  <a:ext uri="{0D108BD9-81ED-4DB2-BD59-A6C34878D82A}">
                    <a16:rowId xmlns:a16="http://schemas.microsoft.com/office/drawing/2014/main" val="1540613211"/>
                  </a:ext>
                </a:extLst>
              </a:tr>
              <a:tr h="758456">
                <a:tc>
                  <a:txBody>
                    <a:bodyPr/>
                    <a:lstStyle/>
                    <a:p>
                      <a:pPr algn="ctr"/>
                      <a:r>
                        <a:rPr lang="en-IE" sz="4000" b="0" dirty="0"/>
                        <a:t>or</a:t>
                      </a:r>
                    </a:p>
                  </a:txBody>
                  <a:tcPr/>
                </a:tc>
                <a:tc>
                  <a:txBody>
                    <a:bodyPr/>
                    <a:lstStyle/>
                    <a:p>
                      <a:pPr algn="ctr"/>
                      <a:endParaRPr lang="en-IE" sz="4000" b="0"/>
                    </a:p>
                  </a:txBody>
                  <a:tcPr/>
                </a:tc>
                <a:tc>
                  <a:txBody>
                    <a:bodyPr/>
                    <a:lstStyle/>
                    <a:p>
                      <a:pPr algn="ctr"/>
                      <a:r>
                        <a:rPr lang="en-IE" sz="4000" b="0" dirty="0"/>
                        <a:t>oi</a:t>
                      </a:r>
                    </a:p>
                  </a:txBody>
                  <a:tcPr/>
                </a:tc>
                <a:tc>
                  <a:txBody>
                    <a:bodyPr/>
                    <a:lstStyle/>
                    <a:p>
                      <a:pPr algn="ctr"/>
                      <a:endParaRPr lang="en-IE" sz="4000"/>
                    </a:p>
                  </a:txBody>
                  <a:tcPr/>
                </a:tc>
                <a:tc>
                  <a:txBody>
                    <a:bodyPr/>
                    <a:lstStyle/>
                    <a:p>
                      <a:pPr algn="ctr"/>
                      <a:r>
                        <a:rPr lang="en-IE" sz="4000" dirty="0"/>
                        <a:t>ng</a:t>
                      </a:r>
                    </a:p>
                  </a:txBody>
                  <a:tcPr/>
                </a:tc>
                <a:tc>
                  <a:txBody>
                    <a:bodyPr/>
                    <a:lstStyle/>
                    <a:p>
                      <a:endParaRPr lang="en-IE" sz="4800"/>
                    </a:p>
                  </a:txBody>
                  <a:tcPr/>
                </a:tc>
                <a:extLst>
                  <a:ext uri="{0D108BD9-81ED-4DB2-BD59-A6C34878D82A}">
                    <a16:rowId xmlns:a16="http://schemas.microsoft.com/office/drawing/2014/main" val="2480511470"/>
                  </a:ext>
                </a:extLst>
              </a:tr>
              <a:tr h="758456">
                <a:tc>
                  <a:txBody>
                    <a:bodyPr/>
                    <a:lstStyle/>
                    <a:p>
                      <a:pPr algn="ctr"/>
                      <a:r>
                        <a:rPr lang="en-IE" sz="4000" b="0" i="0" dirty="0"/>
                        <a:t>ng</a:t>
                      </a:r>
                    </a:p>
                  </a:txBody>
                  <a:tcPr/>
                </a:tc>
                <a:tc>
                  <a:txBody>
                    <a:bodyPr/>
                    <a:lstStyle/>
                    <a:p>
                      <a:pPr algn="ctr"/>
                      <a:endParaRPr lang="en-IE" sz="4000" b="0" dirty="0"/>
                    </a:p>
                  </a:txBody>
                  <a:tcPr/>
                </a:tc>
                <a:tc>
                  <a:txBody>
                    <a:bodyPr/>
                    <a:lstStyle/>
                    <a:p>
                      <a:pPr algn="ctr"/>
                      <a:r>
                        <a:rPr lang="en-IE" sz="4000" b="0" dirty="0" err="1"/>
                        <a:t>ar</a:t>
                      </a:r>
                      <a:endParaRPr lang="en-IE" sz="4000" b="0" dirty="0"/>
                    </a:p>
                  </a:txBody>
                  <a:tcPr/>
                </a:tc>
                <a:tc>
                  <a:txBody>
                    <a:bodyPr/>
                    <a:lstStyle/>
                    <a:p>
                      <a:pPr algn="ctr"/>
                      <a:endParaRPr lang="en-IE" sz="4000" dirty="0"/>
                    </a:p>
                  </a:txBody>
                  <a:tcPr/>
                </a:tc>
                <a:tc>
                  <a:txBody>
                    <a:bodyPr/>
                    <a:lstStyle/>
                    <a:p>
                      <a:pPr algn="ctr"/>
                      <a:r>
                        <a:rPr lang="en-IE" sz="4000" dirty="0" err="1"/>
                        <a:t>er</a:t>
                      </a:r>
                      <a:endParaRPr lang="en-IE" sz="4000" dirty="0"/>
                    </a:p>
                  </a:txBody>
                  <a:tcPr/>
                </a:tc>
                <a:tc>
                  <a:txBody>
                    <a:bodyPr/>
                    <a:lstStyle/>
                    <a:p>
                      <a:endParaRPr lang="en-IE" sz="4800" dirty="0"/>
                    </a:p>
                  </a:txBody>
                  <a:tcPr/>
                </a:tc>
                <a:extLst>
                  <a:ext uri="{0D108BD9-81ED-4DB2-BD59-A6C34878D82A}">
                    <a16:rowId xmlns:a16="http://schemas.microsoft.com/office/drawing/2014/main" val="3470874378"/>
                  </a:ext>
                </a:extLst>
              </a:tr>
              <a:tr h="758456">
                <a:tc>
                  <a:txBody>
                    <a:bodyPr/>
                    <a:lstStyle/>
                    <a:p>
                      <a:pPr algn="ctr"/>
                      <a:r>
                        <a:rPr lang="en-IE" sz="4000" b="0" dirty="0" err="1"/>
                        <a:t>ch</a:t>
                      </a:r>
                      <a:endParaRPr lang="en-IE" sz="4000" b="0" dirty="0"/>
                    </a:p>
                  </a:txBody>
                  <a:tcPr/>
                </a:tc>
                <a:tc>
                  <a:txBody>
                    <a:bodyPr/>
                    <a:lstStyle/>
                    <a:p>
                      <a:pPr algn="ctr"/>
                      <a:endParaRPr lang="en-IE" sz="4000" b="0" dirty="0"/>
                    </a:p>
                  </a:txBody>
                  <a:tcPr/>
                </a:tc>
                <a:tc gridSpan="3">
                  <a:txBody>
                    <a:bodyPr/>
                    <a:lstStyle/>
                    <a:p>
                      <a:pPr algn="ctr"/>
                      <a:r>
                        <a:rPr lang="en-IE" sz="4000" b="0" dirty="0"/>
                        <a:t>My score:</a:t>
                      </a:r>
                    </a:p>
                  </a:txBody>
                  <a:tcPr/>
                </a:tc>
                <a:tc hMerge="1">
                  <a:txBody>
                    <a:bodyPr/>
                    <a:lstStyle/>
                    <a:p>
                      <a:endParaRPr lang="en-IE" sz="4000" dirty="0"/>
                    </a:p>
                  </a:txBody>
                  <a:tcPr/>
                </a:tc>
                <a:tc hMerge="1">
                  <a:txBody>
                    <a:bodyPr/>
                    <a:lstStyle/>
                    <a:p>
                      <a:endParaRPr lang="en-IE" sz="4000" dirty="0"/>
                    </a:p>
                  </a:txBody>
                  <a:tcPr/>
                </a:tc>
                <a:tc>
                  <a:txBody>
                    <a:bodyPr/>
                    <a:lstStyle/>
                    <a:p>
                      <a:endParaRPr lang="en-IE" sz="4800" dirty="0"/>
                    </a:p>
                  </a:txBody>
                  <a:tcPr/>
                </a:tc>
                <a:extLst>
                  <a:ext uri="{0D108BD9-81ED-4DB2-BD59-A6C34878D82A}">
                    <a16:rowId xmlns:a16="http://schemas.microsoft.com/office/drawing/2014/main" val="3638428697"/>
                  </a:ext>
                </a:extLst>
              </a:tr>
            </a:tbl>
          </a:graphicData>
        </a:graphic>
      </p:graphicFrame>
    </p:spTree>
    <p:extLst>
      <p:ext uri="{BB962C8B-B14F-4D97-AF65-F5344CB8AC3E}">
        <p14:creationId xmlns:p14="http://schemas.microsoft.com/office/powerpoint/2010/main" val="369013410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78ED4D-BF79-4E50-AFC0-25298B68AED1}"/>
              </a:ext>
            </a:extLst>
          </p:cNvPr>
          <p:cNvSpPr txBox="1"/>
          <p:nvPr/>
        </p:nvSpPr>
        <p:spPr>
          <a:xfrm>
            <a:off x="0" y="76200"/>
            <a:ext cx="9126216" cy="646331"/>
          </a:xfrm>
          <a:prstGeom prst="rect">
            <a:avLst/>
          </a:prstGeom>
          <a:noFill/>
        </p:spPr>
        <p:txBody>
          <a:bodyPr wrap="none" rtlCol="0">
            <a:spAutoFit/>
          </a:bodyPr>
          <a:lstStyle/>
          <a:p>
            <a:r>
              <a:rPr lang="en-US" sz="3600" b="1" dirty="0">
                <a:latin typeface="Sassoon Infant Std" panose="020B0503020103030203" pitchFamily="34" charset="0"/>
              </a:rPr>
              <a:t>Senior Infants: End of Year Tricky Words Check</a:t>
            </a:r>
          </a:p>
        </p:txBody>
      </p:sp>
      <p:graphicFrame>
        <p:nvGraphicFramePr>
          <p:cNvPr id="3" name="Table 2">
            <a:extLst>
              <a:ext uri="{FF2B5EF4-FFF2-40B4-BE49-F238E27FC236}">
                <a16:creationId xmlns:a16="http://schemas.microsoft.com/office/drawing/2014/main" id="{DA7FE021-7F6D-46C0-A983-9741AD5E847E}"/>
              </a:ext>
            </a:extLst>
          </p:cNvPr>
          <p:cNvGraphicFramePr>
            <a:graphicFrameLocks noGrp="1"/>
          </p:cNvGraphicFramePr>
          <p:nvPr>
            <p:extLst>
              <p:ext uri="{D42A27DB-BD31-4B8C-83A1-F6EECF244321}">
                <p14:modId xmlns:p14="http://schemas.microsoft.com/office/powerpoint/2010/main" val="1059748030"/>
              </p:ext>
            </p:extLst>
          </p:nvPr>
        </p:nvGraphicFramePr>
        <p:xfrm>
          <a:off x="1066800" y="914400"/>
          <a:ext cx="6469337" cy="5867400"/>
        </p:xfrm>
        <a:graphic>
          <a:graphicData uri="http://schemas.openxmlformats.org/drawingml/2006/table">
            <a:tbl>
              <a:tblPr firstRow="1" bandRow="1">
                <a:tableStyleId>{22838BEF-8BB2-4498-84A7-C5851F593DF1}</a:tableStyleId>
              </a:tblPr>
              <a:tblGrid>
                <a:gridCol w="1616149">
                  <a:extLst>
                    <a:ext uri="{9D8B030D-6E8A-4147-A177-3AD203B41FA5}">
                      <a16:colId xmlns:a16="http://schemas.microsoft.com/office/drawing/2014/main" val="1092438114"/>
                    </a:ext>
                  </a:extLst>
                </a:gridCol>
                <a:gridCol w="540296">
                  <a:extLst>
                    <a:ext uri="{9D8B030D-6E8A-4147-A177-3AD203B41FA5}">
                      <a16:colId xmlns:a16="http://schemas.microsoft.com/office/drawing/2014/main" val="1306649555"/>
                    </a:ext>
                  </a:extLst>
                </a:gridCol>
                <a:gridCol w="1628746">
                  <a:extLst>
                    <a:ext uri="{9D8B030D-6E8A-4147-A177-3AD203B41FA5}">
                      <a16:colId xmlns:a16="http://schemas.microsoft.com/office/drawing/2014/main" val="2566742455"/>
                    </a:ext>
                  </a:extLst>
                </a:gridCol>
                <a:gridCol w="527700">
                  <a:extLst>
                    <a:ext uri="{9D8B030D-6E8A-4147-A177-3AD203B41FA5}">
                      <a16:colId xmlns:a16="http://schemas.microsoft.com/office/drawing/2014/main" val="1295880738"/>
                    </a:ext>
                  </a:extLst>
                </a:gridCol>
                <a:gridCol w="1598811">
                  <a:extLst>
                    <a:ext uri="{9D8B030D-6E8A-4147-A177-3AD203B41FA5}">
                      <a16:colId xmlns:a16="http://schemas.microsoft.com/office/drawing/2014/main" val="302519182"/>
                    </a:ext>
                  </a:extLst>
                </a:gridCol>
                <a:gridCol w="557635">
                  <a:extLst>
                    <a:ext uri="{9D8B030D-6E8A-4147-A177-3AD203B41FA5}">
                      <a16:colId xmlns:a16="http://schemas.microsoft.com/office/drawing/2014/main" val="114590256"/>
                    </a:ext>
                  </a:extLst>
                </a:gridCol>
              </a:tblGrid>
              <a:tr h="733425">
                <a:tc>
                  <a:txBody>
                    <a:bodyPr/>
                    <a:lstStyle/>
                    <a:p>
                      <a:pPr algn="ctr"/>
                      <a:r>
                        <a:rPr lang="en-IE" sz="3200" b="0" dirty="0"/>
                        <a:t>I</a:t>
                      </a:r>
                    </a:p>
                  </a:txBody>
                  <a:tcPr/>
                </a:tc>
                <a:tc>
                  <a:txBody>
                    <a:bodyPr/>
                    <a:lstStyle/>
                    <a:p>
                      <a:pPr algn="ctr"/>
                      <a:endParaRPr lang="en-IE" sz="3200" b="0" dirty="0"/>
                    </a:p>
                  </a:txBody>
                  <a:tcPr/>
                </a:tc>
                <a:tc>
                  <a:txBody>
                    <a:bodyPr/>
                    <a:lstStyle/>
                    <a:p>
                      <a:pPr algn="ctr"/>
                      <a:r>
                        <a:rPr lang="en-IE" sz="3200" b="0" dirty="0"/>
                        <a:t>to</a:t>
                      </a:r>
                    </a:p>
                  </a:txBody>
                  <a:tcPr/>
                </a:tc>
                <a:tc>
                  <a:txBody>
                    <a:bodyPr/>
                    <a:lstStyle/>
                    <a:p>
                      <a:pPr algn="ctr"/>
                      <a:endParaRPr lang="en-IE" sz="3200" b="0"/>
                    </a:p>
                  </a:txBody>
                  <a:tcPr/>
                </a:tc>
                <a:tc>
                  <a:txBody>
                    <a:bodyPr/>
                    <a:lstStyle/>
                    <a:p>
                      <a:pPr algn="ctr"/>
                      <a:r>
                        <a:rPr lang="en-IE" sz="3200" b="0" dirty="0"/>
                        <a:t>said</a:t>
                      </a:r>
                    </a:p>
                  </a:txBody>
                  <a:tcPr/>
                </a:tc>
                <a:tc>
                  <a:txBody>
                    <a:bodyPr/>
                    <a:lstStyle/>
                    <a:p>
                      <a:endParaRPr lang="en-IE" sz="4000" dirty="0"/>
                    </a:p>
                  </a:txBody>
                  <a:tcPr/>
                </a:tc>
                <a:extLst>
                  <a:ext uri="{0D108BD9-81ED-4DB2-BD59-A6C34878D82A}">
                    <a16:rowId xmlns:a16="http://schemas.microsoft.com/office/drawing/2014/main" val="2592456895"/>
                  </a:ext>
                </a:extLst>
              </a:tr>
              <a:tr h="733425">
                <a:tc>
                  <a:txBody>
                    <a:bodyPr/>
                    <a:lstStyle/>
                    <a:p>
                      <a:pPr algn="ctr"/>
                      <a:r>
                        <a:rPr lang="en-IE" sz="3200" dirty="0"/>
                        <a:t>the</a:t>
                      </a:r>
                    </a:p>
                  </a:txBody>
                  <a:tcPr/>
                </a:tc>
                <a:tc>
                  <a:txBody>
                    <a:bodyPr/>
                    <a:lstStyle/>
                    <a:p>
                      <a:pPr algn="ctr"/>
                      <a:endParaRPr lang="en-IE" sz="3200" dirty="0"/>
                    </a:p>
                  </a:txBody>
                  <a:tcPr/>
                </a:tc>
                <a:tc>
                  <a:txBody>
                    <a:bodyPr/>
                    <a:lstStyle/>
                    <a:p>
                      <a:pPr algn="ctr"/>
                      <a:r>
                        <a:rPr lang="en-IE" sz="3200" dirty="0"/>
                        <a:t>do</a:t>
                      </a:r>
                    </a:p>
                  </a:txBody>
                  <a:tcPr/>
                </a:tc>
                <a:tc>
                  <a:txBody>
                    <a:bodyPr/>
                    <a:lstStyle/>
                    <a:p>
                      <a:pPr algn="ctr"/>
                      <a:endParaRPr lang="en-IE" sz="3200"/>
                    </a:p>
                  </a:txBody>
                  <a:tcPr/>
                </a:tc>
                <a:tc>
                  <a:txBody>
                    <a:bodyPr/>
                    <a:lstStyle/>
                    <a:p>
                      <a:pPr algn="ctr"/>
                      <a:r>
                        <a:rPr lang="en-IE" sz="3200" dirty="0"/>
                        <a:t>here</a:t>
                      </a:r>
                    </a:p>
                  </a:txBody>
                  <a:tcPr/>
                </a:tc>
                <a:tc>
                  <a:txBody>
                    <a:bodyPr/>
                    <a:lstStyle/>
                    <a:p>
                      <a:endParaRPr lang="en-IE" sz="4000" dirty="0"/>
                    </a:p>
                  </a:txBody>
                  <a:tcPr/>
                </a:tc>
                <a:extLst>
                  <a:ext uri="{0D108BD9-81ED-4DB2-BD59-A6C34878D82A}">
                    <a16:rowId xmlns:a16="http://schemas.microsoft.com/office/drawing/2014/main" val="3440415708"/>
                  </a:ext>
                </a:extLst>
              </a:tr>
              <a:tr h="733425">
                <a:tc>
                  <a:txBody>
                    <a:bodyPr/>
                    <a:lstStyle/>
                    <a:p>
                      <a:pPr algn="ctr"/>
                      <a:r>
                        <a:rPr lang="en-IE" sz="3200" dirty="0"/>
                        <a:t>he</a:t>
                      </a:r>
                    </a:p>
                  </a:txBody>
                  <a:tcPr/>
                </a:tc>
                <a:tc>
                  <a:txBody>
                    <a:bodyPr/>
                    <a:lstStyle/>
                    <a:p>
                      <a:pPr algn="ctr"/>
                      <a:endParaRPr lang="en-IE" sz="3200"/>
                    </a:p>
                  </a:txBody>
                  <a:tcPr/>
                </a:tc>
                <a:tc>
                  <a:txBody>
                    <a:bodyPr/>
                    <a:lstStyle/>
                    <a:p>
                      <a:pPr algn="ctr"/>
                      <a:r>
                        <a:rPr lang="en-IE" sz="3200" dirty="0"/>
                        <a:t>are</a:t>
                      </a:r>
                    </a:p>
                  </a:txBody>
                  <a:tcPr/>
                </a:tc>
                <a:tc>
                  <a:txBody>
                    <a:bodyPr/>
                    <a:lstStyle/>
                    <a:p>
                      <a:pPr algn="ctr"/>
                      <a:endParaRPr lang="en-IE" sz="3200" dirty="0"/>
                    </a:p>
                  </a:txBody>
                  <a:tcPr/>
                </a:tc>
                <a:tc>
                  <a:txBody>
                    <a:bodyPr/>
                    <a:lstStyle/>
                    <a:p>
                      <a:pPr algn="ctr"/>
                      <a:r>
                        <a:rPr lang="en-IE" sz="3200" dirty="0"/>
                        <a:t>there</a:t>
                      </a:r>
                    </a:p>
                  </a:txBody>
                  <a:tcPr/>
                </a:tc>
                <a:tc>
                  <a:txBody>
                    <a:bodyPr/>
                    <a:lstStyle/>
                    <a:p>
                      <a:endParaRPr lang="en-IE" sz="4000" dirty="0"/>
                    </a:p>
                  </a:txBody>
                  <a:tcPr/>
                </a:tc>
                <a:extLst>
                  <a:ext uri="{0D108BD9-81ED-4DB2-BD59-A6C34878D82A}">
                    <a16:rowId xmlns:a16="http://schemas.microsoft.com/office/drawing/2014/main" val="273508957"/>
                  </a:ext>
                </a:extLst>
              </a:tr>
              <a:tr h="733425">
                <a:tc>
                  <a:txBody>
                    <a:bodyPr/>
                    <a:lstStyle/>
                    <a:p>
                      <a:pPr algn="ctr"/>
                      <a:r>
                        <a:rPr lang="en-IE" sz="3200" dirty="0"/>
                        <a:t>she</a:t>
                      </a:r>
                    </a:p>
                  </a:txBody>
                  <a:tcPr/>
                </a:tc>
                <a:tc>
                  <a:txBody>
                    <a:bodyPr/>
                    <a:lstStyle/>
                    <a:p>
                      <a:pPr algn="ctr"/>
                      <a:endParaRPr lang="en-IE" sz="3200"/>
                    </a:p>
                  </a:txBody>
                  <a:tcPr/>
                </a:tc>
                <a:tc>
                  <a:txBody>
                    <a:bodyPr/>
                    <a:lstStyle/>
                    <a:p>
                      <a:pPr algn="ctr"/>
                      <a:r>
                        <a:rPr lang="en-IE" sz="3200" dirty="0"/>
                        <a:t>all</a:t>
                      </a:r>
                    </a:p>
                  </a:txBody>
                  <a:tcPr/>
                </a:tc>
                <a:tc>
                  <a:txBody>
                    <a:bodyPr/>
                    <a:lstStyle/>
                    <a:p>
                      <a:pPr algn="ctr"/>
                      <a:endParaRPr lang="en-IE" sz="3200" dirty="0"/>
                    </a:p>
                  </a:txBody>
                  <a:tcPr/>
                </a:tc>
                <a:tc>
                  <a:txBody>
                    <a:bodyPr/>
                    <a:lstStyle/>
                    <a:p>
                      <a:pPr algn="ctr"/>
                      <a:r>
                        <a:rPr lang="en-IE" sz="3200" dirty="0"/>
                        <a:t>they</a:t>
                      </a:r>
                    </a:p>
                  </a:txBody>
                  <a:tcPr/>
                </a:tc>
                <a:tc>
                  <a:txBody>
                    <a:bodyPr/>
                    <a:lstStyle/>
                    <a:p>
                      <a:endParaRPr lang="en-IE" sz="4000" dirty="0"/>
                    </a:p>
                  </a:txBody>
                  <a:tcPr/>
                </a:tc>
                <a:extLst>
                  <a:ext uri="{0D108BD9-81ED-4DB2-BD59-A6C34878D82A}">
                    <a16:rowId xmlns:a16="http://schemas.microsoft.com/office/drawing/2014/main" val="3925672178"/>
                  </a:ext>
                </a:extLst>
              </a:tr>
              <a:tr h="733425">
                <a:tc>
                  <a:txBody>
                    <a:bodyPr/>
                    <a:lstStyle/>
                    <a:p>
                      <a:pPr algn="ctr"/>
                      <a:r>
                        <a:rPr lang="en-IE" sz="3200" dirty="0"/>
                        <a:t>me</a:t>
                      </a:r>
                    </a:p>
                  </a:txBody>
                  <a:tcPr/>
                </a:tc>
                <a:tc>
                  <a:txBody>
                    <a:bodyPr/>
                    <a:lstStyle/>
                    <a:p>
                      <a:pPr algn="ctr"/>
                      <a:endParaRPr lang="en-IE" sz="3200"/>
                    </a:p>
                  </a:txBody>
                  <a:tcPr/>
                </a:tc>
                <a:tc>
                  <a:txBody>
                    <a:bodyPr/>
                    <a:lstStyle/>
                    <a:p>
                      <a:pPr algn="ctr"/>
                      <a:r>
                        <a:rPr lang="en-IE" sz="3200" dirty="0"/>
                        <a:t>you</a:t>
                      </a:r>
                    </a:p>
                  </a:txBody>
                  <a:tcPr/>
                </a:tc>
                <a:tc>
                  <a:txBody>
                    <a:bodyPr/>
                    <a:lstStyle/>
                    <a:p>
                      <a:pPr algn="ctr"/>
                      <a:endParaRPr lang="en-IE" sz="3200"/>
                    </a:p>
                  </a:txBody>
                  <a:tcPr/>
                </a:tc>
                <a:tc>
                  <a:txBody>
                    <a:bodyPr/>
                    <a:lstStyle/>
                    <a:p>
                      <a:pPr algn="ctr"/>
                      <a:r>
                        <a:rPr lang="en-IE" sz="3200" dirty="0"/>
                        <a:t>go</a:t>
                      </a:r>
                    </a:p>
                  </a:txBody>
                  <a:tcPr/>
                </a:tc>
                <a:tc>
                  <a:txBody>
                    <a:bodyPr/>
                    <a:lstStyle/>
                    <a:p>
                      <a:endParaRPr lang="en-IE" sz="4000" dirty="0"/>
                    </a:p>
                  </a:txBody>
                  <a:tcPr/>
                </a:tc>
                <a:extLst>
                  <a:ext uri="{0D108BD9-81ED-4DB2-BD59-A6C34878D82A}">
                    <a16:rowId xmlns:a16="http://schemas.microsoft.com/office/drawing/2014/main" val="317274920"/>
                  </a:ext>
                </a:extLst>
              </a:tr>
              <a:tr h="733425">
                <a:tc>
                  <a:txBody>
                    <a:bodyPr/>
                    <a:lstStyle/>
                    <a:p>
                      <a:pPr algn="ctr"/>
                      <a:r>
                        <a:rPr lang="en-IE" sz="3200" dirty="0"/>
                        <a:t>we</a:t>
                      </a:r>
                    </a:p>
                  </a:txBody>
                  <a:tcPr/>
                </a:tc>
                <a:tc>
                  <a:txBody>
                    <a:bodyPr/>
                    <a:lstStyle/>
                    <a:p>
                      <a:pPr algn="ctr"/>
                      <a:endParaRPr lang="en-IE" sz="3200"/>
                    </a:p>
                  </a:txBody>
                  <a:tcPr/>
                </a:tc>
                <a:tc>
                  <a:txBody>
                    <a:bodyPr/>
                    <a:lstStyle/>
                    <a:p>
                      <a:pPr algn="ctr"/>
                      <a:r>
                        <a:rPr lang="en-IE" sz="3200" dirty="0"/>
                        <a:t>your</a:t>
                      </a:r>
                    </a:p>
                  </a:txBody>
                  <a:tcPr/>
                </a:tc>
                <a:tc>
                  <a:txBody>
                    <a:bodyPr/>
                    <a:lstStyle/>
                    <a:p>
                      <a:pPr algn="ctr"/>
                      <a:endParaRPr lang="en-IE" sz="3200"/>
                    </a:p>
                  </a:txBody>
                  <a:tcPr/>
                </a:tc>
                <a:tc>
                  <a:txBody>
                    <a:bodyPr/>
                    <a:lstStyle/>
                    <a:p>
                      <a:pPr algn="ctr"/>
                      <a:r>
                        <a:rPr lang="en-IE" sz="3200" dirty="0"/>
                        <a:t>no</a:t>
                      </a:r>
                    </a:p>
                  </a:txBody>
                  <a:tcPr/>
                </a:tc>
                <a:tc>
                  <a:txBody>
                    <a:bodyPr/>
                    <a:lstStyle/>
                    <a:p>
                      <a:endParaRPr lang="en-IE" sz="4000" dirty="0"/>
                    </a:p>
                  </a:txBody>
                  <a:tcPr/>
                </a:tc>
                <a:extLst>
                  <a:ext uri="{0D108BD9-81ED-4DB2-BD59-A6C34878D82A}">
                    <a16:rowId xmlns:a16="http://schemas.microsoft.com/office/drawing/2014/main" val="2140000083"/>
                  </a:ext>
                </a:extLst>
              </a:tr>
              <a:tr h="733425">
                <a:tc>
                  <a:txBody>
                    <a:bodyPr/>
                    <a:lstStyle/>
                    <a:p>
                      <a:pPr algn="ctr"/>
                      <a:r>
                        <a:rPr lang="en-IE" sz="3200" dirty="0"/>
                        <a:t>be</a:t>
                      </a:r>
                    </a:p>
                  </a:txBody>
                  <a:tcPr/>
                </a:tc>
                <a:tc>
                  <a:txBody>
                    <a:bodyPr/>
                    <a:lstStyle/>
                    <a:p>
                      <a:pPr algn="ctr"/>
                      <a:endParaRPr lang="en-IE" sz="3200"/>
                    </a:p>
                  </a:txBody>
                  <a:tcPr/>
                </a:tc>
                <a:tc>
                  <a:txBody>
                    <a:bodyPr/>
                    <a:lstStyle/>
                    <a:p>
                      <a:pPr algn="ctr"/>
                      <a:r>
                        <a:rPr lang="en-IE" sz="3200" dirty="0"/>
                        <a:t>come</a:t>
                      </a:r>
                    </a:p>
                  </a:txBody>
                  <a:tcPr/>
                </a:tc>
                <a:tc>
                  <a:txBody>
                    <a:bodyPr/>
                    <a:lstStyle/>
                    <a:p>
                      <a:pPr algn="ctr"/>
                      <a:endParaRPr lang="en-IE" sz="3200"/>
                    </a:p>
                  </a:txBody>
                  <a:tcPr/>
                </a:tc>
                <a:tc>
                  <a:txBody>
                    <a:bodyPr/>
                    <a:lstStyle/>
                    <a:p>
                      <a:pPr algn="ctr"/>
                      <a:r>
                        <a:rPr lang="en-IE" sz="3200" dirty="0"/>
                        <a:t>so</a:t>
                      </a:r>
                    </a:p>
                  </a:txBody>
                  <a:tcPr/>
                </a:tc>
                <a:tc>
                  <a:txBody>
                    <a:bodyPr/>
                    <a:lstStyle/>
                    <a:p>
                      <a:endParaRPr lang="en-IE" sz="4000" dirty="0"/>
                    </a:p>
                  </a:txBody>
                  <a:tcPr/>
                </a:tc>
                <a:extLst>
                  <a:ext uri="{0D108BD9-81ED-4DB2-BD59-A6C34878D82A}">
                    <a16:rowId xmlns:a16="http://schemas.microsoft.com/office/drawing/2014/main" val="1174919394"/>
                  </a:ext>
                </a:extLst>
              </a:tr>
              <a:tr h="733425">
                <a:tc>
                  <a:txBody>
                    <a:bodyPr/>
                    <a:lstStyle/>
                    <a:p>
                      <a:pPr algn="ctr"/>
                      <a:r>
                        <a:rPr lang="en-IE" sz="3200" dirty="0"/>
                        <a:t>was</a:t>
                      </a:r>
                    </a:p>
                  </a:txBody>
                  <a:tcPr/>
                </a:tc>
                <a:tc>
                  <a:txBody>
                    <a:bodyPr/>
                    <a:lstStyle/>
                    <a:p>
                      <a:pPr algn="ctr"/>
                      <a:endParaRPr lang="en-IE" sz="3200"/>
                    </a:p>
                  </a:txBody>
                  <a:tcPr/>
                </a:tc>
                <a:tc>
                  <a:txBody>
                    <a:bodyPr/>
                    <a:lstStyle/>
                    <a:p>
                      <a:pPr algn="ctr"/>
                      <a:r>
                        <a:rPr lang="en-IE" sz="3200" dirty="0"/>
                        <a:t>some</a:t>
                      </a:r>
                    </a:p>
                  </a:txBody>
                  <a:tcPr/>
                </a:tc>
                <a:tc>
                  <a:txBody>
                    <a:bodyPr/>
                    <a:lstStyle/>
                    <a:p>
                      <a:pPr algn="ctr"/>
                      <a:endParaRPr lang="en-IE" sz="3200" dirty="0"/>
                    </a:p>
                  </a:txBody>
                  <a:tcPr/>
                </a:tc>
                <a:tc>
                  <a:txBody>
                    <a:bodyPr/>
                    <a:lstStyle/>
                    <a:p>
                      <a:pPr algn="ctr"/>
                      <a:r>
                        <a:rPr lang="en-IE" sz="3200" dirty="0"/>
                        <a:t>my</a:t>
                      </a:r>
                    </a:p>
                  </a:txBody>
                  <a:tcPr/>
                </a:tc>
                <a:tc>
                  <a:txBody>
                    <a:bodyPr/>
                    <a:lstStyle/>
                    <a:p>
                      <a:endParaRPr lang="en-IE" sz="4000" dirty="0"/>
                    </a:p>
                  </a:txBody>
                  <a:tcPr/>
                </a:tc>
                <a:extLst>
                  <a:ext uri="{0D108BD9-81ED-4DB2-BD59-A6C34878D82A}">
                    <a16:rowId xmlns:a16="http://schemas.microsoft.com/office/drawing/2014/main" val="2889003071"/>
                  </a:ext>
                </a:extLst>
              </a:tr>
            </a:tbl>
          </a:graphicData>
        </a:graphic>
      </p:graphicFrame>
    </p:spTree>
    <p:extLst>
      <p:ext uri="{BB962C8B-B14F-4D97-AF65-F5344CB8AC3E}">
        <p14:creationId xmlns:p14="http://schemas.microsoft.com/office/powerpoint/2010/main" val="20921189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body" idx="4294967295"/>
          </p:nvPr>
        </p:nvSpPr>
        <p:spPr>
          <a:xfrm>
            <a:off x="-15875" y="1916112"/>
            <a:ext cx="8229600" cy="4210051"/>
          </a:xfrm>
          <a:prstGeom prst="rect">
            <a:avLst/>
          </a:prstGeom>
          <a:extLst>
            <a:ext uri="{C572A759-6A51-4108-AA02-DFA0A04FC94B}">
              <ma14:wrappingTextBoxFlag xmlns="" xmlns:ma14="http://schemas.microsoft.com/office/mac/drawingml/2011/main" val="1"/>
            </a:ext>
          </a:extLst>
        </p:spPr>
        <p:txBody>
          <a:bodyPr>
            <a:normAutofit/>
          </a:bodyPr>
          <a:lstStyle/>
          <a:p>
            <a:pPr>
              <a:spcBef>
                <a:spcPts val="900"/>
              </a:spcBef>
              <a:buSzTx/>
              <a:buNone/>
              <a:defRPr sz="4000">
                <a:latin typeface="Arial"/>
                <a:ea typeface="Arial"/>
                <a:cs typeface="Arial"/>
                <a:sym typeface="Arial"/>
              </a:defRPr>
            </a:pPr>
            <a:r>
              <a:rPr dirty="0"/>
              <a:t>- </a:t>
            </a:r>
            <a:r>
              <a:rPr sz="3600" dirty="0"/>
              <a:t>A copy book to record all your work.</a:t>
            </a:r>
          </a:p>
          <a:p>
            <a:pPr>
              <a:spcBef>
                <a:spcPts val="800"/>
              </a:spcBef>
              <a:buSzTx/>
              <a:buNone/>
              <a:defRPr sz="3600">
                <a:latin typeface="Arial"/>
                <a:ea typeface="Arial"/>
                <a:cs typeface="Arial"/>
                <a:sym typeface="Arial"/>
              </a:defRPr>
            </a:pPr>
            <a:r>
              <a:rPr dirty="0"/>
              <a:t>- Pens, pencils, </a:t>
            </a:r>
            <a:r>
              <a:rPr dirty="0" err="1"/>
              <a:t>colours</a:t>
            </a:r>
            <a:r>
              <a:rPr dirty="0"/>
              <a:t>, rubber.</a:t>
            </a:r>
          </a:p>
          <a:p>
            <a:pPr>
              <a:spcBef>
                <a:spcPts val="800"/>
              </a:spcBef>
              <a:buChar char="-"/>
              <a:defRPr sz="3600">
                <a:latin typeface="Arial"/>
                <a:ea typeface="Arial"/>
                <a:cs typeface="Arial"/>
                <a:sym typeface="Arial"/>
              </a:defRPr>
            </a:pPr>
            <a:r>
              <a:rPr dirty="0"/>
              <a:t>An adult to help sometimes!</a:t>
            </a:r>
          </a:p>
          <a:p>
            <a:pPr>
              <a:spcBef>
                <a:spcPts val="800"/>
              </a:spcBef>
              <a:buChar char="-"/>
              <a:defRPr sz="3600">
                <a:latin typeface="Arial"/>
                <a:ea typeface="Arial"/>
                <a:cs typeface="Arial"/>
                <a:sym typeface="Arial"/>
              </a:defRPr>
            </a:pPr>
            <a:r>
              <a:rPr dirty="0"/>
              <a:t>A computer / tablet / phone for some activities.</a:t>
            </a:r>
            <a:endParaRPr lang="en-IE" dirty="0"/>
          </a:p>
          <a:p>
            <a:pPr marL="0" indent="0">
              <a:spcBef>
                <a:spcPts val="800"/>
              </a:spcBef>
              <a:buNone/>
              <a:defRPr sz="3600">
                <a:latin typeface="Arial"/>
                <a:ea typeface="Arial"/>
                <a:cs typeface="Arial"/>
                <a:sym typeface="Arial"/>
              </a:defRPr>
            </a:pPr>
            <a:endParaRPr dirty="0"/>
          </a:p>
        </p:txBody>
      </p:sp>
      <p:sp>
        <p:nvSpPr>
          <p:cNvPr id="26" name="Shape 26"/>
          <p:cNvSpPr/>
          <p:nvPr/>
        </p:nvSpPr>
        <p:spPr>
          <a:xfrm>
            <a:off x="611187" y="731837"/>
            <a:ext cx="5777221" cy="64632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4000" b="1">
                <a:latin typeface="Arial"/>
                <a:ea typeface="Arial"/>
                <a:cs typeface="Arial"/>
                <a:sym typeface="Arial"/>
              </a:defRPr>
            </a:lvl1pPr>
          </a:lstStyle>
          <a:p>
            <a:r>
              <a:t>Students you will need:</a:t>
            </a:r>
          </a:p>
        </p:txBody>
      </p:sp>
    </p:spTree>
  </p:cSld>
  <p:clrMapOvr>
    <a:masterClrMapping/>
  </p:clrMapOvr>
  <mc:AlternateContent xmlns:mc="http://schemas.openxmlformats.org/markup-compatibility/2006" xmlns:p14="http://schemas.microsoft.com/office/powerpoint/2010/main">
    <mc:Choice Requires="p14">
      <p:transition spd="slow" advClick="0" advTm="4000">
        <p:dissolv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78ED4D-BF79-4E50-AFC0-25298B68AED1}"/>
              </a:ext>
            </a:extLst>
          </p:cNvPr>
          <p:cNvSpPr txBox="1"/>
          <p:nvPr/>
        </p:nvSpPr>
        <p:spPr>
          <a:xfrm>
            <a:off x="0" y="76200"/>
            <a:ext cx="9126216" cy="646331"/>
          </a:xfrm>
          <a:prstGeom prst="rect">
            <a:avLst/>
          </a:prstGeom>
          <a:noFill/>
        </p:spPr>
        <p:txBody>
          <a:bodyPr wrap="none" rtlCol="0">
            <a:spAutoFit/>
          </a:bodyPr>
          <a:lstStyle/>
          <a:p>
            <a:r>
              <a:rPr lang="en-US" sz="3600" b="1" dirty="0">
                <a:latin typeface="Sassoon Infant Std" panose="020B0503020103030203" pitchFamily="34" charset="0"/>
              </a:rPr>
              <a:t>Senior Infants: End of Year Tricky Words Check</a:t>
            </a:r>
          </a:p>
        </p:txBody>
      </p:sp>
      <p:graphicFrame>
        <p:nvGraphicFramePr>
          <p:cNvPr id="3" name="Table 2">
            <a:extLst>
              <a:ext uri="{FF2B5EF4-FFF2-40B4-BE49-F238E27FC236}">
                <a16:creationId xmlns:a16="http://schemas.microsoft.com/office/drawing/2014/main" id="{DA7FE021-7F6D-46C0-A983-9741AD5E847E}"/>
              </a:ext>
            </a:extLst>
          </p:cNvPr>
          <p:cNvGraphicFramePr>
            <a:graphicFrameLocks noGrp="1"/>
          </p:cNvGraphicFramePr>
          <p:nvPr>
            <p:extLst>
              <p:ext uri="{D42A27DB-BD31-4B8C-83A1-F6EECF244321}">
                <p14:modId xmlns:p14="http://schemas.microsoft.com/office/powerpoint/2010/main" val="808289836"/>
              </p:ext>
            </p:extLst>
          </p:nvPr>
        </p:nvGraphicFramePr>
        <p:xfrm>
          <a:off x="1066800" y="914400"/>
          <a:ext cx="6781800" cy="5867400"/>
        </p:xfrm>
        <a:graphic>
          <a:graphicData uri="http://schemas.openxmlformats.org/drawingml/2006/table">
            <a:tbl>
              <a:tblPr firstRow="1" bandRow="1">
                <a:tableStyleId>{22838BEF-8BB2-4498-84A7-C5851F593DF1}</a:tableStyleId>
              </a:tblPr>
              <a:tblGrid>
                <a:gridCol w="1656135">
                  <a:extLst>
                    <a:ext uri="{9D8B030D-6E8A-4147-A177-3AD203B41FA5}">
                      <a16:colId xmlns:a16="http://schemas.microsoft.com/office/drawing/2014/main" val="1092438114"/>
                    </a:ext>
                  </a:extLst>
                </a:gridCol>
                <a:gridCol w="553664">
                  <a:extLst>
                    <a:ext uri="{9D8B030D-6E8A-4147-A177-3AD203B41FA5}">
                      <a16:colId xmlns:a16="http://schemas.microsoft.com/office/drawing/2014/main" val="1306649555"/>
                    </a:ext>
                  </a:extLst>
                </a:gridCol>
                <a:gridCol w="1669044">
                  <a:extLst>
                    <a:ext uri="{9D8B030D-6E8A-4147-A177-3AD203B41FA5}">
                      <a16:colId xmlns:a16="http://schemas.microsoft.com/office/drawing/2014/main" val="2566742455"/>
                    </a:ext>
                  </a:extLst>
                </a:gridCol>
                <a:gridCol w="540756">
                  <a:extLst>
                    <a:ext uri="{9D8B030D-6E8A-4147-A177-3AD203B41FA5}">
                      <a16:colId xmlns:a16="http://schemas.microsoft.com/office/drawing/2014/main" val="1295880738"/>
                    </a:ext>
                  </a:extLst>
                </a:gridCol>
                <a:gridCol w="1828801">
                  <a:extLst>
                    <a:ext uri="{9D8B030D-6E8A-4147-A177-3AD203B41FA5}">
                      <a16:colId xmlns:a16="http://schemas.microsoft.com/office/drawing/2014/main" val="302519182"/>
                    </a:ext>
                  </a:extLst>
                </a:gridCol>
                <a:gridCol w="533400">
                  <a:extLst>
                    <a:ext uri="{9D8B030D-6E8A-4147-A177-3AD203B41FA5}">
                      <a16:colId xmlns:a16="http://schemas.microsoft.com/office/drawing/2014/main" val="114590256"/>
                    </a:ext>
                  </a:extLst>
                </a:gridCol>
              </a:tblGrid>
              <a:tr h="733425">
                <a:tc>
                  <a:txBody>
                    <a:bodyPr/>
                    <a:lstStyle/>
                    <a:p>
                      <a:pPr algn="ctr"/>
                      <a:r>
                        <a:rPr lang="en-IE" sz="3200" b="0" dirty="0"/>
                        <a:t>one</a:t>
                      </a:r>
                    </a:p>
                  </a:txBody>
                  <a:tcPr/>
                </a:tc>
                <a:tc>
                  <a:txBody>
                    <a:bodyPr/>
                    <a:lstStyle/>
                    <a:p>
                      <a:pPr algn="ctr"/>
                      <a:endParaRPr lang="en-IE" sz="3200" b="0" dirty="0"/>
                    </a:p>
                  </a:txBody>
                  <a:tcPr/>
                </a:tc>
                <a:tc>
                  <a:txBody>
                    <a:bodyPr/>
                    <a:lstStyle/>
                    <a:p>
                      <a:pPr algn="ctr"/>
                      <a:r>
                        <a:rPr lang="en-IE" sz="3200" b="0" dirty="0"/>
                        <a:t>little</a:t>
                      </a:r>
                    </a:p>
                  </a:txBody>
                  <a:tcPr/>
                </a:tc>
                <a:tc>
                  <a:txBody>
                    <a:bodyPr/>
                    <a:lstStyle/>
                    <a:p>
                      <a:pPr algn="ctr"/>
                      <a:endParaRPr lang="en-IE" sz="3200" b="0"/>
                    </a:p>
                  </a:txBody>
                  <a:tcPr/>
                </a:tc>
                <a:tc>
                  <a:txBody>
                    <a:bodyPr/>
                    <a:lstStyle/>
                    <a:p>
                      <a:pPr algn="ctr"/>
                      <a:r>
                        <a:rPr lang="en-IE" sz="3200" b="0" dirty="0"/>
                        <a:t>any</a:t>
                      </a:r>
                    </a:p>
                  </a:txBody>
                  <a:tcPr/>
                </a:tc>
                <a:tc>
                  <a:txBody>
                    <a:bodyPr/>
                    <a:lstStyle/>
                    <a:p>
                      <a:endParaRPr lang="en-IE" sz="4000" dirty="0"/>
                    </a:p>
                  </a:txBody>
                  <a:tcPr/>
                </a:tc>
                <a:extLst>
                  <a:ext uri="{0D108BD9-81ED-4DB2-BD59-A6C34878D82A}">
                    <a16:rowId xmlns:a16="http://schemas.microsoft.com/office/drawing/2014/main" val="2592456895"/>
                  </a:ext>
                </a:extLst>
              </a:tr>
              <a:tr h="733425">
                <a:tc>
                  <a:txBody>
                    <a:bodyPr/>
                    <a:lstStyle/>
                    <a:p>
                      <a:pPr algn="ctr"/>
                      <a:r>
                        <a:rPr lang="en-IE" sz="3200" dirty="0"/>
                        <a:t>by</a:t>
                      </a:r>
                    </a:p>
                  </a:txBody>
                  <a:tcPr/>
                </a:tc>
                <a:tc>
                  <a:txBody>
                    <a:bodyPr/>
                    <a:lstStyle/>
                    <a:p>
                      <a:pPr algn="ctr"/>
                      <a:endParaRPr lang="en-IE" sz="3200" dirty="0"/>
                    </a:p>
                  </a:txBody>
                  <a:tcPr/>
                </a:tc>
                <a:tc>
                  <a:txBody>
                    <a:bodyPr/>
                    <a:lstStyle/>
                    <a:p>
                      <a:pPr algn="ctr"/>
                      <a:r>
                        <a:rPr lang="en-IE" sz="3200" dirty="0"/>
                        <a:t>down</a:t>
                      </a:r>
                    </a:p>
                  </a:txBody>
                  <a:tcPr/>
                </a:tc>
                <a:tc>
                  <a:txBody>
                    <a:bodyPr/>
                    <a:lstStyle/>
                    <a:p>
                      <a:pPr algn="ctr"/>
                      <a:endParaRPr lang="en-IE" sz="3200"/>
                    </a:p>
                  </a:txBody>
                  <a:tcPr/>
                </a:tc>
                <a:tc>
                  <a:txBody>
                    <a:bodyPr/>
                    <a:lstStyle/>
                    <a:p>
                      <a:pPr algn="ctr"/>
                      <a:r>
                        <a:rPr lang="en-IE" sz="3200" dirty="0"/>
                        <a:t>many</a:t>
                      </a:r>
                    </a:p>
                  </a:txBody>
                  <a:tcPr/>
                </a:tc>
                <a:tc>
                  <a:txBody>
                    <a:bodyPr/>
                    <a:lstStyle/>
                    <a:p>
                      <a:endParaRPr lang="en-IE" sz="4000" dirty="0"/>
                    </a:p>
                  </a:txBody>
                  <a:tcPr/>
                </a:tc>
                <a:extLst>
                  <a:ext uri="{0D108BD9-81ED-4DB2-BD59-A6C34878D82A}">
                    <a16:rowId xmlns:a16="http://schemas.microsoft.com/office/drawing/2014/main" val="3440415708"/>
                  </a:ext>
                </a:extLst>
              </a:tr>
              <a:tr h="733425">
                <a:tc>
                  <a:txBody>
                    <a:bodyPr/>
                    <a:lstStyle/>
                    <a:p>
                      <a:pPr algn="ctr"/>
                      <a:r>
                        <a:rPr lang="en-IE" sz="3200" dirty="0"/>
                        <a:t>only</a:t>
                      </a:r>
                    </a:p>
                  </a:txBody>
                  <a:tcPr/>
                </a:tc>
                <a:tc>
                  <a:txBody>
                    <a:bodyPr/>
                    <a:lstStyle/>
                    <a:p>
                      <a:pPr algn="ctr"/>
                      <a:endParaRPr lang="en-IE" sz="3200"/>
                    </a:p>
                  </a:txBody>
                  <a:tcPr/>
                </a:tc>
                <a:tc>
                  <a:txBody>
                    <a:bodyPr/>
                    <a:lstStyle/>
                    <a:p>
                      <a:pPr algn="ctr"/>
                      <a:r>
                        <a:rPr lang="en-IE" sz="3200" dirty="0"/>
                        <a:t>what</a:t>
                      </a:r>
                    </a:p>
                  </a:txBody>
                  <a:tcPr/>
                </a:tc>
                <a:tc>
                  <a:txBody>
                    <a:bodyPr/>
                    <a:lstStyle/>
                    <a:p>
                      <a:pPr algn="ctr"/>
                      <a:endParaRPr lang="en-IE" sz="3200" dirty="0"/>
                    </a:p>
                  </a:txBody>
                  <a:tcPr/>
                </a:tc>
                <a:tc>
                  <a:txBody>
                    <a:bodyPr/>
                    <a:lstStyle/>
                    <a:p>
                      <a:pPr algn="ctr"/>
                      <a:r>
                        <a:rPr lang="en-IE" sz="3200" dirty="0"/>
                        <a:t>more</a:t>
                      </a:r>
                    </a:p>
                  </a:txBody>
                  <a:tcPr/>
                </a:tc>
                <a:tc>
                  <a:txBody>
                    <a:bodyPr/>
                    <a:lstStyle/>
                    <a:p>
                      <a:endParaRPr lang="en-IE" sz="4000" dirty="0"/>
                    </a:p>
                  </a:txBody>
                  <a:tcPr/>
                </a:tc>
                <a:extLst>
                  <a:ext uri="{0D108BD9-81ED-4DB2-BD59-A6C34878D82A}">
                    <a16:rowId xmlns:a16="http://schemas.microsoft.com/office/drawing/2014/main" val="273508957"/>
                  </a:ext>
                </a:extLst>
              </a:tr>
              <a:tr h="733425">
                <a:tc>
                  <a:txBody>
                    <a:bodyPr/>
                    <a:lstStyle/>
                    <a:p>
                      <a:pPr algn="ctr"/>
                      <a:r>
                        <a:rPr lang="en-IE" sz="3200" dirty="0"/>
                        <a:t>old</a:t>
                      </a:r>
                    </a:p>
                  </a:txBody>
                  <a:tcPr/>
                </a:tc>
                <a:tc>
                  <a:txBody>
                    <a:bodyPr/>
                    <a:lstStyle/>
                    <a:p>
                      <a:pPr algn="ctr"/>
                      <a:endParaRPr lang="en-IE" sz="3200"/>
                    </a:p>
                  </a:txBody>
                  <a:tcPr/>
                </a:tc>
                <a:tc>
                  <a:txBody>
                    <a:bodyPr/>
                    <a:lstStyle/>
                    <a:p>
                      <a:pPr algn="ctr"/>
                      <a:r>
                        <a:rPr lang="en-IE" sz="3200" dirty="0"/>
                        <a:t>when</a:t>
                      </a:r>
                    </a:p>
                  </a:txBody>
                  <a:tcPr/>
                </a:tc>
                <a:tc>
                  <a:txBody>
                    <a:bodyPr/>
                    <a:lstStyle/>
                    <a:p>
                      <a:pPr algn="ctr"/>
                      <a:endParaRPr lang="en-IE" sz="3200" dirty="0"/>
                    </a:p>
                  </a:txBody>
                  <a:tcPr/>
                </a:tc>
                <a:tc>
                  <a:txBody>
                    <a:bodyPr/>
                    <a:lstStyle/>
                    <a:p>
                      <a:pPr algn="ctr"/>
                      <a:r>
                        <a:rPr lang="en-IE" sz="3200" dirty="0"/>
                        <a:t>before</a:t>
                      </a:r>
                    </a:p>
                  </a:txBody>
                  <a:tcPr/>
                </a:tc>
                <a:tc>
                  <a:txBody>
                    <a:bodyPr/>
                    <a:lstStyle/>
                    <a:p>
                      <a:endParaRPr lang="en-IE" sz="4000" dirty="0"/>
                    </a:p>
                  </a:txBody>
                  <a:tcPr/>
                </a:tc>
                <a:extLst>
                  <a:ext uri="{0D108BD9-81ED-4DB2-BD59-A6C34878D82A}">
                    <a16:rowId xmlns:a16="http://schemas.microsoft.com/office/drawing/2014/main" val="3925672178"/>
                  </a:ext>
                </a:extLst>
              </a:tr>
              <a:tr h="733425">
                <a:tc>
                  <a:txBody>
                    <a:bodyPr/>
                    <a:lstStyle/>
                    <a:p>
                      <a:pPr algn="ctr"/>
                      <a:r>
                        <a:rPr lang="en-IE" sz="3200" dirty="0"/>
                        <a:t>like</a:t>
                      </a:r>
                    </a:p>
                  </a:txBody>
                  <a:tcPr/>
                </a:tc>
                <a:tc>
                  <a:txBody>
                    <a:bodyPr/>
                    <a:lstStyle/>
                    <a:p>
                      <a:pPr algn="ctr"/>
                      <a:endParaRPr lang="en-IE" sz="3200"/>
                    </a:p>
                  </a:txBody>
                  <a:tcPr/>
                </a:tc>
                <a:tc>
                  <a:txBody>
                    <a:bodyPr/>
                    <a:lstStyle/>
                    <a:p>
                      <a:pPr algn="ctr"/>
                      <a:r>
                        <a:rPr lang="en-IE" sz="3200" dirty="0"/>
                        <a:t>why</a:t>
                      </a:r>
                    </a:p>
                  </a:txBody>
                  <a:tcPr/>
                </a:tc>
                <a:tc>
                  <a:txBody>
                    <a:bodyPr/>
                    <a:lstStyle/>
                    <a:p>
                      <a:pPr algn="ctr"/>
                      <a:endParaRPr lang="en-IE" sz="3200"/>
                    </a:p>
                  </a:txBody>
                  <a:tcPr/>
                </a:tc>
                <a:tc>
                  <a:txBody>
                    <a:bodyPr/>
                    <a:lstStyle/>
                    <a:p>
                      <a:pPr algn="ctr"/>
                      <a:r>
                        <a:rPr lang="en-IE" sz="3200" dirty="0"/>
                        <a:t>other</a:t>
                      </a:r>
                    </a:p>
                  </a:txBody>
                  <a:tcPr/>
                </a:tc>
                <a:tc>
                  <a:txBody>
                    <a:bodyPr/>
                    <a:lstStyle/>
                    <a:p>
                      <a:endParaRPr lang="en-IE" sz="4000" dirty="0"/>
                    </a:p>
                  </a:txBody>
                  <a:tcPr/>
                </a:tc>
                <a:extLst>
                  <a:ext uri="{0D108BD9-81ED-4DB2-BD59-A6C34878D82A}">
                    <a16:rowId xmlns:a16="http://schemas.microsoft.com/office/drawing/2014/main" val="317274920"/>
                  </a:ext>
                </a:extLst>
              </a:tr>
              <a:tr h="733425">
                <a:tc>
                  <a:txBody>
                    <a:bodyPr/>
                    <a:lstStyle/>
                    <a:p>
                      <a:pPr algn="ctr"/>
                      <a:r>
                        <a:rPr lang="en-IE" sz="3200" dirty="0"/>
                        <a:t>have</a:t>
                      </a:r>
                    </a:p>
                  </a:txBody>
                  <a:tcPr/>
                </a:tc>
                <a:tc>
                  <a:txBody>
                    <a:bodyPr/>
                    <a:lstStyle/>
                    <a:p>
                      <a:pPr algn="ctr"/>
                      <a:endParaRPr lang="en-IE" sz="3200"/>
                    </a:p>
                  </a:txBody>
                  <a:tcPr/>
                </a:tc>
                <a:tc>
                  <a:txBody>
                    <a:bodyPr/>
                    <a:lstStyle/>
                    <a:p>
                      <a:pPr algn="ctr"/>
                      <a:r>
                        <a:rPr lang="en-IE" sz="3200" dirty="0"/>
                        <a:t>where</a:t>
                      </a:r>
                    </a:p>
                  </a:txBody>
                  <a:tcPr/>
                </a:tc>
                <a:tc>
                  <a:txBody>
                    <a:bodyPr/>
                    <a:lstStyle/>
                    <a:p>
                      <a:pPr algn="ctr"/>
                      <a:endParaRPr lang="en-IE" sz="3200"/>
                    </a:p>
                  </a:txBody>
                  <a:tcPr/>
                </a:tc>
                <a:tc>
                  <a:txBody>
                    <a:bodyPr/>
                    <a:lstStyle/>
                    <a:p>
                      <a:pPr algn="ctr"/>
                      <a:r>
                        <a:rPr lang="en-IE" sz="3200" dirty="0"/>
                        <a:t>were</a:t>
                      </a:r>
                    </a:p>
                  </a:txBody>
                  <a:tcPr/>
                </a:tc>
                <a:tc>
                  <a:txBody>
                    <a:bodyPr/>
                    <a:lstStyle/>
                    <a:p>
                      <a:endParaRPr lang="en-IE" sz="4000" dirty="0"/>
                    </a:p>
                  </a:txBody>
                  <a:tcPr/>
                </a:tc>
                <a:extLst>
                  <a:ext uri="{0D108BD9-81ED-4DB2-BD59-A6C34878D82A}">
                    <a16:rowId xmlns:a16="http://schemas.microsoft.com/office/drawing/2014/main" val="2140000083"/>
                  </a:ext>
                </a:extLst>
              </a:tr>
              <a:tr h="733425">
                <a:tc>
                  <a:txBody>
                    <a:bodyPr/>
                    <a:lstStyle/>
                    <a:p>
                      <a:pPr algn="ctr"/>
                      <a:r>
                        <a:rPr lang="en-IE" sz="3200" dirty="0"/>
                        <a:t>live</a:t>
                      </a:r>
                    </a:p>
                  </a:txBody>
                  <a:tcPr/>
                </a:tc>
                <a:tc>
                  <a:txBody>
                    <a:bodyPr/>
                    <a:lstStyle/>
                    <a:p>
                      <a:pPr algn="ctr"/>
                      <a:endParaRPr lang="en-IE" sz="3200"/>
                    </a:p>
                  </a:txBody>
                  <a:tcPr/>
                </a:tc>
                <a:tc>
                  <a:txBody>
                    <a:bodyPr/>
                    <a:lstStyle/>
                    <a:p>
                      <a:pPr algn="ctr"/>
                      <a:r>
                        <a:rPr lang="en-IE" sz="3200" dirty="0"/>
                        <a:t>who</a:t>
                      </a:r>
                    </a:p>
                  </a:txBody>
                  <a:tcPr/>
                </a:tc>
                <a:tc>
                  <a:txBody>
                    <a:bodyPr/>
                    <a:lstStyle/>
                    <a:p>
                      <a:pPr algn="ctr"/>
                      <a:endParaRPr lang="en-IE" sz="3200"/>
                    </a:p>
                  </a:txBody>
                  <a:tcPr/>
                </a:tc>
                <a:tc>
                  <a:txBody>
                    <a:bodyPr/>
                    <a:lstStyle/>
                    <a:p>
                      <a:pPr algn="ctr"/>
                      <a:r>
                        <a:rPr lang="en-IE" sz="3200" dirty="0"/>
                        <a:t>because</a:t>
                      </a:r>
                    </a:p>
                  </a:txBody>
                  <a:tcPr/>
                </a:tc>
                <a:tc>
                  <a:txBody>
                    <a:bodyPr/>
                    <a:lstStyle/>
                    <a:p>
                      <a:endParaRPr lang="en-IE" sz="4000" dirty="0"/>
                    </a:p>
                  </a:txBody>
                  <a:tcPr/>
                </a:tc>
                <a:extLst>
                  <a:ext uri="{0D108BD9-81ED-4DB2-BD59-A6C34878D82A}">
                    <a16:rowId xmlns:a16="http://schemas.microsoft.com/office/drawing/2014/main" val="1174919394"/>
                  </a:ext>
                </a:extLst>
              </a:tr>
              <a:tr h="733425">
                <a:tc>
                  <a:txBody>
                    <a:bodyPr/>
                    <a:lstStyle/>
                    <a:p>
                      <a:pPr algn="ctr"/>
                      <a:r>
                        <a:rPr lang="en-IE" sz="3200" dirty="0"/>
                        <a:t>give</a:t>
                      </a:r>
                    </a:p>
                  </a:txBody>
                  <a:tcPr/>
                </a:tc>
                <a:tc>
                  <a:txBody>
                    <a:bodyPr/>
                    <a:lstStyle/>
                    <a:p>
                      <a:pPr algn="ctr"/>
                      <a:endParaRPr lang="en-IE" sz="3200"/>
                    </a:p>
                  </a:txBody>
                  <a:tcPr/>
                </a:tc>
                <a:tc>
                  <a:txBody>
                    <a:bodyPr/>
                    <a:lstStyle/>
                    <a:p>
                      <a:pPr algn="ctr"/>
                      <a:r>
                        <a:rPr lang="en-IE" sz="3200" dirty="0"/>
                        <a:t>which</a:t>
                      </a:r>
                    </a:p>
                  </a:txBody>
                  <a:tcPr/>
                </a:tc>
                <a:tc>
                  <a:txBody>
                    <a:bodyPr/>
                    <a:lstStyle/>
                    <a:p>
                      <a:pPr algn="ctr"/>
                      <a:endParaRPr lang="en-IE" sz="3200" dirty="0"/>
                    </a:p>
                  </a:txBody>
                  <a:tcPr/>
                </a:tc>
                <a:tc>
                  <a:txBody>
                    <a:bodyPr/>
                    <a:lstStyle/>
                    <a:p>
                      <a:pPr algn="ctr"/>
                      <a:r>
                        <a:rPr lang="en-IE" sz="3200" dirty="0"/>
                        <a:t>want</a:t>
                      </a:r>
                    </a:p>
                  </a:txBody>
                  <a:tcPr/>
                </a:tc>
                <a:tc>
                  <a:txBody>
                    <a:bodyPr/>
                    <a:lstStyle/>
                    <a:p>
                      <a:endParaRPr lang="en-IE" sz="4000" dirty="0"/>
                    </a:p>
                  </a:txBody>
                  <a:tcPr/>
                </a:tc>
                <a:extLst>
                  <a:ext uri="{0D108BD9-81ED-4DB2-BD59-A6C34878D82A}">
                    <a16:rowId xmlns:a16="http://schemas.microsoft.com/office/drawing/2014/main" val="2889003071"/>
                  </a:ext>
                </a:extLst>
              </a:tr>
            </a:tbl>
          </a:graphicData>
        </a:graphic>
      </p:graphicFrame>
    </p:spTree>
    <p:extLst>
      <p:ext uri="{BB962C8B-B14F-4D97-AF65-F5344CB8AC3E}">
        <p14:creationId xmlns:p14="http://schemas.microsoft.com/office/powerpoint/2010/main" val="34571958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78ED4D-BF79-4E50-AFC0-25298B68AED1}"/>
              </a:ext>
            </a:extLst>
          </p:cNvPr>
          <p:cNvSpPr txBox="1"/>
          <p:nvPr/>
        </p:nvSpPr>
        <p:spPr>
          <a:xfrm>
            <a:off x="0" y="76200"/>
            <a:ext cx="9126216" cy="646331"/>
          </a:xfrm>
          <a:prstGeom prst="rect">
            <a:avLst/>
          </a:prstGeom>
          <a:noFill/>
        </p:spPr>
        <p:txBody>
          <a:bodyPr wrap="none" rtlCol="0">
            <a:spAutoFit/>
          </a:bodyPr>
          <a:lstStyle/>
          <a:p>
            <a:r>
              <a:rPr lang="en-US" sz="3600" b="1" dirty="0">
                <a:latin typeface="Sassoon Infant Std" panose="020B0503020103030203" pitchFamily="34" charset="0"/>
              </a:rPr>
              <a:t>Senior Infants: End of Year Tricky Words Check</a:t>
            </a:r>
          </a:p>
        </p:txBody>
      </p:sp>
      <p:graphicFrame>
        <p:nvGraphicFramePr>
          <p:cNvPr id="3" name="Table 2">
            <a:extLst>
              <a:ext uri="{FF2B5EF4-FFF2-40B4-BE49-F238E27FC236}">
                <a16:creationId xmlns:a16="http://schemas.microsoft.com/office/drawing/2014/main" id="{DA7FE021-7F6D-46C0-A983-9741AD5E847E}"/>
              </a:ext>
            </a:extLst>
          </p:cNvPr>
          <p:cNvGraphicFramePr>
            <a:graphicFrameLocks noGrp="1"/>
          </p:cNvGraphicFramePr>
          <p:nvPr>
            <p:extLst>
              <p:ext uri="{D42A27DB-BD31-4B8C-83A1-F6EECF244321}">
                <p14:modId xmlns:p14="http://schemas.microsoft.com/office/powerpoint/2010/main" val="3246037640"/>
              </p:ext>
            </p:extLst>
          </p:nvPr>
        </p:nvGraphicFramePr>
        <p:xfrm>
          <a:off x="1066800" y="914400"/>
          <a:ext cx="6469337" cy="5867400"/>
        </p:xfrm>
        <a:graphic>
          <a:graphicData uri="http://schemas.openxmlformats.org/drawingml/2006/table">
            <a:tbl>
              <a:tblPr firstRow="1" bandRow="1">
                <a:tableStyleId>{22838BEF-8BB2-4498-84A7-C5851F593DF1}</a:tableStyleId>
              </a:tblPr>
              <a:tblGrid>
                <a:gridCol w="1616149">
                  <a:extLst>
                    <a:ext uri="{9D8B030D-6E8A-4147-A177-3AD203B41FA5}">
                      <a16:colId xmlns:a16="http://schemas.microsoft.com/office/drawing/2014/main" val="1092438114"/>
                    </a:ext>
                  </a:extLst>
                </a:gridCol>
                <a:gridCol w="540296">
                  <a:extLst>
                    <a:ext uri="{9D8B030D-6E8A-4147-A177-3AD203B41FA5}">
                      <a16:colId xmlns:a16="http://schemas.microsoft.com/office/drawing/2014/main" val="1306649555"/>
                    </a:ext>
                  </a:extLst>
                </a:gridCol>
                <a:gridCol w="1628746">
                  <a:extLst>
                    <a:ext uri="{9D8B030D-6E8A-4147-A177-3AD203B41FA5}">
                      <a16:colId xmlns:a16="http://schemas.microsoft.com/office/drawing/2014/main" val="2566742455"/>
                    </a:ext>
                  </a:extLst>
                </a:gridCol>
                <a:gridCol w="527700">
                  <a:extLst>
                    <a:ext uri="{9D8B030D-6E8A-4147-A177-3AD203B41FA5}">
                      <a16:colId xmlns:a16="http://schemas.microsoft.com/office/drawing/2014/main" val="1295880738"/>
                    </a:ext>
                  </a:extLst>
                </a:gridCol>
                <a:gridCol w="1598811">
                  <a:extLst>
                    <a:ext uri="{9D8B030D-6E8A-4147-A177-3AD203B41FA5}">
                      <a16:colId xmlns:a16="http://schemas.microsoft.com/office/drawing/2014/main" val="302519182"/>
                    </a:ext>
                  </a:extLst>
                </a:gridCol>
                <a:gridCol w="557635">
                  <a:extLst>
                    <a:ext uri="{9D8B030D-6E8A-4147-A177-3AD203B41FA5}">
                      <a16:colId xmlns:a16="http://schemas.microsoft.com/office/drawing/2014/main" val="114590256"/>
                    </a:ext>
                  </a:extLst>
                </a:gridCol>
              </a:tblGrid>
              <a:tr h="733425">
                <a:tc>
                  <a:txBody>
                    <a:bodyPr/>
                    <a:lstStyle/>
                    <a:p>
                      <a:pPr algn="ctr"/>
                      <a:r>
                        <a:rPr lang="en-IE" sz="3200" b="0" dirty="0"/>
                        <a:t>saw</a:t>
                      </a:r>
                    </a:p>
                  </a:txBody>
                  <a:tcPr/>
                </a:tc>
                <a:tc>
                  <a:txBody>
                    <a:bodyPr/>
                    <a:lstStyle/>
                    <a:p>
                      <a:pPr algn="ctr"/>
                      <a:endParaRPr lang="en-IE" sz="3200" b="0" dirty="0"/>
                    </a:p>
                  </a:txBody>
                  <a:tcPr/>
                </a:tc>
                <a:tc>
                  <a:txBody>
                    <a:bodyPr/>
                    <a:lstStyle/>
                    <a:p>
                      <a:pPr algn="ctr"/>
                      <a:r>
                        <a:rPr lang="en-IE" sz="3200" b="0" dirty="0"/>
                        <a:t>goes</a:t>
                      </a:r>
                    </a:p>
                  </a:txBody>
                  <a:tcPr/>
                </a:tc>
                <a:tc>
                  <a:txBody>
                    <a:bodyPr/>
                    <a:lstStyle/>
                    <a:p>
                      <a:pPr algn="ctr"/>
                      <a:endParaRPr lang="en-IE" sz="3200" b="0"/>
                    </a:p>
                  </a:txBody>
                  <a:tcPr/>
                </a:tc>
                <a:tc>
                  <a:txBody>
                    <a:bodyPr/>
                    <a:lstStyle/>
                    <a:p>
                      <a:pPr algn="ctr"/>
                      <a:r>
                        <a:rPr lang="en-IE" sz="3200" b="0" dirty="0"/>
                        <a:t>of</a:t>
                      </a:r>
                    </a:p>
                  </a:txBody>
                  <a:tcPr/>
                </a:tc>
                <a:tc>
                  <a:txBody>
                    <a:bodyPr/>
                    <a:lstStyle/>
                    <a:p>
                      <a:endParaRPr lang="en-IE" sz="4000" dirty="0"/>
                    </a:p>
                  </a:txBody>
                  <a:tcPr/>
                </a:tc>
                <a:extLst>
                  <a:ext uri="{0D108BD9-81ED-4DB2-BD59-A6C34878D82A}">
                    <a16:rowId xmlns:a16="http://schemas.microsoft.com/office/drawing/2014/main" val="2592456895"/>
                  </a:ext>
                </a:extLst>
              </a:tr>
              <a:tr h="733425">
                <a:tc>
                  <a:txBody>
                    <a:bodyPr/>
                    <a:lstStyle/>
                    <a:p>
                      <a:pPr algn="ctr"/>
                      <a:r>
                        <a:rPr lang="en-IE" sz="3200" dirty="0"/>
                        <a:t>put</a:t>
                      </a:r>
                    </a:p>
                  </a:txBody>
                  <a:tcPr/>
                </a:tc>
                <a:tc>
                  <a:txBody>
                    <a:bodyPr/>
                    <a:lstStyle/>
                    <a:p>
                      <a:pPr algn="ctr"/>
                      <a:endParaRPr lang="en-IE" sz="3200" dirty="0"/>
                    </a:p>
                  </a:txBody>
                  <a:tcPr/>
                </a:tc>
                <a:tc>
                  <a:txBody>
                    <a:bodyPr/>
                    <a:lstStyle/>
                    <a:p>
                      <a:pPr algn="ctr"/>
                      <a:r>
                        <a:rPr lang="en-IE" sz="3200" dirty="0"/>
                        <a:t>does</a:t>
                      </a:r>
                    </a:p>
                  </a:txBody>
                  <a:tcPr/>
                </a:tc>
                <a:tc>
                  <a:txBody>
                    <a:bodyPr/>
                    <a:lstStyle/>
                    <a:p>
                      <a:pPr algn="ctr"/>
                      <a:endParaRPr lang="en-IE" sz="3200"/>
                    </a:p>
                  </a:txBody>
                  <a:tcPr/>
                </a:tc>
                <a:tc>
                  <a:txBody>
                    <a:bodyPr/>
                    <a:lstStyle/>
                    <a:p>
                      <a:pPr algn="ctr"/>
                      <a:r>
                        <a:rPr lang="en-IE" sz="3200" dirty="0"/>
                        <a:t>eight</a:t>
                      </a:r>
                    </a:p>
                  </a:txBody>
                  <a:tcPr/>
                </a:tc>
                <a:tc>
                  <a:txBody>
                    <a:bodyPr/>
                    <a:lstStyle/>
                    <a:p>
                      <a:endParaRPr lang="en-IE" sz="4000" dirty="0"/>
                    </a:p>
                  </a:txBody>
                  <a:tcPr/>
                </a:tc>
                <a:extLst>
                  <a:ext uri="{0D108BD9-81ED-4DB2-BD59-A6C34878D82A}">
                    <a16:rowId xmlns:a16="http://schemas.microsoft.com/office/drawing/2014/main" val="3440415708"/>
                  </a:ext>
                </a:extLst>
              </a:tr>
              <a:tr h="733425">
                <a:tc>
                  <a:txBody>
                    <a:bodyPr/>
                    <a:lstStyle/>
                    <a:p>
                      <a:pPr algn="ctr"/>
                      <a:r>
                        <a:rPr lang="en-IE" sz="3200" dirty="0"/>
                        <a:t>could</a:t>
                      </a:r>
                    </a:p>
                  </a:txBody>
                  <a:tcPr/>
                </a:tc>
                <a:tc>
                  <a:txBody>
                    <a:bodyPr/>
                    <a:lstStyle/>
                    <a:p>
                      <a:pPr algn="ctr"/>
                      <a:endParaRPr lang="en-IE" sz="3200"/>
                    </a:p>
                  </a:txBody>
                  <a:tcPr/>
                </a:tc>
                <a:tc>
                  <a:txBody>
                    <a:bodyPr/>
                    <a:lstStyle/>
                    <a:p>
                      <a:pPr algn="ctr"/>
                      <a:r>
                        <a:rPr lang="en-IE" sz="3200" dirty="0"/>
                        <a:t>made</a:t>
                      </a:r>
                    </a:p>
                  </a:txBody>
                  <a:tcPr/>
                </a:tc>
                <a:tc>
                  <a:txBody>
                    <a:bodyPr/>
                    <a:lstStyle/>
                    <a:p>
                      <a:pPr algn="ctr"/>
                      <a:endParaRPr lang="en-IE" sz="3200" dirty="0"/>
                    </a:p>
                  </a:txBody>
                  <a:tcPr/>
                </a:tc>
                <a:tc>
                  <a:txBody>
                    <a:bodyPr/>
                    <a:lstStyle/>
                    <a:p>
                      <a:pPr algn="ctr"/>
                      <a:r>
                        <a:rPr lang="en-IE" sz="3200" dirty="0"/>
                        <a:t>love</a:t>
                      </a:r>
                    </a:p>
                  </a:txBody>
                  <a:tcPr/>
                </a:tc>
                <a:tc>
                  <a:txBody>
                    <a:bodyPr/>
                    <a:lstStyle/>
                    <a:p>
                      <a:endParaRPr lang="en-IE" sz="4000" dirty="0"/>
                    </a:p>
                  </a:txBody>
                  <a:tcPr/>
                </a:tc>
                <a:extLst>
                  <a:ext uri="{0D108BD9-81ED-4DB2-BD59-A6C34878D82A}">
                    <a16:rowId xmlns:a16="http://schemas.microsoft.com/office/drawing/2014/main" val="273508957"/>
                  </a:ext>
                </a:extLst>
              </a:tr>
              <a:tr h="733425">
                <a:tc>
                  <a:txBody>
                    <a:bodyPr/>
                    <a:lstStyle/>
                    <a:p>
                      <a:pPr algn="ctr"/>
                      <a:r>
                        <a:rPr lang="en-IE" sz="3200" dirty="0"/>
                        <a:t>should</a:t>
                      </a:r>
                    </a:p>
                  </a:txBody>
                  <a:tcPr/>
                </a:tc>
                <a:tc>
                  <a:txBody>
                    <a:bodyPr/>
                    <a:lstStyle/>
                    <a:p>
                      <a:pPr algn="ctr"/>
                      <a:endParaRPr lang="en-IE" sz="3200"/>
                    </a:p>
                  </a:txBody>
                  <a:tcPr/>
                </a:tc>
                <a:tc>
                  <a:txBody>
                    <a:bodyPr/>
                    <a:lstStyle/>
                    <a:p>
                      <a:pPr algn="ctr"/>
                      <a:r>
                        <a:rPr lang="en-IE" sz="3200" dirty="0"/>
                        <a:t>their</a:t>
                      </a:r>
                    </a:p>
                  </a:txBody>
                  <a:tcPr/>
                </a:tc>
                <a:tc>
                  <a:txBody>
                    <a:bodyPr/>
                    <a:lstStyle/>
                    <a:p>
                      <a:pPr algn="ctr"/>
                      <a:endParaRPr lang="en-IE" sz="3200" dirty="0"/>
                    </a:p>
                  </a:txBody>
                  <a:tcPr/>
                </a:tc>
                <a:tc>
                  <a:txBody>
                    <a:bodyPr/>
                    <a:lstStyle/>
                    <a:p>
                      <a:pPr algn="ctr"/>
                      <a:r>
                        <a:rPr lang="en-IE" sz="3200" dirty="0"/>
                        <a:t>cover</a:t>
                      </a:r>
                    </a:p>
                  </a:txBody>
                  <a:tcPr/>
                </a:tc>
                <a:tc>
                  <a:txBody>
                    <a:bodyPr/>
                    <a:lstStyle/>
                    <a:p>
                      <a:endParaRPr lang="en-IE" sz="4000" dirty="0"/>
                    </a:p>
                  </a:txBody>
                  <a:tcPr/>
                </a:tc>
                <a:extLst>
                  <a:ext uri="{0D108BD9-81ED-4DB2-BD59-A6C34878D82A}">
                    <a16:rowId xmlns:a16="http://schemas.microsoft.com/office/drawing/2014/main" val="3925672178"/>
                  </a:ext>
                </a:extLst>
              </a:tr>
              <a:tr h="733425">
                <a:tc>
                  <a:txBody>
                    <a:bodyPr/>
                    <a:lstStyle/>
                    <a:p>
                      <a:pPr algn="ctr"/>
                      <a:r>
                        <a:rPr lang="en-IE" sz="3200" dirty="0"/>
                        <a:t>would</a:t>
                      </a:r>
                    </a:p>
                  </a:txBody>
                  <a:tcPr/>
                </a:tc>
                <a:tc>
                  <a:txBody>
                    <a:bodyPr/>
                    <a:lstStyle/>
                    <a:p>
                      <a:pPr algn="ctr"/>
                      <a:endParaRPr lang="en-IE" sz="3200"/>
                    </a:p>
                  </a:txBody>
                  <a:tcPr/>
                </a:tc>
                <a:tc>
                  <a:txBody>
                    <a:bodyPr/>
                    <a:lstStyle/>
                    <a:p>
                      <a:pPr algn="ctr"/>
                      <a:r>
                        <a:rPr lang="en-IE" sz="3200" dirty="0"/>
                        <a:t>once</a:t>
                      </a:r>
                    </a:p>
                  </a:txBody>
                  <a:tcPr/>
                </a:tc>
                <a:tc>
                  <a:txBody>
                    <a:bodyPr/>
                    <a:lstStyle/>
                    <a:p>
                      <a:pPr algn="ctr"/>
                      <a:endParaRPr lang="en-IE" sz="3200" dirty="0"/>
                    </a:p>
                  </a:txBody>
                  <a:tcPr/>
                </a:tc>
                <a:tc>
                  <a:txBody>
                    <a:bodyPr/>
                    <a:lstStyle/>
                    <a:p>
                      <a:pPr algn="ctr"/>
                      <a:r>
                        <a:rPr lang="en-IE" sz="3200" dirty="0"/>
                        <a:t>after</a:t>
                      </a:r>
                    </a:p>
                  </a:txBody>
                  <a:tcPr/>
                </a:tc>
                <a:tc>
                  <a:txBody>
                    <a:bodyPr/>
                    <a:lstStyle/>
                    <a:p>
                      <a:endParaRPr lang="en-IE" sz="4000" dirty="0"/>
                    </a:p>
                  </a:txBody>
                  <a:tcPr/>
                </a:tc>
                <a:extLst>
                  <a:ext uri="{0D108BD9-81ED-4DB2-BD59-A6C34878D82A}">
                    <a16:rowId xmlns:a16="http://schemas.microsoft.com/office/drawing/2014/main" val="317274920"/>
                  </a:ext>
                </a:extLst>
              </a:tr>
              <a:tr h="733425">
                <a:tc>
                  <a:txBody>
                    <a:bodyPr/>
                    <a:lstStyle/>
                    <a:p>
                      <a:pPr algn="ctr"/>
                      <a:r>
                        <a:rPr lang="en-IE" sz="3200" dirty="0"/>
                        <a:t>right</a:t>
                      </a:r>
                    </a:p>
                  </a:txBody>
                  <a:tcPr/>
                </a:tc>
                <a:tc>
                  <a:txBody>
                    <a:bodyPr/>
                    <a:lstStyle/>
                    <a:p>
                      <a:pPr algn="ctr"/>
                      <a:endParaRPr lang="en-IE" sz="3200"/>
                    </a:p>
                  </a:txBody>
                  <a:tcPr/>
                </a:tc>
                <a:tc>
                  <a:txBody>
                    <a:bodyPr/>
                    <a:lstStyle/>
                    <a:p>
                      <a:pPr algn="ctr"/>
                      <a:r>
                        <a:rPr lang="en-IE" sz="3200" dirty="0"/>
                        <a:t>upon</a:t>
                      </a:r>
                    </a:p>
                  </a:txBody>
                  <a:tcPr/>
                </a:tc>
                <a:tc>
                  <a:txBody>
                    <a:bodyPr/>
                    <a:lstStyle/>
                    <a:p>
                      <a:pPr algn="ctr"/>
                      <a:endParaRPr lang="en-IE" sz="3200" dirty="0"/>
                    </a:p>
                  </a:txBody>
                  <a:tcPr/>
                </a:tc>
                <a:tc>
                  <a:txBody>
                    <a:bodyPr/>
                    <a:lstStyle/>
                    <a:p>
                      <a:pPr algn="ctr"/>
                      <a:r>
                        <a:rPr lang="en-IE" sz="3200" dirty="0"/>
                        <a:t>every</a:t>
                      </a:r>
                    </a:p>
                  </a:txBody>
                  <a:tcPr/>
                </a:tc>
                <a:tc>
                  <a:txBody>
                    <a:bodyPr/>
                    <a:lstStyle/>
                    <a:p>
                      <a:endParaRPr lang="en-IE" sz="4000" dirty="0"/>
                    </a:p>
                  </a:txBody>
                  <a:tcPr/>
                </a:tc>
                <a:extLst>
                  <a:ext uri="{0D108BD9-81ED-4DB2-BD59-A6C34878D82A}">
                    <a16:rowId xmlns:a16="http://schemas.microsoft.com/office/drawing/2014/main" val="2140000083"/>
                  </a:ext>
                </a:extLst>
              </a:tr>
              <a:tr h="733425">
                <a:tc>
                  <a:txBody>
                    <a:bodyPr/>
                    <a:lstStyle/>
                    <a:p>
                      <a:pPr algn="ctr"/>
                      <a:r>
                        <a:rPr lang="en-IE" sz="3200" dirty="0"/>
                        <a:t>two</a:t>
                      </a:r>
                    </a:p>
                  </a:txBody>
                  <a:tcPr/>
                </a:tc>
                <a:tc>
                  <a:txBody>
                    <a:bodyPr/>
                    <a:lstStyle/>
                    <a:p>
                      <a:pPr algn="ctr"/>
                      <a:endParaRPr lang="en-IE" sz="3200"/>
                    </a:p>
                  </a:txBody>
                  <a:tcPr/>
                </a:tc>
                <a:tc>
                  <a:txBody>
                    <a:bodyPr/>
                    <a:lstStyle/>
                    <a:p>
                      <a:pPr algn="ctr"/>
                      <a:r>
                        <a:rPr lang="en-IE" sz="3200" dirty="0"/>
                        <a:t>always</a:t>
                      </a:r>
                    </a:p>
                  </a:txBody>
                  <a:tcPr/>
                </a:tc>
                <a:tc>
                  <a:txBody>
                    <a:bodyPr/>
                    <a:lstStyle/>
                    <a:p>
                      <a:pPr algn="ctr"/>
                      <a:endParaRPr lang="en-IE" sz="3200"/>
                    </a:p>
                  </a:txBody>
                  <a:tcPr/>
                </a:tc>
                <a:tc>
                  <a:txBody>
                    <a:bodyPr/>
                    <a:lstStyle/>
                    <a:p>
                      <a:pPr algn="ctr"/>
                      <a:r>
                        <a:rPr lang="en-IE" sz="3200" dirty="0"/>
                        <a:t>mother</a:t>
                      </a:r>
                    </a:p>
                  </a:txBody>
                  <a:tcPr/>
                </a:tc>
                <a:tc>
                  <a:txBody>
                    <a:bodyPr/>
                    <a:lstStyle/>
                    <a:p>
                      <a:endParaRPr lang="en-IE" sz="4000" dirty="0"/>
                    </a:p>
                  </a:txBody>
                  <a:tcPr/>
                </a:tc>
                <a:extLst>
                  <a:ext uri="{0D108BD9-81ED-4DB2-BD59-A6C34878D82A}">
                    <a16:rowId xmlns:a16="http://schemas.microsoft.com/office/drawing/2014/main" val="1174919394"/>
                  </a:ext>
                </a:extLst>
              </a:tr>
              <a:tr h="733425">
                <a:tc>
                  <a:txBody>
                    <a:bodyPr/>
                    <a:lstStyle/>
                    <a:p>
                      <a:pPr algn="ctr"/>
                      <a:r>
                        <a:rPr lang="en-IE" sz="3200" dirty="0"/>
                        <a:t>four</a:t>
                      </a:r>
                    </a:p>
                  </a:txBody>
                  <a:tcPr/>
                </a:tc>
                <a:tc>
                  <a:txBody>
                    <a:bodyPr/>
                    <a:lstStyle/>
                    <a:p>
                      <a:pPr algn="ctr"/>
                      <a:endParaRPr lang="en-IE" sz="3200"/>
                    </a:p>
                  </a:txBody>
                  <a:tcPr/>
                </a:tc>
                <a:tc>
                  <a:txBody>
                    <a:bodyPr/>
                    <a:lstStyle/>
                    <a:p>
                      <a:pPr algn="ctr"/>
                      <a:r>
                        <a:rPr lang="en-IE" sz="3200" dirty="0"/>
                        <a:t>also</a:t>
                      </a:r>
                    </a:p>
                  </a:txBody>
                  <a:tcPr/>
                </a:tc>
                <a:tc>
                  <a:txBody>
                    <a:bodyPr/>
                    <a:lstStyle/>
                    <a:p>
                      <a:pPr algn="ctr"/>
                      <a:endParaRPr lang="en-IE" sz="3200" dirty="0"/>
                    </a:p>
                  </a:txBody>
                  <a:tcPr/>
                </a:tc>
                <a:tc>
                  <a:txBody>
                    <a:bodyPr/>
                    <a:lstStyle/>
                    <a:p>
                      <a:pPr algn="ctr"/>
                      <a:r>
                        <a:rPr lang="en-IE" sz="3200" dirty="0"/>
                        <a:t>father</a:t>
                      </a:r>
                    </a:p>
                  </a:txBody>
                  <a:tcPr/>
                </a:tc>
                <a:tc>
                  <a:txBody>
                    <a:bodyPr/>
                    <a:lstStyle/>
                    <a:p>
                      <a:endParaRPr lang="en-IE" sz="4000" dirty="0"/>
                    </a:p>
                  </a:txBody>
                  <a:tcPr/>
                </a:tc>
                <a:extLst>
                  <a:ext uri="{0D108BD9-81ED-4DB2-BD59-A6C34878D82A}">
                    <a16:rowId xmlns:a16="http://schemas.microsoft.com/office/drawing/2014/main" val="2889003071"/>
                  </a:ext>
                </a:extLst>
              </a:tr>
            </a:tbl>
          </a:graphicData>
        </a:graphic>
      </p:graphicFrame>
    </p:spTree>
    <p:extLst>
      <p:ext uri="{BB962C8B-B14F-4D97-AF65-F5344CB8AC3E}">
        <p14:creationId xmlns:p14="http://schemas.microsoft.com/office/powerpoint/2010/main" val="19074728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rophy Cartoon Images, Stock Photos &amp; Vectors | Shutterstock">
            <a:extLst>
              <a:ext uri="{FF2B5EF4-FFF2-40B4-BE49-F238E27FC236}">
                <a16:creationId xmlns:a16="http://schemas.microsoft.com/office/drawing/2014/main" id="{39C5D3B9-EBE0-49F8-9763-F599D1883F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72"/>
          <a:stretch/>
        </p:blipFill>
        <p:spPr bwMode="auto">
          <a:xfrm>
            <a:off x="3333750" y="4203134"/>
            <a:ext cx="24765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ansparent Well Done Clipart Png , Transparent Cartoon, Free ...">
            <a:extLst>
              <a:ext uri="{FF2B5EF4-FFF2-40B4-BE49-F238E27FC236}">
                <a16:creationId xmlns:a16="http://schemas.microsoft.com/office/drawing/2014/main" id="{FCD0E78D-D139-4A05-907B-3676B96B8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304800"/>
            <a:ext cx="6438900" cy="389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12592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body" idx="4294967295"/>
          </p:nvPr>
        </p:nvSpPr>
        <p:spPr>
          <a:xfrm>
            <a:off x="457200" y="1916112"/>
            <a:ext cx="8229600" cy="4210051"/>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marL="305180" indent="-305180" defTabSz="813816">
              <a:spcBef>
                <a:spcPts val="500"/>
              </a:spcBef>
              <a:buChar char="•"/>
              <a:defRPr sz="2136">
                <a:latin typeface="Arial"/>
                <a:ea typeface="Arial"/>
                <a:cs typeface="Arial"/>
                <a:sym typeface="Arial"/>
              </a:defRPr>
            </a:pPr>
            <a:r>
              <a:t>The following slides have a selection of writing tasks. </a:t>
            </a:r>
          </a:p>
          <a:p>
            <a:pPr marL="0" indent="0" defTabSz="813816">
              <a:spcBef>
                <a:spcPts val="500"/>
              </a:spcBef>
              <a:buSzTx/>
              <a:buNone/>
              <a:defRPr sz="2136">
                <a:latin typeface="Arial"/>
                <a:ea typeface="Arial"/>
                <a:cs typeface="Arial"/>
                <a:sym typeface="Arial"/>
              </a:defRPr>
            </a:pPr>
            <a:r>
              <a:t>***</a:t>
            </a:r>
            <a:r>
              <a:rPr b="1" u="sng"/>
              <a:t>Please only do what you child is able for and only what you can manage.</a:t>
            </a:r>
          </a:p>
          <a:p>
            <a:pPr marL="305180" indent="-305180" defTabSz="813816">
              <a:spcBef>
                <a:spcPts val="500"/>
              </a:spcBef>
              <a:buChar char="•"/>
              <a:defRPr sz="2136">
                <a:latin typeface="Arial"/>
                <a:ea typeface="Arial"/>
                <a:cs typeface="Arial"/>
                <a:sym typeface="Arial"/>
              </a:defRPr>
            </a:pPr>
            <a:r>
              <a:t>When you are writing please remember all the handwriting rules. Tall letters tall, hanging down letters. Use capital letters correctly. Do not forget full stops. Spaces in between your words.</a:t>
            </a:r>
          </a:p>
          <a:p>
            <a:pPr marL="305180" indent="-305180" defTabSz="813816">
              <a:spcBef>
                <a:spcPts val="500"/>
              </a:spcBef>
              <a:buChar char="•"/>
              <a:defRPr sz="2136">
                <a:latin typeface="Arial"/>
                <a:ea typeface="Arial"/>
                <a:cs typeface="Arial"/>
                <a:sym typeface="Arial"/>
              </a:defRPr>
            </a:pPr>
            <a:r>
              <a:t>If you see your child forming a letter incorrectly please show them how to write it correctly. Example of a common mistake: Forming b like a 6. The letter ‘d’ does not start at the top but with a ‘c’. </a:t>
            </a:r>
          </a:p>
          <a:p>
            <a:pPr marL="305180" indent="-305180" defTabSz="813816">
              <a:spcBef>
                <a:spcPts val="500"/>
              </a:spcBef>
              <a:buChar char="•"/>
              <a:defRPr sz="2136">
                <a:latin typeface="Arial"/>
                <a:ea typeface="Arial"/>
                <a:cs typeface="Arial"/>
                <a:sym typeface="Arial"/>
              </a:defRPr>
            </a:pPr>
            <a:r>
              <a:t>Try to encourage you child to sound out words before looking for help.</a:t>
            </a:r>
          </a:p>
        </p:txBody>
      </p:sp>
      <p:sp>
        <p:nvSpPr>
          <p:cNvPr id="92" name="Shape 92"/>
          <p:cNvSpPr/>
          <p:nvPr/>
        </p:nvSpPr>
        <p:spPr>
          <a:xfrm>
            <a:off x="850900" y="1277937"/>
            <a:ext cx="6243146" cy="4493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b="1">
                <a:latin typeface="Arial"/>
                <a:ea typeface="Arial"/>
                <a:cs typeface="Arial"/>
                <a:sym typeface="Arial"/>
              </a:defRPr>
            </a:lvl1pPr>
          </a:lstStyle>
          <a:p>
            <a:r>
              <a:t>Handwriting- Some writing reminders…..</a:t>
            </a:r>
          </a:p>
        </p:txBody>
      </p:sp>
      <p:sp>
        <p:nvSpPr>
          <p:cNvPr id="5" name="Shape 62"/>
          <p:cNvSpPr txBox="1">
            <a:spLocks/>
          </p:cNvSpPr>
          <p:nvPr/>
        </p:nvSpPr>
        <p:spPr>
          <a:xfrm>
            <a:off x="2286000" y="354490"/>
            <a:ext cx="4423172" cy="543967"/>
          </a:xfrm>
          <a:prstGeom prst="rect">
            <a:avLst/>
          </a:prstGeom>
          <a:solidFill>
            <a:schemeClr val="accent1"/>
          </a:solidFill>
          <a:ln w="57150">
            <a:solidFill>
              <a:srgbClr val="FF33CC"/>
            </a:solidFill>
            <a:round/>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Writing</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5181" y="332634"/>
            <a:ext cx="5782991"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Week 1:</a:t>
            </a:r>
          </a:p>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Summer Sensory Writing Activity</a:t>
            </a:r>
            <a:endPar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
        <p:nvSpPr>
          <p:cNvPr id="6" name="TextBox 5">
            <a:extLst>
              <a:ext uri="{FF2B5EF4-FFF2-40B4-BE49-F238E27FC236}">
                <a16:creationId xmlns:a16="http://schemas.microsoft.com/office/drawing/2014/main" id="{179746B6-91D2-4EBE-ADC0-1B2AD3892AB8}"/>
              </a:ext>
            </a:extLst>
          </p:cNvPr>
          <p:cNvSpPr txBox="1"/>
          <p:nvPr/>
        </p:nvSpPr>
        <p:spPr>
          <a:xfrm>
            <a:off x="1632355" y="1524000"/>
            <a:ext cx="6368645"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Use your senses to write about summer. Finish these sentences:</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Summer looks like _____________</a:t>
            </a:r>
          </a:p>
          <a:p>
            <a:pPr marL="0" marR="0" indent="0" algn="l" defTabSz="914400" rtl="0" fontAlgn="auto" latinLnBrk="0" hangingPunct="0">
              <a:lnSpc>
                <a:spcPct val="100000"/>
              </a:lnSpc>
              <a:spcBef>
                <a:spcPts val="0"/>
              </a:spcBef>
              <a:spcAft>
                <a:spcPts val="0"/>
              </a:spcAft>
              <a:buClrTx/>
              <a:buSzTx/>
              <a:buFontTx/>
              <a:buNone/>
              <a:tabLst/>
            </a:pPr>
            <a:endPar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endParaRPr>
          </a:p>
          <a:p>
            <a:pPr marL="0" marR="0" indent="0" algn="l" defTabSz="914400" rtl="0" fontAlgn="auto" latinLnBrk="0" hangingPunct="0">
              <a:lnSpc>
                <a:spcPct val="100000"/>
              </a:lnSpc>
              <a:spcBef>
                <a:spcPts val="0"/>
              </a:spcBef>
              <a:spcAft>
                <a:spcPts val="0"/>
              </a:spcAft>
              <a:buClrTx/>
              <a:buSzTx/>
              <a:buFontTx/>
              <a:buNone/>
              <a:tabLst/>
            </a:pPr>
            <a:r>
              <a:rPr lang="en-IE" sz="2400" dirty="0"/>
              <a:t>Summer sounds like ____________</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Summer smells like ____________</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Summer tastes like ____________</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Summer feels like _____________</a:t>
            </a:r>
          </a:p>
        </p:txBody>
      </p:sp>
    </p:spTree>
    <p:extLst>
      <p:ext uri="{BB962C8B-B14F-4D97-AF65-F5344CB8AC3E}">
        <p14:creationId xmlns:p14="http://schemas.microsoft.com/office/powerpoint/2010/main" val="3262059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6629400"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Week 2:</a:t>
            </a:r>
          </a:p>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Design your own Sports Day event at home and write about it.</a:t>
            </a:r>
          </a:p>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endParaRPr>
          </a:p>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Where will your event take place?</a:t>
            </a:r>
          </a:p>
          <a:p>
            <a:pPr marL="0" marR="0" indent="0" algn="l" defTabSz="914400" rtl="0" fontAlgn="auto" latinLnBrk="0" hangingPunct="0">
              <a:lnSpc>
                <a:spcPct val="100000"/>
              </a:lnSpc>
              <a:spcBef>
                <a:spcPts val="0"/>
              </a:spcBef>
              <a:spcAft>
                <a:spcPts val="0"/>
              </a:spcAft>
              <a:buClrTx/>
              <a:buSzTx/>
              <a:buFontTx/>
              <a:buNone/>
              <a:tabLst/>
            </a:pPr>
            <a:r>
              <a:rPr lang="en-IE" sz="2800" dirty="0"/>
              <a:t>What equipment do you need?</a:t>
            </a:r>
          </a:p>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What are the rules?</a:t>
            </a:r>
          </a:p>
        </p:txBody>
      </p:sp>
      <p:pic>
        <p:nvPicPr>
          <p:cNvPr id="1026" name="Picture 2" descr="Sports Day | West Street Community Primary">
            <a:extLst>
              <a:ext uri="{FF2B5EF4-FFF2-40B4-BE49-F238E27FC236}">
                <a16:creationId xmlns:a16="http://schemas.microsoft.com/office/drawing/2014/main" id="{406C0650-2F68-44A1-A7BC-4B4A7D50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23784"/>
            <a:ext cx="5648325" cy="383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081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0"/>
            <a:ext cx="754380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E" sz="2400" u="sng" dirty="0"/>
              <a:t>Week 1-Finding Adjectives </a:t>
            </a:r>
          </a:p>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Put a circle around the adjective (describing word) in these sentences</a:t>
            </a:r>
            <a:r>
              <a:rPr lang="en-IE" sz="2400" dirty="0"/>
              <a:t>.</a:t>
            </a:r>
          </a:p>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Hint: There is </a:t>
            </a:r>
            <a:r>
              <a:rPr kumimoji="0" lang="en-IE" sz="2400" b="1" i="0" u="none" strike="noStrike" cap="none" spc="0" normalizeH="0" baseline="0" dirty="0">
                <a:ln>
                  <a:noFill/>
                </a:ln>
                <a:solidFill>
                  <a:srgbClr val="000000"/>
                </a:solidFill>
                <a:effectLst/>
                <a:uFillTx/>
                <a:latin typeface="Comic Sans MS"/>
                <a:ea typeface="Comic Sans MS"/>
                <a:cs typeface="Comic Sans MS"/>
                <a:sym typeface="Comic Sans MS"/>
              </a:rPr>
              <a:t>one adjective </a:t>
            </a: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in each sentence.</a:t>
            </a:r>
          </a:p>
        </p:txBody>
      </p:sp>
      <p:sp>
        <p:nvSpPr>
          <p:cNvPr id="7" name="TextBox 6">
            <a:extLst>
              <a:ext uri="{FF2B5EF4-FFF2-40B4-BE49-F238E27FC236}">
                <a16:creationId xmlns:a16="http://schemas.microsoft.com/office/drawing/2014/main" id="{427FC4AF-1C9B-4515-9E76-EAE69795BD78}"/>
              </a:ext>
            </a:extLst>
          </p:cNvPr>
          <p:cNvSpPr txBox="1"/>
          <p:nvPr/>
        </p:nvSpPr>
        <p:spPr>
          <a:xfrm>
            <a:off x="609600" y="1595023"/>
            <a:ext cx="7467600" cy="5262977"/>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IE" sz="2800" dirty="0"/>
              <a:t>The cat is pretty.</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lang="en-IE" sz="2800" dirty="0"/>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I have long legs.</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IE" sz="2800" dirty="0"/>
              <a:t>She found a shiny shell.</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lang="en-IE" sz="2800" dirty="0"/>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The happy penguin looked up.</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IE" sz="2800" dirty="0"/>
              <a:t>The big elephant drank water.</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lang="en-IE" sz="2800" dirty="0"/>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The dog had fluffy hair.</a:t>
            </a:r>
          </a:p>
        </p:txBody>
      </p:sp>
    </p:spTree>
    <p:extLst>
      <p:ext uri="{BB962C8B-B14F-4D97-AF65-F5344CB8AC3E}">
        <p14:creationId xmlns:p14="http://schemas.microsoft.com/office/powerpoint/2010/main" val="42178312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0"/>
            <a:ext cx="7543800"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E" sz="2400" u="sng" dirty="0"/>
              <a:t>Week 2-Finding Adjectives </a:t>
            </a:r>
          </a:p>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Put a circle around the adjectives (describing word) in these sentences</a:t>
            </a:r>
            <a:r>
              <a:rPr lang="en-IE" sz="2400" dirty="0"/>
              <a:t>.</a:t>
            </a:r>
          </a:p>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Hint: There is </a:t>
            </a:r>
            <a:r>
              <a:rPr kumimoji="0" lang="en-IE" sz="2400" b="1" i="0" u="none" strike="noStrike" cap="none" spc="0" normalizeH="0" baseline="0" dirty="0">
                <a:ln>
                  <a:noFill/>
                </a:ln>
                <a:solidFill>
                  <a:srgbClr val="000000"/>
                </a:solidFill>
                <a:effectLst/>
                <a:uFillTx/>
                <a:latin typeface="Comic Sans MS"/>
                <a:ea typeface="Comic Sans MS"/>
                <a:cs typeface="Comic Sans MS"/>
                <a:sym typeface="Comic Sans MS"/>
              </a:rPr>
              <a:t>more than one adjective </a:t>
            </a: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in each sentence!!!</a:t>
            </a:r>
          </a:p>
        </p:txBody>
      </p:sp>
      <p:sp>
        <p:nvSpPr>
          <p:cNvPr id="5" name="TextBox 4">
            <a:extLst>
              <a:ext uri="{FF2B5EF4-FFF2-40B4-BE49-F238E27FC236}">
                <a16:creationId xmlns:a16="http://schemas.microsoft.com/office/drawing/2014/main" id="{2F528DC5-CB5D-423A-A56B-03D474B92AE7}"/>
              </a:ext>
            </a:extLst>
          </p:cNvPr>
          <p:cNvSpPr txBox="1"/>
          <p:nvPr/>
        </p:nvSpPr>
        <p:spPr>
          <a:xfrm>
            <a:off x="609600" y="1828800"/>
            <a:ext cx="7467600" cy="4524313"/>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IE" sz="2600" dirty="0"/>
              <a:t>There was a big, hairy spider in the bath.</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lang="en-IE" sz="2600" dirty="0"/>
          </a:p>
          <a:p>
            <a:pPr marL="342900" marR="0" indent="-342900" algn="l" defTabSz="914400" rtl="0" fontAlgn="auto" latinLnBrk="0" hangingPunct="0">
              <a:lnSpc>
                <a:spcPct val="100000"/>
              </a:lnSpc>
              <a:spcBef>
                <a:spcPts val="0"/>
              </a:spcBef>
              <a:spcAft>
                <a:spcPts val="0"/>
              </a:spcAft>
              <a:buClrTx/>
              <a:buSzTx/>
              <a:buFontTx/>
              <a:buAutoNum type="arabicPeriod"/>
              <a:tabLst/>
            </a:pPr>
            <a:r>
              <a:rPr kumimoji="0" lang="en-IE" sz="2600" b="0" i="0" u="none" strike="noStrike" cap="none" spc="0" normalizeH="0" baseline="0" dirty="0">
                <a:ln>
                  <a:noFill/>
                </a:ln>
                <a:solidFill>
                  <a:srgbClr val="000000"/>
                </a:solidFill>
                <a:effectLst/>
                <a:uFillTx/>
                <a:latin typeface="Comic Sans MS"/>
                <a:ea typeface="Comic Sans MS"/>
                <a:cs typeface="Comic Sans MS"/>
                <a:sym typeface="Comic Sans MS"/>
              </a:rPr>
              <a:t>A </a:t>
            </a:r>
            <a:r>
              <a:rPr lang="en-IE" sz="2600" dirty="0"/>
              <a:t>wet</a:t>
            </a:r>
            <a:r>
              <a:rPr kumimoji="0" lang="en-IE" sz="2600" b="0" i="0" u="none" strike="noStrike" cap="none" spc="0" normalizeH="0" baseline="0" dirty="0">
                <a:ln>
                  <a:noFill/>
                </a:ln>
                <a:solidFill>
                  <a:srgbClr val="000000"/>
                </a:solidFill>
                <a:effectLst/>
                <a:uFillTx/>
                <a:latin typeface="Comic Sans MS"/>
                <a:ea typeface="Comic Sans MS"/>
                <a:cs typeface="Comic Sans MS"/>
                <a:sym typeface="Comic Sans MS"/>
              </a:rPr>
              <a:t>, sticky slug was in my </a:t>
            </a:r>
            <a:r>
              <a:rPr lang="en-IE" sz="2600" dirty="0"/>
              <a:t>sink</a:t>
            </a:r>
            <a:r>
              <a:rPr kumimoji="0" lang="en-IE" sz="2600" b="0" i="0" u="none" strike="noStrike" cap="none" spc="0" normalizeH="0" baseline="0" dirty="0">
                <a:ln>
                  <a:noFill/>
                </a:ln>
                <a:solidFill>
                  <a:srgbClr val="000000"/>
                </a:solidFill>
                <a:effectLst/>
                <a:uFillTx/>
                <a:latin typeface="Comic Sans MS"/>
                <a:ea typeface="Comic Sans MS"/>
                <a:cs typeface="Comic Sans MS"/>
                <a:sym typeface="Comic Sans MS"/>
              </a:rPr>
              <a:t>.</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kumimoji="0" lang="en-IE" sz="2600" b="0" i="0" u="none" strike="noStrike" cap="none" spc="0" normalizeH="0" baseline="0" dirty="0">
              <a:ln>
                <a:noFill/>
              </a:ln>
              <a:solidFill>
                <a:srgbClr val="000000"/>
              </a:solidFill>
              <a:effectLst/>
              <a:uFillTx/>
              <a:latin typeface="Comic Sans MS"/>
              <a:ea typeface="Comic Sans MS"/>
              <a:cs typeface="Comic Sans MS"/>
              <a:sym typeface="Comic Sans MS"/>
            </a:endParaRPr>
          </a:p>
          <a:p>
            <a:pPr marL="342900" marR="0" indent="-342900" algn="l" defTabSz="914400" rtl="0" fontAlgn="auto" latinLnBrk="0" hangingPunct="0">
              <a:lnSpc>
                <a:spcPct val="100000"/>
              </a:lnSpc>
              <a:spcBef>
                <a:spcPts val="0"/>
              </a:spcBef>
              <a:spcAft>
                <a:spcPts val="0"/>
              </a:spcAft>
              <a:buClrTx/>
              <a:buSzTx/>
              <a:buFontTx/>
              <a:buAutoNum type="arabicPeriod"/>
              <a:tabLst/>
            </a:pPr>
            <a:r>
              <a:rPr lang="en-IE" sz="2600" dirty="0"/>
              <a:t>I saw a tiny ladybird on the big leaf.</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lang="en-IE" sz="2600" dirty="0"/>
          </a:p>
          <a:p>
            <a:pPr marL="342900" marR="0" indent="-342900" algn="l" defTabSz="914400" rtl="0" fontAlgn="auto" latinLnBrk="0" hangingPunct="0">
              <a:lnSpc>
                <a:spcPct val="100000"/>
              </a:lnSpc>
              <a:spcBef>
                <a:spcPts val="0"/>
              </a:spcBef>
              <a:spcAft>
                <a:spcPts val="0"/>
              </a:spcAft>
              <a:buClrTx/>
              <a:buSzTx/>
              <a:buFontTx/>
              <a:buAutoNum type="arabicPeriod"/>
              <a:tabLst/>
            </a:pPr>
            <a:r>
              <a:rPr lang="en-IE" sz="2600" dirty="0"/>
              <a:t>A blue and white butterfly flew into my house.</a:t>
            </a:r>
          </a:p>
          <a:p>
            <a:pPr marL="342900" marR="0" indent="-342900" algn="l" defTabSz="914400" rtl="0" fontAlgn="auto" latinLnBrk="0" hangingPunct="0">
              <a:lnSpc>
                <a:spcPct val="100000"/>
              </a:lnSpc>
              <a:spcBef>
                <a:spcPts val="0"/>
              </a:spcBef>
              <a:spcAft>
                <a:spcPts val="0"/>
              </a:spcAft>
              <a:buClrTx/>
              <a:buSzTx/>
              <a:buFontTx/>
              <a:buAutoNum type="arabicPeriod"/>
              <a:tabLst/>
            </a:pPr>
            <a:endParaRPr lang="en-IE" sz="2600" dirty="0"/>
          </a:p>
          <a:p>
            <a:pPr marL="342900" marR="0" indent="-342900" algn="l" defTabSz="914400" rtl="0" fontAlgn="auto" latinLnBrk="0" hangingPunct="0">
              <a:lnSpc>
                <a:spcPct val="100000"/>
              </a:lnSpc>
              <a:spcBef>
                <a:spcPts val="0"/>
              </a:spcBef>
              <a:spcAft>
                <a:spcPts val="0"/>
              </a:spcAft>
              <a:buClrTx/>
              <a:buSzTx/>
              <a:buFontTx/>
              <a:buAutoNum type="arabicPeriod"/>
              <a:tabLst/>
            </a:pPr>
            <a:r>
              <a:rPr lang="en-IE" sz="2600" dirty="0"/>
              <a:t>There is a wiggly, pink worm in my garden.</a:t>
            </a:r>
          </a:p>
        </p:txBody>
      </p:sp>
    </p:spTree>
    <p:extLst>
      <p:ext uri="{BB962C8B-B14F-4D97-AF65-F5344CB8AC3E}">
        <p14:creationId xmlns:p14="http://schemas.microsoft.com/office/powerpoint/2010/main" val="79947947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DC7AAB-5A1E-40DB-8CF2-1AF919E02A51}"/>
              </a:ext>
            </a:extLst>
          </p:cNvPr>
          <p:cNvSpPr txBox="1"/>
          <p:nvPr/>
        </p:nvSpPr>
        <p:spPr>
          <a:xfrm>
            <a:off x="1981200" y="381000"/>
            <a:ext cx="480060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rgbClr val="000000"/>
                </a:solidFill>
                <a:effectLst/>
                <a:uFillTx/>
                <a:latin typeface="Comic Sans MS"/>
                <a:ea typeface="Comic Sans MS"/>
                <a:cs typeface="Comic Sans MS"/>
                <a:sym typeface="Comic Sans MS"/>
              </a:rPr>
              <a:t>Capital Letters Revision:</a:t>
            </a:r>
          </a:p>
          <a:p>
            <a:pPr marL="0" marR="0" indent="0" algn="l" defTabSz="914400" rtl="0" fontAlgn="auto" latinLnBrk="0" hangingPunct="0">
              <a:lnSpc>
                <a:spcPct val="100000"/>
              </a:lnSpc>
              <a:spcBef>
                <a:spcPts val="0"/>
              </a:spcBef>
              <a:spcAft>
                <a:spcPts val="0"/>
              </a:spcAft>
              <a:buClrTx/>
              <a:buSzTx/>
              <a:buFontTx/>
              <a:buNone/>
              <a:tabLst/>
            </a:pPr>
            <a:r>
              <a:rPr lang="en-IE" sz="2000" dirty="0"/>
              <a:t>Write the capital letter for each of these lower case letters in your copy</a:t>
            </a:r>
            <a:endParaRPr kumimoji="0" lang="en-IE" sz="20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
        <p:nvSpPr>
          <p:cNvPr id="4" name="TextBox 3">
            <a:extLst>
              <a:ext uri="{FF2B5EF4-FFF2-40B4-BE49-F238E27FC236}">
                <a16:creationId xmlns:a16="http://schemas.microsoft.com/office/drawing/2014/main" id="{1B8CB943-A6F9-43BE-86AE-942DAD4B713F}"/>
              </a:ext>
            </a:extLst>
          </p:cNvPr>
          <p:cNvSpPr txBox="1"/>
          <p:nvPr/>
        </p:nvSpPr>
        <p:spPr>
          <a:xfrm>
            <a:off x="1616765" y="1752600"/>
            <a:ext cx="6248400" cy="4893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Week 1:</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a			b</a:t>
            </a:r>
          </a:p>
          <a:p>
            <a:pPr marL="0" marR="0" indent="0" algn="l" defTabSz="914400" rtl="0" fontAlgn="auto" latinLnBrk="0" hangingPunct="0">
              <a:lnSpc>
                <a:spcPct val="100000"/>
              </a:lnSpc>
              <a:spcBef>
                <a:spcPts val="0"/>
              </a:spcBef>
              <a:spcAft>
                <a:spcPts val="0"/>
              </a:spcAft>
              <a:buClrTx/>
              <a:buSzTx/>
              <a:buFontTx/>
              <a:buNone/>
              <a:tabLst/>
            </a:pPr>
            <a:endPar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endParaRPr>
          </a:p>
          <a:p>
            <a:pPr marL="0" marR="0" indent="0" algn="l" defTabSz="914400" rtl="0" fontAlgn="auto" latinLnBrk="0" hangingPunct="0">
              <a:lnSpc>
                <a:spcPct val="100000"/>
              </a:lnSpc>
              <a:spcBef>
                <a:spcPts val="0"/>
              </a:spcBef>
              <a:spcAft>
                <a:spcPts val="0"/>
              </a:spcAft>
              <a:buClrTx/>
              <a:buSzTx/>
              <a:buFontTx/>
              <a:buNone/>
              <a:tabLst/>
            </a:pPr>
            <a:r>
              <a:rPr lang="en-IE" sz="2400" dirty="0"/>
              <a:t>c			d	</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e			f</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g			h</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err="1"/>
              <a:t>i</a:t>
            </a:r>
            <a:r>
              <a:rPr lang="en-IE" sz="2400" dirty="0"/>
              <a:t>			j</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k			l</a:t>
            </a:r>
          </a:p>
        </p:txBody>
      </p:sp>
    </p:spTree>
    <p:extLst>
      <p:ext uri="{BB962C8B-B14F-4D97-AF65-F5344CB8AC3E}">
        <p14:creationId xmlns:p14="http://schemas.microsoft.com/office/powerpoint/2010/main" val="17617640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DC7AAB-5A1E-40DB-8CF2-1AF919E02A51}"/>
              </a:ext>
            </a:extLst>
          </p:cNvPr>
          <p:cNvSpPr txBox="1"/>
          <p:nvPr/>
        </p:nvSpPr>
        <p:spPr>
          <a:xfrm>
            <a:off x="1981200" y="152400"/>
            <a:ext cx="480060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rgbClr val="000000"/>
                </a:solidFill>
                <a:effectLst/>
                <a:uFillTx/>
                <a:latin typeface="Comic Sans MS"/>
                <a:ea typeface="Comic Sans MS"/>
                <a:cs typeface="Comic Sans MS"/>
                <a:sym typeface="Comic Sans MS"/>
              </a:rPr>
              <a:t>Capital Letters Revision:</a:t>
            </a:r>
          </a:p>
          <a:p>
            <a:pPr marL="0" marR="0" indent="0" algn="l" defTabSz="914400" rtl="0" fontAlgn="auto" latinLnBrk="0" hangingPunct="0">
              <a:lnSpc>
                <a:spcPct val="100000"/>
              </a:lnSpc>
              <a:spcBef>
                <a:spcPts val="0"/>
              </a:spcBef>
              <a:spcAft>
                <a:spcPts val="0"/>
              </a:spcAft>
              <a:buClrTx/>
              <a:buSzTx/>
              <a:buFontTx/>
              <a:buNone/>
              <a:tabLst/>
            </a:pPr>
            <a:r>
              <a:rPr lang="en-IE" sz="2000" dirty="0"/>
              <a:t>Write the capital letter for each of these lower case letters in your copy</a:t>
            </a:r>
            <a:endParaRPr kumimoji="0" lang="en-IE" sz="20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
        <p:nvSpPr>
          <p:cNvPr id="4" name="TextBox 3">
            <a:extLst>
              <a:ext uri="{FF2B5EF4-FFF2-40B4-BE49-F238E27FC236}">
                <a16:creationId xmlns:a16="http://schemas.microsoft.com/office/drawing/2014/main" id="{1B8CB943-A6F9-43BE-86AE-942DAD4B713F}"/>
              </a:ext>
            </a:extLst>
          </p:cNvPr>
          <p:cNvSpPr txBox="1"/>
          <p:nvPr/>
        </p:nvSpPr>
        <p:spPr>
          <a:xfrm>
            <a:off x="1600200" y="1168061"/>
            <a:ext cx="6248400" cy="56323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Week 2:</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m			n</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o			p</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q 			r</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s			t</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u 			v</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w			x</a:t>
            </a:r>
          </a:p>
          <a:p>
            <a:pPr marL="0" marR="0" indent="0" algn="l" defTabSz="914400" rtl="0" fontAlgn="auto" latinLnBrk="0" hangingPunct="0">
              <a:lnSpc>
                <a:spcPct val="100000"/>
              </a:lnSpc>
              <a:spcBef>
                <a:spcPts val="0"/>
              </a:spcBef>
              <a:spcAft>
                <a:spcPts val="0"/>
              </a:spcAft>
              <a:buClrTx/>
              <a:buSzTx/>
              <a:buFontTx/>
              <a:buNone/>
              <a:tabLst/>
            </a:pPr>
            <a:endParaRPr lang="en-IE" sz="2400" dirty="0"/>
          </a:p>
          <a:p>
            <a:pPr marL="0" marR="0" indent="0" algn="l" defTabSz="914400" rtl="0" fontAlgn="auto" latinLnBrk="0" hangingPunct="0">
              <a:lnSpc>
                <a:spcPct val="100000"/>
              </a:lnSpc>
              <a:spcBef>
                <a:spcPts val="0"/>
              </a:spcBef>
              <a:spcAft>
                <a:spcPts val="0"/>
              </a:spcAft>
              <a:buClrTx/>
              <a:buSzTx/>
              <a:buFontTx/>
              <a:buNone/>
              <a:tabLst/>
            </a:pPr>
            <a:r>
              <a:rPr lang="en-IE" sz="2400" dirty="0"/>
              <a:t>y			z</a:t>
            </a:r>
          </a:p>
        </p:txBody>
      </p:sp>
    </p:spTree>
    <p:extLst>
      <p:ext uri="{BB962C8B-B14F-4D97-AF65-F5344CB8AC3E}">
        <p14:creationId xmlns:p14="http://schemas.microsoft.com/office/powerpoint/2010/main" val="7404974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74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33252C-F4B1-4A14-B646-3CA21678A008}"/>
              </a:ext>
            </a:extLst>
          </p:cNvPr>
          <p:cNvPicPr>
            <a:picLocks noChangeAspect="1"/>
          </p:cNvPicPr>
          <p:nvPr/>
        </p:nvPicPr>
        <p:blipFill rotWithShape="1">
          <a:blip r:embed="rId2"/>
          <a:srcRect l="11667" t="18928" r="26667" b="1726"/>
          <a:stretch/>
        </p:blipFill>
        <p:spPr>
          <a:xfrm>
            <a:off x="679561" y="761999"/>
            <a:ext cx="7784876" cy="5334001"/>
          </a:xfrm>
          <a:prstGeom prst="rect">
            <a:avLst/>
          </a:prstGeom>
        </p:spPr>
      </p:pic>
      <p:sp>
        <p:nvSpPr>
          <p:cNvPr id="9" name="TextBox 8">
            <a:extLst>
              <a:ext uri="{FF2B5EF4-FFF2-40B4-BE49-F238E27FC236}">
                <a16:creationId xmlns:a16="http://schemas.microsoft.com/office/drawing/2014/main" id="{E101D35C-D408-4258-A1B9-19DE2E294F3F}"/>
              </a:ext>
            </a:extLst>
          </p:cNvPr>
          <p:cNvSpPr txBox="1"/>
          <p:nvPr/>
        </p:nvSpPr>
        <p:spPr>
          <a:xfrm>
            <a:off x="6008059" y="163407"/>
            <a:ext cx="2957061" cy="2800765"/>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chemeClr val="bg1"/>
                </a:solidFill>
                <a:effectLst/>
                <a:uFillTx/>
                <a:latin typeface="Comic Sans MS"/>
                <a:ea typeface="Comic Sans MS"/>
                <a:cs typeface="Comic Sans MS"/>
                <a:sym typeface="Comic Sans MS"/>
              </a:rPr>
              <a:t>Week 1</a:t>
            </a:r>
          </a:p>
          <a:p>
            <a:pPr marL="0" marR="0" indent="0" algn="l" defTabSz="9144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chemeClr val="bg1"/>
                </a:solidFill>
                <a:effectLst/>
                <a:uFillTx/>
                <a:latin typeface="Comic Sans MS"/>
                <a:ea typeface="Comic Sans MS"/>
                <a:cs typeface="Comic Sans MS"/>
                <a:sym typeface="Comic Sans MS"/>
              </a:rPr>
              <a:t>Use a dice to play this game if you have one! Each player takes turns to roll the dice and move along the words. Each time you land on a word, you must give the opposite for that word.</a:t>
            </a:r>
          </a:p>
          <a:p>
            <a:pPr marL="0" marR="0" indent="0" algn="l" defTabSz="914400" rtl="0" fontAlgn="auto" latinLnBrk="0" hangingPunct="0">
              <a:lnSpc>
                <a:spcPct val="100000"/>
              </a:lnSpc>
              <a:spcBef>
                <a:spcPts val="0"/>
              </a:spcBef>
              <a:spcAft>
                <a:spcPts val="0"/>
              </a:spcAft>
              <a:buClrTx/>
              <a:buSzTx/>
              <a:buFontTx/>
              <a:buNone/>
              <a:tabLst/>
            </a:pPr>
            <a:r>
              <a:rPr lang="en-IE" sz="1600" dirty="0">
                <a:solidFill>
                  <a:schemeClr val="bg1"/>
                </a:solidFill>
              </a:rPr>
              <a:t>E.g. if you land on ‘big’, then the opposite could be ‘small’.</a:t>
            </a:r>
          </a:p>
          <a:p>
            <a:pPr marL="0" marR="0" indent="0" algn="l" defTabSz="9144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chemeClr val="bg1"/>
                </a:solidFill>
                <a:effectLst/>
                <a:uFillTx/>
                <a:latin typeface="Comic Sans MS"/>
                <a:ea typeface="Comic Sans MS"/>
                <a:cs typeface="Comic Sans MS"/>
                <a:sym typeface="Comic Sans MS"/>
              </a:rPr>
              <a:t>Goo</a:t>
            </a:r>
            <a:r>
              <a:rPr lang="en-IE" sz="1600" dirty="0">
                <a:solidFill>
                  <a:schemeClr val="bg1"/>
                </a:solidFill>
              </a:rPr>
              <a:t>d luck!</a:t>
            </a:r>
            <a:endParaRPr kumimoji="0" lang="en-IE" sz="1600" b="0" i="0" u="none" strike="noStrike" cap="none" spc="0" normalizeH="0" baseline="0" dirty="0">
              <a:ln>
                <a:noFill/>
              </a:ln>
              <a:solidFill>
                <a:schemeClr val="bg1"/>
              </a:solidFill>
              <a:effectLst/>
              <a:uFillTx/>
              <a:sym typeface="Comic Sans MS"/>
            </a:endParaRPr>
          </a:p>
        </p:txBody>
      </p:sp>
    </p:spTree>
    <p:extLst>
      <p:ext uri="{BB962C8B-B14F-4D97-AF65-F5344CB8AC3E}">
        <p14:creationId xmlns:p14="http://schemas.microsoft.com/office/powerpoint/2010/main" val="36049215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534400" cy="1846659"/>
          </a:xfrm>
          <a:prstGeom prst="rect">
            <a:avLst/>
          </a:prstGeom>
        </p:spPr>
        <p:txBody>
          <a:bodyPr wrap="square">
            <a:spAutoFit/>
          </a:bodyPr>
          <a:lstStyle/>
          <a:p>
            <a:pPr algn="ctr">
              <a:defRPr>
                <a:solidFill>
                  <a:srgbClr val="C3247B"/>
                </a:solidFill>
              </a:defRPr>
            </a:pPr>
            <a:r>
              <a:rPr lang="en-GB" sz="2200" dirty="0"/>
              <a:t>Teacher forgot to use capital letters and full stops!</a:t>
            </a:r>
          </a:p>
          <a:p>
            <a:pPr algn="ctr">
              <a:defRPr>
                <a:solidFill>
                  <a:srgbClr val="C3247B"/>
                </a:solidFill>
              </a:defRPr>
            </a:pPr>
            <a:r>
              <a:rPr lang="en-GB" sz="2200" dirty="0"/>
              <a:t>Rewrite these sentences in your copy.</a:t>
            </a:r>
          </a:p>
          <a:p>
            <a:pPr algn="ctr" hangingPunct="1">
              <a:spcBef>
                <a:spcPct val="0"/>
              </a:spcBef>
            </a:pPr>
            <a:r>
              <a:rPr lang="en-GB" altLang="en-US" sz="2400" b="1" dirty="0">
                <a:solidFill>
                  <a:schemeClr val="tx1"/>
                </a:solidFill>
              </a:rPr>
              <a:t>Remember, the beginnings of sentences, names</a:t>
            </a:r>
            <a:br>
              <a:rPr lang="en-GB" altLang="en-US" sz="2400" b="1" dirty="0">
                <a:solidFill>
                  <a:schemeClr val="tx1"/>
                </a:solidFill>
              </a:rPr>
            </a:br>
            <a:r>
              <a:rPr lang="en-GB" altLang="en-US" sz="2400" b="1" dirty="0">
                <a:solidFill>
                  <a:schemeClr val="tx1"/>
                </a:solidFill>
              </a:rPr>
              <a:t>and ‘I’ need capital letters!</a:t>
            </a:r>
          </a:p>
          <a:p>
            <a:pPr algn="ctr">
              <a:defRPr>
                <a:solidFill>
                  <a:srgbClr val="C3247B"/>
                </a:solidFill>
              </a:defRPr>
            </a:pPr>
            <a:endParaRPr lang="en-GB" sz="2200" dirty="0"/>
          </a:p>
        </p:txBody>
      </p:sp>
      <p:sp>
        <p:nvSpPr>
          <p:cNvPr id="3" name="TextBox 2"/>
          <p:cNvSpPr txBox="1"/>
          <p:nvPr/>
        </p:nvSpPr>
        <p:spPr>
          <a:xfrm>
            <a:off x="1219200" y="276257"/>
            <a:ext cx="731624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FF0000"/>
                </a:solidFill>
                <a:effectLst/>
                <a:uFillTx/>
                <a:latin typeface="Comic Sans MS"/>
                <a:ea typeface="Comic Sans MS"/>
                <a:cs typeface="Comic Sans MS"/>
                <a:sym typeface="Comic Sans MS"/>
              </a:rPr>
              <a:t>Punctuation:</a:t>
            </a:r>
            <a:r>
              <a:rPr kumimoji="0" lang="en-IE" sz="2800" b="0" i="0" u="none" strike="noStrike" cap="none" spc="0" normalizeH="0" dirty="0">
                <a:ln>
                  <a:noFill/>
                </a:ln>
                <a:solidFill>
                  <a:srgbClr val="FF0000"/>
                </a:solidFill>
                <a:effectLst/>
                <a:uFillTx/>
                <a:latin typeface="Comic Sans MS"/>
                <a:ea typeface="Comic Sans MS"/>
                <a:cs typeface="Comic Sans MS"/>
                <a:sym typeface="Comic Sans MS"/>
              </a:rPr>
              <a:t> capital letters and full stops</a:t>
            </a:r>
            <a:endParaRPr kumimoji="0" lang="en-IE" sz="2800" b="0" i="0" u="none" strike="noStrike" cap="none" spc="0" normalizeH="0" baseline="0" dirty="0">
              <a:ln>
                <a:noFill/>
              </a:ln>
              <a:solidFill>
                <a:srgbClr val="FF0000"/>
              </a:solidFill>
              <a:effectLst/>
              <a:uFillTx/>
              <a:latin typeface="Comic Sans MS"/>
              <a:ea typeface="Comic Sans MS"/>
              <a:cs typeface="Comic Sans MS"/>
              <a:sym typeface="Comic Sans MS"/>
            </a:endParaRPr>
          </a:p>
        </p:txBody>
      </p:sp>
      <p:sp>
        <p:nvSpPr>
          <p:cNvPr id="4" name="TextBox 3"/>
          <p:cNvSpPr txBox="1"/>
          <p:nvPr/>
        </p:nvSpPr>
        <p:spPr>
          <a:xfrm>
            <a:off x="457200" y="2590800"/>
            <a:ext cx="6858000"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50000"/>
              </a:lnSpc>
              <a:spcBef>
                <a:spcPts val="0"/>
              </a:spcBef>
              <a:spcAft>
                <a:spcPts val="0"/>
              </a:spcAft>
              <a:buClrTx/>
              <a:buSzTx/>
              <a:buFontTx/>
              <a:buAutoNum type="arabicPlain"/>
              <a:tabLst/>
            </a:pPr>
            <a:r>
              <a:rPr lang="en-IE" sz="2400" dirty="0"/>
              <a:t>the sun is shining</a:t>
            </a:r>
          </a:p>
          <a:p>
            <a:pPr marL="342900" marR="0" indent="-342900" algn="l" defTabSz="914400" rtl="0" fontAlgn="auto" latinLnBrk="0" hangingPunct="0">
              <a:lnSpc>
                <a:spcPct val="150000"/>
              </a:lnSpc>
              <a:spcBef>
                <a:spcPts val="0"/>
              </a:spcBef>
              <a:spcAft>
                <a:spcPts val="0"/>
              </a:spcAft>
              <a:buClrTx/>
              <a:buSzTx/>
              <a:buFontTx/>
              <a:buAutoNum type="arabicPlain"/>
              <a:tabLst/>
            </a:pPr>
            <a:r>
              <a:rPr lang="en-IE" sz="2400" dirty="0"/>
              <a:t>ben wants to go to the park</a:t>
            </a:r>
          </a:p>
          <a:p>
            <a:pPr marL="342900" marR="0" indent="-342900" algn="l" defTabSz="914400" rtl="0" fontAlgn="auto" latinLnBrk="0" hangingPunct="0">
              <a:lnSpc>
                <a:spcPct val="150000"/>
              </a:lnSpc>
              <a:spcBef>
                <a:spcPts val="0"/>
              </a:spcBef>
              <a:spcAft>
                <a:spcPts val="0"/>
              </a:spcAft>
              <a:buClrTx/>
              <a:buSzTx/>
              <a:buFontTx/>
              <a:buAutoNum type="arabicPlain"/>
              <a:tabLst/>
            </a:pPr>
            <a:r>
              <a:rPr lang="en-IE" sz="2400" dirty="0"/>
              <a:t>he got a postcard from </a:t>
            </a:r>
            <a:r>
              <a:rPr lang="en-IE" sz="2400" dirty="0" err="1"/>
              <a:t>spain</a:t>
            </a:r>
            <a:endParaRPr lang="en-IE" sz="2400" dirty="0"/>
          </a:p>
          <a:p>
            <a:pPr marL="342900" marR="0" indent="-342900" algn="l" defTabSz="914400" rtl="0" fontAlgn="auto" latinLnBrk="0" hangingPunct="0">
              <a:lnSpc>
                <a:spcPct val="150000"/>
              </a:lnSpc>
              <a:spcBef>
                <a:spcPts val="0"/>
              </a:spcBef>
              <a:spcAft>
                <a:spcPts val="0"/>
              </a:spcAft>
              <a:buClrTx/>
              <a:buSzTx/>
              <a:buFontTx/>
              <a:buAutoNum type="arabicPlain"/>
              <a:tabLst/>
            </a:pPr>
            <a:r>
              <a:rPr lang="en-IE" sz="2400" dirty="0"/>
              <a:t>they saw a cat in jack’s garden</a:t>
            </a:r>
          </a:p>
          <a:p>
            <a:pPr marL="342900" marR="0" indent="-342900" algn="l" defTabSz="914400" rtl="0" fontAlgn="auto" latinLnBrk="0" hangingPunct="0">
              <a:lnSpc>
                <a:spcPct val="150000"/>
              </a:lnSpc>
              <a:spcBef>
                <a:spcPts val="0"/>
              </a:spcBef>
              <a:spcAft>
                <a:spcPts val="0"/>
              </a:spcAft>
              <a:buClrTx/>
              <a:buSzTx/>
              <a:buFontTx/>
              <a:buAutoNum type="arabicPlain"/>
              <a:tabLst/>
            </a:pPr>
            <a:r>
              <a:rPr lang="en-IE" sz="2400" dirty="0"/>
              <a:t>my brother and </a:t>
            </a:r>
            <a:r>
              <a:rPr lang="en-IE" sz="2400" dirty="0" err="1"/>
              <a:t>i</a:t>
            </a:r>
            <a:r>
              <a:rPr lang="en-IE" sz="2400" dirty="0"/>
              <a:t> like to read books</a:t>
            </a:r>
          </a:p>
        </p:txBody>
      </p:sp>
    </p:spTree>
    <p:extLst>
      <p:ext uri="{BB962C8B-B14F-4D97-AF65-F5344CB8AC3E}">
        <p14:creationId xmlns:p14="http://schemas.microsoft.com/office/powerpoint/2010/main" val="362319388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94"/>
          <p:cNvSpPr/>
          <p:nvPr/>
        </p:nvSpPr>
        <p:spPr>
          <a:xfrm>
            <a:off x="914400" y="-13648"/>
            <a:ext cx="9143999" cy="4770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2500"/>
            </a:pPr>
            <a:endParaRPr dirty="0"/>
          </a:p>
        </p:txBody>
      </p:sp>
      <p:pic>
        <p:nvPicPr>
          <p:cNvPr id="4" name="Picture 3">
            <a:extLst>
              <a:ext uri="{FF2B5EF4-FFF2-40B4-BE49-F238E27FC236}">
                <a16:creationId xmlns:a16="http://schemas.microsoft.com/office/drawing/2014/main" id="{547BB45C-DA56-498E-B753-1996771D689B}"/>
              </a:ext>
            </a:extLst>
          </p:cNvPr>
          <p:cNvPicPr/>
          <p:nvPr/>
        </p:nvPicPr>
        <p:blipFill rotWithShape="1">
          <a:blip r:embed="rId2"/>
          <a:srcRect l="34383" t="16669" r="34576" b="17509"/>
          <a:stretch/>
        </p:blipFill>
        <p:spPr bwMode="auto">
          <a:xfrm>
            <a:off x="152400" y="1752600"/>
            <a:ext cx="4572000" cy="44958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21FEC4F-E86E-4342-995B-BAC5E38F2C5D}"/>
              </a:ext>
            </a:extLst>
          </p:cNvPr>
          <p:cNvPicPr/>
          <p:nvPr/>
        </p:nvPicPr>
        <p:blipFill rotWithShape="1">
          <a:blip r:embed="rId3"/>
          <a:srcRect l="34174" t="17140" r="34446" b="18940"/>
          <a:stretch/>
        </p:blipFill>
        <p:spPr bwMode="auto">
          <a:xfrm>
            <a:off x="4721087" y="1676400"/>
            <a:ext cx="4270513" cy="450242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203DEC2-F23A-4BA6-BD25-5228EB6AE958}"/>
              </a:ext>
            </a:extLst>
          </p:cNvPr>
          <p:cNvSpPr txBox="1"/>
          <p:nvPr/>
        </p:nvSpPr>
        <p:spPr>
          <a:xfrm>
            <a:off x="453887" y="1219200"/>
            <a:ext cx="8305800" cy="1295400"/>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defRPr sz="2500"/>
            </a:pPr>
            <a:r>
              <a:rPr lang="en-IE" dirty="0"/>
              <a:t>Write sentences in your copy.</a:t>
            </a:r>
          </a:p>
          <a:p>
            <a:pPr>
              <a:defRPr sz="2500"/>
            </a:pPr>
            <a:r>
              <a:rPr lang="en-IE" dirty="0"/>
              <a:t>Look at this picture. What is happening?</a:t>
            </a:r>
          </a:p>
          <a:p>
            <a:pPr>
              <a:defRPr sz="2500"/>
            </a:pPr>
            <a:r>
              <a:rPr lang="en-IE" dirty="0"/>
              <a:t>He is... She is…  They are…The animals are…etc</a:t>
            </a:r>
          </a:p>
        </p:txBody>
      </p:sp>
    </p:spTree>
    <p:extLst>
      <p:ext uri="{BB962C8B-B14F-4D97-AF65-F5344CB8AC3E}">
        <p14:creationId xmlns:p14="http://schemas.microsoft.com/office/powerpoint/2010/main" val="138287516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93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merican English 5 Vowel Course | Laurel's Learning Lab">
            <a:extLst>
              <a:ext uri="{FF2B5EF4-FFF2-40B4-BE49-F238E27FC236}">
                <a16:creationId xmlns:a16="http://schemas.microsoft.com/office/drawing/2014/main" id="{65566BA9-607B-41C3-8FAE-87DD2875E5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7759" y="1738852"/>
            <a:ext cx="8178799" cy="46823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170713-7853-4A94-806D-58C9727B268B}"/>
              </a:ext>
            </a:extLst>
          </p:cNvPr>
          <p:cNvSpPr txBox="1"/>
          <p:nvPr/>
        </p:nvSpPr>
        <p:spPr>
          <a:xfrm>
            <a:off x="1524000" y="304800"/>
            <a:ext cx="6019800" cy="147732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Vowels Revision</a:t>
            </a:r>
          </a:p>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Can you remember? There are 5 vowels in the alphabet:</a:t>
            </a:r>
          </a:p>
          <a:p>
            <a:pPr marL="0" marR="0" indent="0" algn="l" defTabSz="914400" rtl="0" fontAlgn="auto" latinLnBrk="0" hangingPunct="0">
              <a:lnSpc>
                <a:spcPct val="100000"/>
              </a:lnSpc>
              <a:spcBef>
                <a:spcPts val="0"/>
              </a:spcBef>
              <a:spcAft>
                <a:spcPts val="0"/>
              </a:spcAft>
              <a:buClrTx/>
              <a:buSzTx/>
              <a:buFontTx/>
              <a:buNone/>
              <a:tabLst/>
            </a:pPr>
            <a:r>
              <a:rPr lang="en-IE" dirty="0"/>
              <a:t>a e </a:t>
            </a:r>
            <a:r>
              <a:rPr lang="en-IE" dirty="0" err="1"/>
              <a:t>i</a:t>
            </a:r>
            <a:r>
              <a:rPr lang="en-IE" dirty="0"/>
              <a:t> o and u</a:t>
            </a:r>
          </a:p>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On the 2 next slides, fill in the missing vowel in the words</a:t>
            </a:r>
          </a:p>
        </p:txBody>
      </p:sp>
    </p:spTree>
    <p:extLst>
      <p:ext uri="{BB962C8B-B14F-4D97-AF65-F5344CB8AC3E}">
        <p14:creationId xmlns:p14="http://schemas.microsoft.com/office/powerpoint/2010/main" val="293189690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248B76-88C5-4C83-98B9-07848C0B6905}"/>
              </a:ext>
            </a:extLst>
          </p:cNvPr>
          <p:cNvSpPr txBox="1"/>
          <p:nvPr/>
        </p:nvSpPr>
        <p:spPr>
          <a:xfrm>
            <a:off x="557212" y="742951"/>
            <a:ext cx="2607469" cy="4962524"/>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L="0" marR="0" indent="0" algn="ctr" fontAlgn="auto" hangingPunct="1">
              <a:lnSpc>
                <a:spcPct val="90000"/>
              </a:lnSpc>
              <a:spcBef>
                <a:spcPct val="0"/>
              </a:spcBef>
              <a:spcAft>
                <a:spcPts val="600"/>
              </a:spcAft>
              <a:buClrTx/>
              <a:buSzTx/>
              <a:tabLst/>
            </a:pPr>
            <a:r>
              <a:rPr kumimoji="0" lang="en-US" sz="3600" b="0" i="0" u="none" strike="noStrike" kern="1200" cap="none" spc="0" normalizeH="0" baseline="0">
                <a:ln>
                  <a:noFill/>
                </a:ln>
                <a:solidFill>
                  <a:srgbClr val="FFFFFF"/>
                </a:solidFill>
                <a:effectLst/>
                <a:uFillTx/>
                <a:latin typeface="+mj-lt"/>
                <a:ea typeface="+mj-ea"/>
                <a:cs typeface="+mj-cs"/>
                <a:sym typeface="Comic Sans MS"/>
              </a:rPr>
              <a:t>Week 1:</a:t>
            </a:r>
          </a:p>
          <a:p>
            <a:pPr marL="0" marR="0" indent="0" algn="ctr" fontAlgn="auto" hangingPunct="1">
              <a:lnSpc>
                <a:spcPct val="90000"/>
              </a:lnSpc>
              <a:spcBef>
                <a:spcPct val="0"/>
              </a:spcBef>
              <a:spcAft>
                <a:spcPts val="600"/>
              </a:spcAft>
              <a:buClrTx/>
              <a:buSzTx/>
              <a:tabLst/>
            </a:pPr>
            <a:r>
              <a:rPr lang="en-US" sz="3600" kern="1200">
                <a:solidFill>
                  <a:srgbClr val="FFFFFF"/>
                </a:solidFill>
                <a:latin typeface="+mj-lt"/>
                <a:ea typeface="+mj-ea"/>
                <a:cs typeface="+mj-cs"/>
              </a:rPr>
              <a:t>Write these words into your copy and don’t forget to fill in the missing vowel</a:t>
            </a:r>
            <a:endParaRPr kumimoji="0" lang="en-US" sz="3600" b="0" i="0" u="none" strike="noStrike" kern="1200" cap="none" spc="0" normalizeH="0" baseline="0">
              <a:ln>
                <a:noFill/>
              </a:ln>
              <a:solidFill>
                <a:srgbClr val="FFFFFF"/>
              </a:solidFill>
              <a:effectLst/>
              <a:uFillTx/>
              <a:latin typeface="+mj-lt"/>
              <a:ea typeface="+mj-ea"/>
              <a:cs typeface="+mj-cs"/>
              <a:sym typeface="Comic Sans MS"/>
            </a:endParaRPr>
          </a:p>
        </p:txBody>
      </p:sp>
      <p:pic>
        <p:nvPicPr>
          <p:cNvPr id="9" name="Picture 8">
            <a:extLst>
              <a:ext uri="{FF2B5EF4-FFF2-40B4-BE49-F238E27FC236}">
                <a16:creationId xmlns:a16="http://schemas.microsoft.com/office/drawing/2014/main" id="{6A331CF9-9865-47EB-8CA2-5868BE469C9F}"/>
              </a:ext>
            </a:extLst>
          </p:cNvPr>
          <p:cNvPicPr>
            <a:picLocks noChangeAspect="1"/>
          </p:cNvPicPr>
          <p:nvPr/>
        </p:nvPicPr>
        <p:blipFill rotWithShape="1">
          <a:blip r:embed="rId2"/>
          <a:srcRect l="41163" t="22708" r="42500" b="42182"/>
          <a:stretch/>
        </p:blipFill>
        <p:spPr>
          <a:xfrm>
            <a:off x="3962400" y="742951"/>
            <a:ext cx="4818125" cy="5513936"/>
          </a:xfrm>
          <a:prstGeom prst="rect">
            <a:avLst/>
          </a:prstGeom>
        </p:spPr>
      </p:pic>
    </p:spTree>
    <p:extLst>
      <p:ext uri="{BB962C8B-B14F-4D97-AF65-F5344CB8AC3E}">
        <p14:creationId xmlns:p14="http://schemas.microsoft.com/office/powerpoint/2010/main" val="181353891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A4BE15-6C22-4842-94B2-E7508BAC262C}"/>
              </a:ext>
            </a:extLst>
          </p:cNvPr>
          <p:cNvSpPr txBox="1"/>
          <p:nvPr/>
        </p:nvSpPr>
        <p:spPr>
          <a:xfrm>
            <a:off x="557212" y="742951"/>
            <a:ext cx="2607469" cy="4962524"/>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L="0" marR="0" indent="0" algn="ctr" fontAlgn="auto" hangingPunct="1">
              <a:lnSpc>
                <a:spcPct val="90000"/>
              </a:lnSpc>
              <a:spcBef>
                <a:spcPct val="0"/>
              </a:spcBef>
              <a:spcAft>
                <a:spcPts val="600"/>
              </a:spcAft>
              <a:buClrTx/>
              <a:buSzTx/>
              <a:tabLst/>
            </a:pPr>
            <a:r>
              <a:rPr kumimoji="0" lang="en-US" sz="3600" b="0" i="0" u="none" strike="noStrike" kern="1200" cap="none" spc="0" normalizeH="0" baseline="0">
                <a:ln>
                  <a:noFill/>
                </a:ln>
                <a:solidFill>
                  <a:srgbClr val="FFFFFF"/>
                </a:solidFill>
                <a:effectLst/>
                <a:uFillTx/>
                <a:latin typeface="+mj-lt"/>
                <a:ea typeface="+mj-ea"/>
                <a:cs typeface="+mj-cs"/>
                <a:sym typeface="Comic Sans MS"/>
              </a:rPr>
              <a:t>Week 2:</a:t>
            </a:r>
          </a:p>
          <a:p>
            <a:pPr marL="0" marR="0" indent="0" algn="ctr" fontAlgn="auto" hangingPunct="1">
              <a:lnSpc>
                <a:spcPct val="90000"/>
              </a:lnSpc>
              <a:spcBef>
                <a:spcPct val="0"/>
              </a:spcBef>
              <a:spcAft>
                <a:spcPts val="600"/>
              </a:spcAft>
              <a:buClrTx/>
              <a:buSzTx/>
              <a:tabLst/>
            </a:pPr>
            <a:r>
              <a:rPr lang="en-US" sz="3600" kern="1200">
                <a:solidFill>
                  <a:srgbClr val="FFFFFF"/>
                </a:solidFill>
                <a:latin typeface="+mj-lt"/>
                <a:ea typeface="+mj-ea"/>
                <a:cs typeface="+mj-cs"/>
              </a:rPr>
              <a:t>Write these words into your copy and don’t forget to fill in the missing vowel</a:t>
            </a:r>
            <a:endParaRPr kumimoji="0" lang="en-US" sz="3600" b="0" i="0" u="none" strike="noStrike" kern="1200" cap="none" spc="0" normalizeH="0" baseline="0">
              <a:ln>
                <a:noFill/>
              </a:ln>
              <a:solidFill>
                <a:srgbClr val="FFFFFF"/>
              </a:solidFill>
              <a:effectLst/>
              <a:uFillTx/>
              <a:latin typeface="+mj-lt"/>
              <a:ea typeface="+mj-ea"/>
              <a:cs typeface="+mj-cs"/>
              <a:sym typeface="Comic Sans MS"/>
            </a:endParaRPr>
          </a:p>
        </p:txBody>
      </p:sp>
      <p:pic>
        <p:nvPicPr>
          <p:cNvPr id="3" name="Picture 2">
            <a:extLst>
              <a:ext uri="{FF2B5EF4-FFF2-40B4-BE49-F238E27FC236}">
                <a16:creationId xmlns:a16="http://schemas.microsoft.com/office/drawing/2014/main" id="{9EE44060-09BB-4806-9856-E21CDA1C46C4}"/>
              </a:ext>
            </a:extLst>
          </p:cNvPr>
          <p:cNvPicPr>
            <a:picLocks noChangeAspect="1"/>
          </p:cNvPicPr>
          <p:nvPr/>
        </p:nvPicPr>
        <p:blipFill rotWithShape="1">
          <a:blip r:embed="rId2"/>
          <a:srcRect l="42500" t="21855" r="43534" b="48436"/>
          <a:stretch/>
        </p:blipFill>
        <p:spPr>
          <a:xfrm>
            <a:off x="3783411" y="533400"/>
            <a:ext cx="5107926" cy="5791200"/>
          </a:xfrm>
          <a:prstGeom prst="rect">
            <a:avLst/>
          </a:prstGeom>
        </p:spPr>
      </p:pic>
    </p:spTree>
    <p:extLst>
      <p:ext uri="{BB962C8B-B14F-4D97-AF65-F5344CB8AC3E}">
        <p14:creationId xmlns:p14="http://schemas.microsoft.com/office/powerpoint/2010/main" val="308221755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0904" y="232452"/>
            <a:ext cx="73152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E" sz="2400" dirty="0"/>
              <a:t>Narrative Writing: Week 1</a:t>
            </a:r>
            <a:endPar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
        <p:nvSpPr>
          <p:cNvPr id="5" name="TextBox 4"/>
          <p:cNvSpPr txBox="1"/>
          <p:nvPr/>
        </p:nvSpPr>
        <p:spPr>
          <a:xfrm>
            <a:off x="914400" y="702181"/>
            <a:ext cx="49702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E" dirty="0"/>
              <a:t>Use this</a:t>
            </a: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 picture </a:t>
            </a:r>
            <a:r>
              <a:rPr lang="en-IE" dirty="0"/>
              <a:t>to </a:t>
            </a: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help you to write a story. </a:t>
            </a:r>
          </a:p>
        </p:txBody>
      </p:sp>
      <p:pic>
        <p:nvPicPr>
          <p:cNvPr id="3" name="Picture 2">
            <a:extLst>
              <a:ext uri="{FF2B5EF4-FFF2-40B4-BE49-F238E27FC236}">
                <a16:creationId xmlns:a16="http://schemas.microsoft.com/office/drawing/2014/main" id="{48CD85F8-D332-437A-9067-06918CEC03FA}"/>
              </a:ext>
            </a:extLst>
          </p:cNvPr>
          <p:cNvPicPr>
            <a:picLocks noChangeAspect="1"/>
          </p:cNvPicPr>
          <p:nvPr/>
        </p:nvPicPr>
        <p:blipFill rotWithShape="1">
          <a:blip r:embed="rId2"/>
          <a:srcRect l="24999" t="24981" r="25833" b="18727"/>
          <a:stretch/>
        </p:blipFill>
        <p:spPr>
          <a:xfrm>
            <a:off x="128836" y="1404362"/>
            <a:ext cx="6752448" cy="4120138"/>
          </a:xfrm>
          <a:prstGeom prst="rect">
            <a:avLst/>
          </a:prstGeom>
        </p:spPr>
      </p:pic>
      <p:sp>
        <p:nvSpPr>
          <p:cNvPr id="6" name="TextBox 5">
            <a:extLst>
              <a:ext uri="{FF2B5EF4-FFF2-40B4-BE49-F238E27FC236}">
                <a16:creationId xmlns:a16="http://schemas.microsoft.com/office/drawing/2014/main" id="{BDDE4A54-9ED2-4A8C-9E9D-47EEF4752D86}"/>
              </a:ext>
            </a:extLst>
          </p:cNvPr>
          <p:cNvSpPr txBox="1"/>
          <p:nvPr/>
        </p:nvSpPr>
        <p:spPr>
          <a:xfrm>
            <a:off x="7010400" y="1752600"/>
            <a:ext cx="160020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Who will be in the story?</a:t>
            </a:r>
          </a:p>
        </p:txBody>
      </p:sp>
      <p:sp>
        <p:nvSpPr>
          <p:cNvPr id="7" name="TextBox 6">
            <a:extLst>
              <a:ext uri="{FF2B5EF4-FFF2-40B4-BE49-F238E27FC236}">
                <a16:creationId xmlns:a16="http://schemas.microsoft.com/office/drawing/2014/main" id="{553531BE-8FF9-4E90-B30E-23F3BFC43C34}"/>
              </a:ext>
            </a:extLst>
          </p:cNvPr>
          <p:cNvSpPr txBox="1"/>
          <p:nvPr/>
        </p:nvSpPr>
        <p:spPr>
          <a:xfrm>
            <a:off x="6977270" y="3620009"/>
            <a:ext cx="185236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Where does the story take place?</a:t>
            </a:r>
          </a:p>
        </p:txBody>
      </p:sp>
      <p:sp>
        <p:nvSpPr>
          <p:cNvPr id="8" name="TextBox 7">
            <a:extLst>
              <a:ext uri="{FF2B5EF4-FFF2-40B4-BE49-F238E27FC236}">
                <a16:creationId xmlns:a16="http://schemas.microsoft.com/office/drawing/2014/main" id="{D453354A-BD5C-4C03-8398-0282A855F8D6}"/>
              </a:ext>
            </a:extLst>
          </p:cNvPr>
          <p:cNvSpPr txBox="1"/>
          <p:nvPr/>
        </p:nvSpPr>
        <p:spPr>
          <a:xfrm>
            <a:off x="381000" y="5694155"/>
            <a:ext cx="22098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What happens in the story?</a:t>
            </a:r>
          </a:p>
        </p:txBody>
      </p:sp>
      <p:sp>
        <p:nvSpPr>
          <p:cNvPr id="9" name="TextBox 8">
            <a:extLst>
              <a:ext uri="{FF2B5EF4-FFF2-40B4-BE49-F238E27FC236}">
                <a16:creationId xmlns:a16="http://schemas.microsoft.com/office/drawing/2014/main" id="{52EFA4DA-8915-440F-B10F-3DABDE35385E}"/>
              </a:ext>
            </a:extLst>
          </p:cNvPr>
          <p:cNvSpPr txBox="1"/>
          <p:nvPr/>
        </p:nvSpPr>
        <p:spPr>
          <a:xfrm>
            <a:off x="4410367" y="5694154"/>
            <a:ext cx="22098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How does it end?</a:t>
            </a:r>
          </a:p>
        </p:txBody>
      </p:sp>
    </p:spTree>
    <p:extLst>
      <p:ext uri="{BB962C8B-B14F-4D97-AF65-F5344CB8AC3E}">
        <p14:creationId xmlns:p14="http://schemas.microsoft.com/office/powerpoint/2010/main" val="22149176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0904" y="232452"/>
            <a:ext cx="73152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E" sz="2400" dirty="0"/>
              <a:t>Narrative Writing: Week 2</a:t>
            </a:r>
            <a:endPar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
        <p:nvSpPr>
          <p:cNvPr id="5" name="TextBox 4"/>
          <p:cNvSpPr txBox="1"/>
          <p:nvPr/>
        </p:nvSpPr>
        <p:spPr>
          <a:xfrm>
            <a:off x="914400" y="702181"/>
            <a:ext cx="49702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E" dirty="0"/>
              <a:t>Use this</a:t>
            </a: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 picture </a:t>
            </a:r>
            <a:r>
              <a:rPr lang="en-IE" dirty="0"/>
              <a:t>to </a:t>
            </a: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help you to write a story. </a:t>
            </a:r>
          </a:p>
        </p:txBody>
      </p:sp>
      <p:sp>
        <p:nvSpPr>
          <p:cNvPr id="6" name="TextBox 5">
            <a:extLst>
              <a:ext uri="{FF2B5EF4-FFF2-40B4-BE49-F238E27FC236}">
                <a16:creationId xmlns:a16="http://schemas.microsoft.com/office/drawing/2014/main" id="{BDDE4A54-9ED2-4A8C-9E9D-47EEF4752D86}"/>
              </a:ext>
            </a:extLst>
          </p:cNvPr>
          <p:cNvSpPr txBox="1"/>
          <p:nvPr/>
        </p:nvSpPr>
        <p:spPr>
          <a:xfrm>
            <a:off x="7010400" y="1752600"/>
            <a:ext cx="160020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Who will be in the story?</a:t>
            </a:r>
          </a:p>
        </p:txBody>
      </p:sp>
      <p:sp>
        <p:nvSpPr>
          <p:cNvPr id="7" name="TextBox 6">
            <a:extLst>
              <a:ext uri="{FF2B5EF4-FFF2-40B4-BE49-F238E27FC236}">
                <a16:creationId xmlns:a16="http://schemas.microsoft.com/office/drawing/2014/main" id="{553531BE-8FF9-4E90-B30E-23F3BFC43C34}"/>
              </a:ext>
            </a:extLst>
          </p:cNvPr>
          <p:cNvSpPr txBox="1"/>
          <p:nvPr/>
        </p:nvSpPr>
        <p:spPr>
          <a:xfrm>
            <a:off x="6977270" y="3620009"/>
            <a:ext cx="185236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Where does the story take place?</a:t>
            </a:r>
          </a:p>
        </p:txBody>
      </p:sp>
      <p:sp>
        <p:nvSpPr>
          <p:cNvPr id="8" name="TextBox 7">
            <a:extLst>
              <a:ext uri="{FF2B5EF4-FFF2-40B4-BE49-F238E27FC236}">
                <a16:creationId xmlns:a16="http://schemas.microsoft.com/office/drawing/2014/main" id="{D453354A-BD5C-4C03-8398-0282A855F8D6}"/>
              </a:ext>
            </a:extLst>
          </p:cNvPr>
          <p:cNvSpPr txBox="1"/>
          <p:nvPr/>
        </p:nvSpPr>
        <p:spPr>
          <a:xfrm>
            <a:off x="381000" y="5694155"/>
            <a:ext cx="22098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What happens in the story?</a:t>
            </a:r>
          </a:p>
        </p:txBody>
      </p:sp>
      <p:sp>
        <p:nvSpPr>
          <p:cNvPr id="9" name="TextBox 8">
            <a:extLst>
              <a:ext uri="{FF2B5EF4-FFF2-40B4-BE49-F238E27FC236}">
                <a16:creationId xmlns:a16="http://schemas.microsoft.com/office/drawing/2014/main" id="{52EFA4DA-8915-440F-B10F-3DABDE35385E}"/>
              </a:ext>
            </a:extLst>
          </p:cNvPr>
          <p:cNvSpPr txBox="1"/>
          <p:nvPr/>
        </p:nvSpPr>
        <p:spPr>
          <a:xfrm>
            <a:off x="4410367" y="5694154"/>
            <a:ext cx="22098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How does it end?</a:t>
            </a:r>
          </a:p>
        </p:txBody>
      </p:sp>
      <p:pic>
        <p:nvPicPr>
          <p:cNvPr id="2" name="Picture 1">
            <a:extLst>
              <a:ext uri="{FF2B5EF4-FFF2-40B4-BE49-F238E27FC236}">
                <a16:creationId xmlns:a16="http://schemas.microsoft.com/office/drawing/2014/main" id="{EF24F84F-071B-4023-95AD-78F50A189987}"/>
              </a:ext>
            </a:extLst>
          </p:cNvPr>
          <p:cNvPicPr>
            <a:picLocks noChangeAspect="1"/>
          </p:cNvPicPr>
          <p:nvPr/>
        </p:nvPicPr>
        <p:blipFill rotWithShape="1">
          <a:blip r:embed="rId2"/>
          <a:srcRect l="25000" t="28109" r="25834" b="17162"/>
          <a:stretch/>
        </p:blipFill>
        <p:spPr>
          <a:xfrm>
            <a:off x="55374" y="1219200"/>
            <a:ext cx="6657936" cy="3949623"/>
          </a:xfrm>
          <a:prstGeom prst="rect">
            <a:avLst/>
          </a:prstGeom>
        </p:spPr>
      </p:pic>
    </p:spTree>
    <p:extLst>
      <p:ext uri="{BB962C8B-B14F-4D97-AF65-F5344CB8AC3E}">
        <p14:creationId xmlns:p14="http://schemas.microsoft.com/office/powerpoint/2010/main" val="121446691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4294967295"/>
          </p:nvPr>
        </p:nvSpPr>
        <p:spPr>
          <a:xfrm>
            <a:off x="456133" y="2209800"/>
            <a:ext cx="8229600" cy="4492626"/>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marL="0" indent="0">
              <a:spcBef>
                <a:spcPts val="300"/>
              </a:spcBef>
              <a:buSzTx/>
              <a:buNone/>
              <a:defRPr sz="1800">
                <a:solidFill>
                  <a:srgbClr val="222268"/>
                </a:solidFill>
                <a:latin typeface="Arial"/>
                <a:ea typeface="Arial"/>
                <a:cs typeface="Arial"/>
                <a:sym typeface="Arial"/>
              </a:defRPr>
            </a:pPr>
            <a:r>
              <a:rPr sz="1800" dirty="0">
                <a:solidFill>
                  <a:schemeClr val="tx1"/>
                </a:solidFill>
                <a:latin typeface="Comic Sans MS" panose="030F0702030302020204" pitchFamily="66" charset="0"/>
              </a:rPr>
              <a:t>Reading with your child apart from improving their general reading skills will also help them develop their oral language skills and ability to express what is happening.</a:t>
            </a:r>
            <a:endParaRPr lang="en-GB" sz="1800" dirty="0">
              <a:solidFill>
                <a:schemeClr val="tx1"/>
              </a:solidFill>
              <a:latin typeface="Comic Sans MS" panose="030F0702030302020204" pitchFamily="66" charset="0"/>
            </a:endParaRPr>
          </a:p>
          <a:p>
            <a:pPr marL="0" indent="0">
              <a:spcBef>
                <a:spcPts val="300"/>
              </a:spcBef>
              <a:buSzTx/>
              <a:buNone/>
              <a:defRPr sz="1800">
                <a:solidFill>
                  <a:srgbClr val="222268"/>
                </a:solidFill>
                <a:latin typeface="Arial"/>
                <a:ea typeface="Arial"/>
                <a:cs typeface="Arial"/>
                <a:sym typeface="Arial"/>
              </a:defRPr>
            </a:pPr>
            <a:endParaRPr lang="en-GB" sz="1800" dirty="0">
              <a:solidFill>
                <a:schemeClr val="tx1"/>
              </a:solidFill>
              <a:latin typeface="Comic Sans MS" panose="030F0702030302020204" pitchFamily="66" charset="0"/>
            </a:endParaRPr>
          </a:p>
          <a:p>
            <a:pPr marL="0" indent="0">
              <a:spcBef>
                <a:spcPts val="300"/>
              </a:spcBef>
              <a:buSzTx/>
              <a:buNone/>
              <a:defRPr sz="1800">
                <a:solidFill>
                  <a:srgbClr val="222268"/>
                </a:solidFill>
                <a:latin typeface="Arial"/>
                <a:ea typeface="Arial"/>
                <a:cs typeface="Arial"/>
                <a:sym typeface="Arial"/>
              </a:defRPr>
            </a:pPr>
            <a:r>
              <a:rPr sz="1800" u="sng" dirty="0">
                <a:latin typeface="Comic Sans MS" panose="030F0702030302020204" pitchFamily="66" charset="0"/>
              </a:rPr>
              <a:t>Things parents can do</a:t>
            </a:r>
            <a:r>
              <a:rPr lang="en-GB" sz="1800" u="sng" dirty="0">
                <a:latin typeface="Comic Sans MS" panose="030F0702030302020204" pitchFamily="66" charset="0"/>
              </a:rPr>
              <a:t>:</a:t>
            </a:r>
            <a:endParaRPr sz="1800" u="sng" dirty="0">
              <a:latin typeface="Comic Sans MS" panose="030F0702030302020204" pitchFamily="66" charset="0"/>
            </a:endParaRPr>
          </a:p>
          <a:p>
            <a:pPr marL="0" indent="0">
              <a:spcBef>
                <a:spcPts val="300"/>
              </a:spcBef>
              <a:buChar char="-"/>
              <a:defRPr sz="1800">
                <a:solidFill>
                  <a:srgbClr val="222268"/>
                </a:solidFill>
                <a:latin typeface="Arial"/>
                <a:ea typeface="Arial"/>
                <a:cs typeface="Arial"/>
                <a:sym typeface="Arial"/>
              </a:defRPr>
            </a:pPr>
            <a:r>
              <a:rPr sz="1800" dirty="0">
                <a:latin typeface="Comic Sans MS" panose="030F0702030302020204" pitchFamily="66" charset="0"/>
              </a:rPr>
              <a:t>Ask questions, </a:t>
            </a:r>
          </a:p>
          <a:p>
            <a:pPr marL="0" indent="0">
              <a:spcBef>
                <a:spcPts val="300"/>
              </a:spcBef>
              <a:buChar char="-"/>
              <a:defRPr sz="1800">
                <a:solidFill>
                  <a:srgbClr val="222268"/>
                </a:solidFill>
                <a:latin typeface="Arial"/>
                <a:ea typeface="Arial"/>
                <a:cs typeface="Arial"/>
                <a:sym typeface="Arial"/>
              </a:defRPr>
            </a:pPr>
            <a:r>
              <a:rPr sz="1800" dirty="0">
                <a:latin typeface="Comic Sans MS" panose="030F0702030302020204" pitchFamily="66" charset="0"/>
              </a:rPr>
              <a:t>Encourage them to use expression. </a:t>
            </a:r>
          </a:p>
          <a:p>
            <a:pPr marL="0" indent="0">
              <a:spcBef>
                <a:spcPts val="300"/>
              </a:spcBef>
              <a:buChar char="-"/>
              <a:defRPr sz="1800">
                <a:solidFill>
                  <a:srgbClr val="222268"/>
                </a:solidFill>
                <a:latin typeface="Arial"/>
                <a:ea typeface="Arial"/>
                <a:cs typeface="Arial"/>
                <a:sym typeface="Arial"/>
              </a:defRPr>
            </a:pPr>
            <a:r>
              <a:rPr sz="1800" dirty="0">
                <a:latin typeface="Comic Sans MS" panose="030F0702030302020204" pitchFamily="66" charset="0"/>
              </a:rPr>
              <a:t>Make sure your child heeds punctuation marks, such as commas, full stops etc.. This will help to improve fluency.</a:t>
            </a:r>
          </a:p>
          <a:p>
            <a:pPr marL="0" indent="0">
              <a:spcBef>
                <a:spcPts val="300"/>
              </a:spcBef>
              <a:buChar char="-"/>
              <a:defRPr sz="1800">
                <a:solidFill>
                  <a:srgbClr val="222268"/>
                </a:solidFill>
                <a:latin typeface="Arial"/>
                <a:ea typeface="Arial"/>
                <a:cs typeface="Arial"/>
                <a:sym typeface="Arial"/>
              </a:defRPr>
            </a:pPr>
            <a:r>
              <a:rPr sz="1800" dirty="0">
                <a:latin typeface="Comic Sans MS" panose="030F0702030302020204" pitchFamily="66" charset="0"/>
              </a:rPr>
              <a:t>Talk about the setting, the characters, the problem, the solution present in all stories.</a:t>
            </a:r>
          </a:p>
          <a:p>
            <a:pPr marL="0" indent="0">
              <a:spcBef>
                <a:spcPts val="300"/>
              </a:spcBef>
              <a:buChar char="-"/>
              <a:defRPr sz="1800">
                <a:solidFill>
                  <a:srgbClr val="222268"/>
                </a:solidFill>
                <a:latin typeface="Arial"/>
                <a:ea typeface="Arial"/>
                <a:cs typeface="Arial"/>
                <a:sym typeface="Arial"/>
              </a:defRPr>
            </a:pPr>
            <a:r>
              <a:rPr sz="1800" dirty="0">
                <a:latin typeface="Comic Sans MS" panose="030F0702030302020204" pitchFamily="66" charset="0"/>
              </a:rPr>
              <a:t>Look up the author online and find out information about who wrote the book.</a:t>
            </a:r>
          </a:p>
          <a:p>
            <a:pPr marL="0" indent="0">
              <a:spcBef>
                <a:spcPts val="300"/>
              </a:spcBef>
              <a:buChar char="-"/>
              <a:defRPr sz="1800">
                <a:solidFill>
                  <a:srgbClr val="222268"/>
                </a:solidFill>
                <a:latin typeface="Arial"/>
                <a:ea typeface="Arial"/>
                <a:cs typeface="Arial"/>
                <a:sym typeface="Arial"/>
              </a:defRPr>
            </a:pPr>
            <a:r>
              <a:rPr sz="1800" dirty="0">
                <a:latin typeface="Comic Sans MS" panose="030F0702030302020204" pitchFamily="66" charset="0"/>
              </a:rPr>
              <a:t>Record information about stories read in their copies by writing simple sentences, or drawing pictures to re-tell the story.</a:t>
            </a:r>
          </a:p>
        </p:txBody>
      </p:sp>
      <p:sp>
        <p:nvSpPr>
          <p:cNvPr id="147" name="Shape 147"/>
          <p:cNvSpPr>
            <a:spLocks noGrp="1"/>
          </p:cNvSpPr>
          <p:nvPr>
            <p:ph type="title" idx="4294967295"/>
          </p:nvPr>
        </p:nvSpPr>
        <p:spPr>
          <a:xfrm>
            <a:off x="475183" y="442911"/>
            <a:ext cx="8364017" cy="1766889"/>
          </a:xfrm>
          <a:prstGeom prst="rect">
            <a:avLst/>
          </a:prstGeom>
          <a:extLst>
            <a:ext uri="{C572A759-6A51-4108-AA02-DFA0A04FC94B}">
              <ma14:wrappingTextBoxFlag xmlns="" xmlns:ma14="http://schemas.microsoft.com/office/mac/drawingml/2011/main" val="1"/>
            </a:ext>
          </a:extLst>
        </p:spPr>
        <p:txBody>
          <a:bodyPr>
            <a:normAutofit fontScale="90000"/>
          </a:bodyPr>
          <a:lstStyle/>
          <a:p>
            <a:pPr algn="l">
              <a:defRPr sz="2000" b="1">
                <a:latin typeface="Arial"/>
                <a:ea typeface="Arial"/>
                <a:cs typeface="Arial"/>
                <a:sym typeface="Arial"/>
              </a:defRPr>
            </a:pPr>
            <a:br>
              <a:rPr lang="en-GB" sz="1800" b="0" u="sng" dirty="0">
                <a:latin typeface="Comic Sans MS" panose="030F0702030302020204" pitchFamily="66" charset="0"/>
              </a:rPr>
            </a:br>
            <a:r>
              <a:rPr sz="2000" b="0" u="sng" dirty="0">
                <a:latin typeface="Comic Sans MS" panose="030F0702030302020204" pitchFamily="66" charset="0"/>
              </a:rPr>
              <a:t>Read every day</a:t>
            </a:r>
            <a:r>
              <a:rPr lang="en-GB" sz="2000" dirty="0">
                <a:latin typeface="Comic Sans MS" panose="030F0702030302020204" pitchFamily="66" charset="0"/>
              </a:rPr>
              <a:t>!</a:t>
            </a:r>
            <a:r>
              <a:rPr sz="2000" b="0" dirty="0">
                <a:latin typeface="Comic Sans MS" panose="030F0702030302020204" pitchFamily="66" charset="0"/>
              </a:rPr>
              <a:t> </a:t>
            </a:r>
            <a:br>
              <a:rPr lang="en-GB" sz="2000" b="0" dirty="0">
                <a:latin typeface="Comic Sans MS" panose="030F0702030302020204" pitchFamily="66" charset="0"/>
              </a:rPr>
            </a:br>
            <a:r>
              <a:rPr sz="2000" b="0" dirty="0">
                <a:latin typeface="Comic Sans MS" panose="030F0702030302020204" pitchFamily="66" charset="0"/>
              </a:rPr>
              <a:t>Try to have 10 to 40 </a:t>
            </a:r>
            <a:r>
              <a:rPr sz="2000" b="0" dirty="0" err="1">
                <a:latin typeface="Comic Sans MS" panose="030F0702030302020204" pitchFamily="66" charset="0"/>
              </a:rPr>
              <a:t>mins</a:t>
            </a:r>
            <a:r>
              <a:rPr sz="2000" b="0" dirty="0">
                <a:latin typeface="Comic Sans MS" panose="030F0702030302020204" pitchFamily="66" charset="0"/>
              </a:rPr>
              <a:t> reading time set aside everyday.</a:t>
            </a:r>
            <a:br>
              <a:rPr lang="en-GB" sz="2000" b="0" dirty="0">
                <a:latin typeface="Comic Sans MS" panose="030F0702030302020204" pitchFamily="66" charset="0"/>
              </a:rPr>
            </a:br>
            <a:r>
              <a:rPr sz="2000" b="0" dirty="0">
                <a:latin typeface="Comic Sans MS" panose="030F0702030302020204" pitchFamily="66" charset="0"/>
              </a:rPr>
              <a:t>It really is so important. The length of time depends on your child’s level of interest. If your child is not that interested, start with a small amount of time and try to build it up. Just read every day it really is so important no matter the length of time.</a:t>
            </a:r>
          </a:p>
        </p:txBody>
      </p:sp>
      <p:pic>
        <p:nvPicPr>
          <p:cNvPr id="5" name="Picture 4" descr="Reading Clipart">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0"/>
            <a:ext cx="1213903" cy="1182207"/>
          </a:xfrm>
          <a:prstGeom prst="rect">
            <a:avLst/>
          </a:prstGeom>
          <a:noFill/>
          <a:ln>
            <a:noFill/>
          </a:ln>
        </p:spPr>
      </p:pic>
      <p:sp>
        <p:nvSpPr>
          <p:cNvPr id="6" name="Shape 62"/>
          <p:cNvSpPr txBox="1">
            <a:spLocks/>
          </p:cNvSpPr>
          <p:nvPr/>
        </p:nvSpPr>
        <p:spPr>
          <a:xfrm>
            <a:off x="2359347" y="170927"/>
            <a:ext cx="4423172" cy="543967"/>
          </a:xfrm>
          <a:prstGeom prst="rect">
            <a:avLst/>
          </a:prstGeom>
          <a:solidFill>
            <a:schemeClr val="accent1"/>
          </a:solidFill>
          <a:ln w="57150">
            <a:solidFill>
              <a:srgbClr val="FF33CC"/>
            </a:solidFill>
            <a:round/>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Reading</a:t>
            </a:r>
          </a:p>
        </p:txBody>
      </p:sp>
    </p:spTree>
  </p:cSld>
  <p:clrMapOvr>
    <a:masterClrMapping/>
  </p:clrMapOvr>
  <mc:AlternateContent xmlns:mc="http://schemas.openxmlformats.org/markup-compatibility/2006" xmlns:p14="http://schemas.microsoft.com/office/powerpoint/2010/main">
    <mc:Choice Requires="p14">
      <p:transition spd="slow" advClick="0" advTm="4000">
        <p:dissolv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68127" y="2251442"/>
            <a:ext cx="5242780"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dirty="0"/>
              <a:t>Click on the link</a:t>
            </a:r>
            <a:r>
              <a:rPr lang="en-IE" dirty="0"/>
              <a:t>:</a:t>
            </a:r>
          </a:p>
          <a:p>
            <a:r>
              <a:rPr lang="en-IE" dirty="0">
                <a:hlinkClick r:id="rId2"/>
              </a:rPr>
              <a:t>https://connect.collins.co.uk/school/portal.aspx</a:t>
            </a:r>
            <a:endParaRPr dirty="0"/>
          </a:p>
        </p:txBody>
      </p:sp>
      <p:sp>
        <p:nvSpPr>
          <p:cNvPr id="2" name="TextBox 1">
            <a:extLst>
              <a:ext uri="{FF2B5EF4-FFF2-40B4-BE49-F238E27FC236}">
                <a16:creationId xmlns:a16="http://schemas.microsoft.com/office/drawing/2014/main" id="{06FA7545-C7FF-4D01-B596-4B49EFDEF5A3}"/>
              </a:ext>
            </a:extLst>
          </p:cNvPr>
          <p:cNvSpPr txBox="1"/>
          <p:nvPr/>
        </p:nvSpPr>
        <p:spPr>
          <a:xfrm>
            <a:off x="1387475" y="1170354"/>
            <a:ext cx="636905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Follow the directions below to sign up to Collins connect. There is a wide range of books that will be available for your child and plenty to choose from at the right level for your child.</a:t>
            </a:r>
          </a:p>
        </p:txBody>
      </p:sp>
      <p:pic>
        <p:nvPicPr>
          <p:cNvPr id="3" name="Picture 2">
            <a:extLst>
              <a:ext uri="{FF2B5EF4-FFF2-40B4-BE49-F238E27FC236}">
                <a16:creationId xmlns:a16="http://schemas.microsoft.com/office/drawing/2014/main" id="{5AB5BDDB-50F8-4F20-B183-FDAFC75C2D17}"/>
              </a:ext>
            </a:extLst>
          </p:cNvPr>
          <p:cNvPicPr>
            <a:picLocks noChangeAspect="1"/>
          </p:cNvPicPr>
          <p:nvPr/>
        </p:nvPicPr>
        <p:blipFill>
          <a:blip r:embed="rId3"/>
          <a:stretch>
            <a:fillRect/>
          </a:stretch>
        </p:blipFill>
        <p:spPr>
          <a:xfrm>
            <a:off x="5805384" y="2527067"/>
            <a:ext cx="2651882" cy="392050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4D444F4-2CFA-4A83-B03A-5137D20EE79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12675" y="3248977"/>
            <a:ext cx="1866900" cy="1447800"/>
          </a:xfrm>
          <a:prstGeom prst="rect">
            <a:avLst/>
          </a:prstGeom>
        </p:spPr>
      </p:pic>
      <p:sp>
        <p:nvSpPr>
          <p:cNvPr id="5" name="TextBox 4"/>
          <p:cNvSpPr txBox="1"/>
          <p:nvPr/>
        </p:nvSpPr>
        <p:spPr>
          <a:xfrm>
            <a:off x="2919906" y="295932"/>
            <a:ext cx="259622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latin typeface="Comic Sans MS"/>
                <a:ea typeface="Comic Sans MS"/>
                <a:cs typeface="Comic Sans MS"/>
                <a:sym typeface="Comic Sans MS"/>
              </a:rPr>
              <a:t>Collins Connect</a:t>
            </a:r>
          </a:p>
        </p:txBody>
      </p:sp>
    </p:spTree>
    <p:extLst>
      <p:ext uri="{BB962C8B-B14F-4D97-AF65-F5344CB8AC3E}">
        <p14:creationId xmlns:p14="http://schemas.microsoft.com/office/powerpoint/2010/main" val="2278588279"/>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sz="quarter" idx="4294967295"/>
          </p:nvPr>
        </p:nvSpPr>
        <p:spPr>
          <a:xfrm>
            <a:off x="368300" y="692149"/>
            <a:ext cx="8229600" cy="2508252"/>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marL="0" indent="0">
              <a:spcBef>
                <a:spcPts val="400"/>
              </a:spcBef>
              <a:buSzTx/>
              <a:buNone/>
              <a:defRPr sz="1800" b="1" u="sng">
                <a:solidFill>
                  <a:srgbClr val="222268"/>
                </a:solidFill>
                <a:latin typeface="Arial"/>
                <a:ea typeface="Arial"/>
                <a:cs typeface="Arial"/>
                <a:sym typeface="Arial"/>
              </a:defRPr>
            </a:pPr>
            <a:r>
              <a:rPr dirty="0"/>
              <a:t>Extra</a:t>
            </a:r>
          </a:p>
          <a:p>
            <a:pPr marL="0" indent="0">
              <a:spcBef>
                <a:spcPts val="400"/>
              </a:spcBef>
              <a:buSzTx/>
              <a:buNone/>
              <a:defRPr sz="1800" b="1" u="sng">
                <a:solidFill>
                  <a:srgbClr val="222268"/>
                </a:solidFill>
                <a:latin typeface="Arial"/>
                <a:ea typeface="Arial"/>
                <a:cs typeface="Arial"/>
                <a:sym typeface="Arial"/>
              </a:defRPr>
            </a:pPr>
            <a:endParaRPr dirty="0"/>
          </a:p>
          <a:p>
            <a:pPr marL="0" indent="0">
              <a:spcBef>
                <a:spcPts val="400"/>
              </a:spcBef>
              <a:buNone/>
              <a:defRPr sz="1800">
                <a:latin typeface="Arial"/>
                <a:ea typeface="Arial"/>
                <a:cs typeface="Arial"/>
                <a:sym typeface="Arial"/>
              </a:defRPr>
            </a:pPr>
            <a:r>
              <a:rPr lang="en-IE">
                <a:solidFill>
                  <a:srgbClr val="FF0000"/>
                </a:solidFill>
              </a:rPr>
              <a:t>********Walkinstown </a:t>
            </a:r>
            <a:r>
              <a:rPr lang="en-IE" dirty="0">
                <a:solidFill>
                  <a:srgbClr val="FF0000"/>
                </a:solidFill>
              </a:rPr>
              <a:t>Library is offering a Call and Collect service for borrowing books</a:t>
            </a:r>
          </a:p>
          <a:p>
            <a:pPr marL="0" indent="0">
              <a:spcBef>
                <a:spcPts val="400"/>
              </a:spcBef>
              <a:buNone/>
              <a:defRPr sz="1800">
                <a:latin typeface="Arial"/>
                <a:ea typeface="Arial"/>
                <a:cs typeface="Arial"/>
                <a:sym typeface="Arial"/>
              </a:defRPr>
            </a:pPr>
            <a:r>
              <a:rPr lang="en-IE" dirty="0">
                <a:solidFill>
                  <a:srgbClr val="FF0000"/>
                </a:solidFill>
              </a:rPr>
              <a:t>Check out </a:t>
            </a:r>
            <a:r>
              <a:rPr lang="en-IE" dirty="0">
                <a:solidFill>
                  <a:srgbClr val="FF0000"/>
                </a:solidFill>
                <a:hlinkClick r:id="rId2">
                  <a:extLst>
                    <a:ext uri="{A12FA001-AC4F-418D-AE19-62706E023703}">
                      <ahyp:hlinkClr xmlns:ahyp="http://schemas.microsoft.com/office/drawing/2018/hyperlinkcolor" val="tx"/>
                    </a:ext>
                  </a:extLst>
                </a:hlinkClick>
              </a:rPr>
              <a:t>www.dublincity.ie/story/call-and-collect</a:t>
            </a:r>
            <a:r>
              <a:rPr lang="en-IE" dirty="0">
                <a:solidFill>
                  <a:srgbClr val="FF0000"/>
                </a:solidFill>
              </a:rPr>
              <a:t> for more details</a:t>
            </a:r>
          </a:p>
          <a:p>
            <a:pPr marL="0" indent="0">
              <a:spcBef>
                <a:spcPts val="400"/>
              </a:spcBef>
              <a:buChar char="•"/>
              <a:defRPr sz="1800">
                <a:latin typeface="Arial"/>
                <a:ea typeface="Arial"/>
                <a:cs typeface="Arial"/>
                <a:sym typeface="Arial"/>
              </a:defRPr>
            </a:pPr>
            <a:endParaRPr lang="en-IE" dirty="0"/>
          </a:p>
          <a:p>
            <a:pPr marL="0" indent="0">
              <a:spcBef>
                <a:spcPts val="400"/>
              </a:spcBef>
              <a:buChar char="•"/>
              <a:defRPr sz="1800">
                <a:latin typeface="Arial"/>
                <a:ea typeface="Arial"/>
                <a:cs typeface="Arial"/>
                <a:sym typeface="Arial"/>
              </a:defRPr>
            </a:pPr>
            <a:endParaRPr lang="en-IE" dirty="0"/>
          </a:p>
          <a:p>
            <a:pPr marL="0" indent="0">
              <a:spcBef>
                <a:spcPts val="400"/>
              </a:spcBef>
              <a:buChar char="•"/>
              <a:defRPr sz="1800">
                <a:latin typeface="Arial"/>
                <a:ea typeface="Arial"/>
                <a:cs typeface="Arial"/>
                <a:sym typeface="Arial"/>
              </a:defRPr>
            </a:pPr>
            <a:r>
              <a:rPr dirty="0"/>
              <a:t>Good reading websites include:</a:t>
            </a:r>
          </a:p>
        </p:txBody>
      </p:sp>
      <p:sp>
        <p:nvSpPr>
          <p:cNvPr id="165" name="Shape 165"/>
          <p:cNvSpPr/>
          <p:nvPr/>
        </p:nvSpPr>
        <p:spPr>
          <a:xfrm>
            <a:off x="823716" y="3429000"/>
            <a:ext cx="3453444" cy="7264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u="sng">
                <a:solidFill>
                  <a:srgbClr val="009999"/>
                </a:solidFill>
                <a:uFill>
                  <a:solidFill>
                    <a:srgbClr val="009999"/>
                  </a:solidFill>
                </a:uFill>
                <a:hlinkClick r:id="rId3"/>
              </a:defRPr>
            </a:lvl1pPr>
          </a:lstStyle>
          <a:p>
            <a:pPr>
              <a:defRPr u="none">
                <a:solidFill>
                  <a:srgbClr val="000000"/>
                </a:solidFill>
                <a:uFillTx/>
              </a:defRPr>
            </a:pPr>
            <a:r>
              <a:rPr u="sng" dirty="0">
                <a:solidFill>
                  <a:srgbClr val="009999"/>
                </a:solidFill>
                <a:uFill>
                  <a:solidFill>
                    <a:srgbClr val="009999"/>
                  </a:solidFill>
                </a:uFill>
                <a:hlinkClick r:id="rId3"/>
              </a:rPr>
              <a:t>https://home.oxfordowl.co.uk/</a:t>
            </a:r>
          </a:p>
        </p:txBody>
      </p:sp>
      <p:sp>
        <p:nvSpPr>
          <p:cNvPr id="166" name="Shape 166"/>
          <p:cNvSpPr/>
          <p:nvPr/>
        </p:nvSpPr>
        <p:spPr>
          <a:xfrm>
            <a:off x="823716" y="4377413"/>
            <a:ext cx="3659384" cy="726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u="sng">
                <a:solidFill>
                  <a:srgbClr val="009999"/>
                </a:solidFill>
                <a:uFill>
                  <a:solidFill>
                    <a:srgbClr val="009999"/>
                  </a:solidFill>
                </a:uFill>
                <a:hlinkClick r:id="rId4"/>
              </a:defRPr>
            </a:lvl1pPr>
          </a:lstStyle>
          <a:p>
            <a:pPr>
              <a:defRPr u="none">
                <a:solidFill>
                  <a:srgbClr val="000000"/>
                </a:solidFill>
                <a:uFillTx/>
              </a:defRPr>
            </a:pPr>
            <a:r>
              <a:rPr u="sng" dirty="0">
                <a:solidFill>
                  <a:srgbClr val="009999"/>
                </a:solidFill>
                <a:uFill>
                  <a:solidFill>
                    <a:srgbClr val="009999"/>
                  </a:solidFill>
                </a:uFill>
                <a:hlinkClick r:id="rId4"/>
              </a:rPr>
              <a:t>https://www.storylineonline.net/</a:t>
            </a:r>
          </a:p>
        </p:txBody>
      </p:sp>
    </p:spTree>
  </p:cSld>
  <p:clrMapOvr>
    <a:masterClrMapping/>
  </p:clrMapOvr>
  <p:transition spd="slow" advClick="0" advTm="4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1721D-9ACE-480F-8F15-6BEA9B2A11C7}"/>
              </a:ext>
            </a:extLst>
          </p:cNvPr>
          <p:cNvPicPr>
            <a:picLocks noChangeAspect="1"/>
          </p:cNvPicPr>
          <p:nvPr/>
        </p:nvPicPr>
        <p:blipFill rotWithShape="1">
          <a:blip r:embed="rId2"/>
          <a:srcRect l="11667" t="18727" r="26667"/>
          <a:stretch/>
        </p:blipFill>
        <p:spPr>
          <a:xfrm>
            <a:off x="178262" y="342900"/>
            <a:ext cx="8787476" cy="6172200"/>
          </a:xfrm>
          <a:prstGeom prst="rect">
            <a:avLst/>
          </a:prstGeom>
        </p:spPr>
      </p:pic>
      <p:sp>
        <p:nvSpPr>
          <p:cNvPr id="7" name="TextBox 6">
            <a:extLst>
              <a:ext uri="{FF2B5EF4-FFF2-40B4-BE49-F238E27FC236}">
                <a16:creationId xmlns:a16="http://schemas.microsoft.com/office/drawing/2014/main" id="{7F63C9B0-0D3C-4021-B6FD-AC5C3C0D7B74}"/>
              </a:ext>
            </a:extLst>
          </p:cNvPr>
          <p:cNvSpPr txBox="1"/>
          <p:nvPr/>
        </p:nvSpPr>
        <p:spPr>
          <a:xfrm>
            <a:off x="6025242" y="152400"/>
            <a:ext cx="2957061" cy="2800765"/>
          </a:xfrm>
          <a:prstGeom prst="rect">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IE" sz="1600" dirty="0">
                <a:solidFill>
                  <a:schemeClr val="bg1"/>
                </a:solidFill>
              </a:rPr>
              <a:t>Week 2</a:t>
            </a:r>
          </a:p>
          <a:p>
            <a:pPr marL="0" marR="0" indent="0" algn="l" defTabSz="9144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chemeClr val="bg1"/>
                </a:solidFill>
                <a:effectLst/>
                <a:uFillTx/>
                <a:latin typeface="Comic Sans MS"/>
                <a:ea typeface="Comic Sans MS"/>
                <a:cs typeface="Comic Sans MS"/>
                <a:sym typeface="Comic Sans MS"/>
              </a:rPr>
              <a:t>Use a dice to play this second game of opposites. </a:t>
            </a:r>
          </a:p>
          <a:p>
            <a:pPr marL="0" marR="0" indent="0" algn="l" defTabSz="9144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chemeClr val="bg1"/>
                </a:solidFill>
                <a:effectLst/>
                <a:uFillTx/>
                <a:latin typeface="Comic Sans MS"/>
                <a:ea typeface="Comic Sans MS"/>
                <a:cs typeface="Comic Sans MS"/>
                <a:sym typeface="Comic Sans MS"/>
              </a:rPr>
              <a:t>Each player takes turns to roll the dice and move along the words. Each time you land on a word, you must give the opposite for that word.</a:t>
            </a:r>
          </a:p>
          <a:p>
            <a:pPr marL="0" marR="0" indent="0" algn="l" defTabSz="914400" rtl="0" fontAlgn="auto" latinLnBrk="0" hangingPunct="0">
              <a:lnSpc>
                <a:spcPct val="100000"/>
              </a:lnSpc>
              <a:spcBef>
                <a:spcPts val="0"/>
              </a:spcBef>
              <a:spcAft>
                <a:spcPts val="0"/>
              </a:spcAft>
              <a:buClrTx/>
              <a:buSzTx/>
              <a:buFontTx/>
              <a:buNone/>
              <a:tabLst/>
            </a:pPr>
            <a:r>
              <a:rPr lang="en-IE" sz="1600" dirty="0">
                <a:solidFill>
                  <a:schemeClr val="bg1"/>
                </a:solidFill>
              </a:rPr>
              <a:t>E.g. if you land on ‘hot’, then the opposite could be ‘cold’.</a:t>
            </a:r>
          </a:p>
          <a:p>
            <a:pPr marL="0" marR="0" indent="0" algn="l" defTabSz="914400" rtl="0" fontAlgn="auto" latinLnBrk="0" hangingPunct="0">
              <a:lnSpc>
                <a:spcPct val="100000"/>
              </a:lnSpc>
              <a:spcBef>
                <a:spcPts val="0"/>
              </a:spcBef>
              <a:spcAft>
                <a:spcPts val="0"/>
              </a:spcAft>
              <a:buClrTx/>
              <a:buSzTx/>
              <a:buFontTx/>
              <a:buNone/>
              <a:tabLst/>
            </a:pPr>
            <a:r>
              <a:rPr kumimoji="0" lang="en-IE" sz="1600" b="0" i="0" u="none" strike="noStrike" cap="none" spc="0" normalizeH="0" baseline="0" dirty="0">
                <a:ln>
                  <a:noFill/>
                </a:ln>
                <a:solidFill>
                  <a:schemeClr val="bg1"/>
                </a:solidFill>
                <a:effectLst/>
                <a:uFillTx/>
                <a:latin typeface="Comic Sans MS"/>
                <a:ea typeface="Comic Sans MS"/>
                <a:cs typeface="Comic Sans MS"/>
                <a:sym typeface="Comic Sans MS"/>
              </a:rPr>
              <a:t>Goo</a:t>
            </a:r>
            <a:r>
              <a:rPr lang="en-IE" sz="1600" dirty="0">
                <a:solidFill>
                  <a:schemeClr val="bg1"/>
                </a:solidFill>
              </a:rPr>
              <a:t>d luck!</a:t>
            </a:r>
            <a:endParaRPr kumimoji="0" lang="en-IE" sz="1600" b="0" i="0" u="none" strike="noStrike" cap="none" spc="0" normalizeH="0" baseline="0" dirty="0">
              <a:ln>
                <a:noFill/>
              </a:ln>
              <a:solidFill>
                <a:schemeClr val="bg1"/>
              </a:solidFill>
              <a:effectLst/>
              <a:uFillTx/>
              <a:sym typeface="Comic Sans MS"/>
            </a:endParaRPr>
          </a:p>
        </p:txBody>
      </p:sp>
    </p:spTree>
    <p:extLst>
      <p:ext uri="{BB962C8B-B14F-4D97-AF65-F5344CB8AC3E}">
        <p14:creationId xmlns:p14="http://schemas.microsoft.com/office/powerpoint/2010/main" val="123769497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228600"/>
            <a:ext cx="63376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Write about a character from one of the stories you read.</a:t>
            </a:r>
          </a:p>
        </p:txBody>
      </p:sp>
      <p:pic>
        <p:nvPicPr>
          <p:cNvPr id="4" name="Picture 3">
            <a:extLst>
              <a:ext uri="{FF2B5EF4-FFF2-40B4-BE49-F238E27FC236}">
                <a16:creationId xmlns:a16="http://schemas.microsoft.com/office/drawing/2014/main" id="{156268B8-3D08-4F5A-94BE-28D81E54A74B}"/>
              </a:ext>
            </a:extLst>
          </p:cNvPr>
          <p:cNvPicPr>
            <a:picLocks noChangeAspect="1"/>
          </p:cNvPicPr>
          <p:nvPr/>
        </p:nvPicPr>
        <p:blipFill rotWithShape="1">
          <a:blip r:embed="rId2"/>
          <a:srcRect l="35833" t="19818" r="35833" b="16223"/>
          <a:stretch/>
        </p:blipFill>
        <p:spPr>
          <a:xfrm>
            <a:off x="2286000" y="679333"/>
            <a:ext cx="5105400" cy="6142224"/>
          </a:xfrm>
          <a:prstGeom prst="rect">
            <a:avLst/>
          </a:prstGeom>
        </p:spPr>
      </p:pic>
    </p:spTree>
    <p:extLst>
      <p:ext uri="{BB962C8B-B14F-4D97-AF65-F5344CB8AC3E}">
        <p14:creationId xmlns:p14="http://schemas.microsoft.com/office/powerpoint/2010/main" val="301710834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71525" y="1967266"/>
            <a:ext cx="1971675" cy="2547257"/>
          </a:xfrm>
          <a:prstGeom prst="rect">
            <a:avLst/>
          </a:prstGeom>
          <a:noFill/>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L="0" marR="0" indent="0" algn="ctr" fontAlgn="auto" hangingPunct="1">
              <a:lnSpc>
                <a:spcPct val="90000"/>
              </a:lnSpc>
              <a:spcBef>
                <a:spcPct val="0"/>
              </a:spcBef>
              <a:spcAft>
                <a:spcPts val="600"/>
              </a:spcAft>
              <a:buClrTx/>
              <a:buSzTx/>
              <a:tabLst/>
            </a:pPr>
            <a:r>
              <a:rPr kumimoji="0" lang="en-US" sz="3100" b="0" i="0" u="none" strike="noStrike" kern="1200" cap="none" spc="0" normalizeH="0" baseline="0">
                <a:ln>
                  <a:noFill/>
                </a:ln>
                <a:solidFill>
                  <a:srgbClr val="FFFFFF"/>
                </a:solidFill>
                <a:effectLst/>
                <a:uFillTx/>
                <a:latin typeface="+mj-lt"/>
                <a:ea typeface="+mj-ea"/>
                <a:cs typeface="+mj-cs"/>
                <a:sym typeface="Comic Sans MS"/>
              </a:rPr>
              <a:t>Poetry week 1</a:t>
            </a:r>
          </a:p>
        </p:txBody>
      </p:sp>
      <p:pic>
        <p:nvPicPr>
          <p:cNvPr id="3074" name="Picture 2" descr="First Grade Wow | Poetry lessons, Kindergarten poetry, Poetry ideas">
            <a:extLst>
              <a:ext uri="{FF2B5EF4-FFF2-40B4-BE49-F238E27FC236}">
                <a16:creationId xmlns:a16="http://schemas.microsoft.com/office/drawing/2014/main" id="{EAD396EC-1EA3-4031-BE40-F18EB0FA6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251" y="0"/>
            <a:ext cx="50228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64964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71525" y="1967266"/>
            <a:ext cx="1971675" cy="2547257"/>
          </a:xfrm>
          <a:prstGeom prst="rect">
            <a:avLst/>
          </a:prstGeom>
          <a:noFill/>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marL="0" marR="0" indent="0" algn="ctr" fontAlgn="auto" hangingPunct="1">
              <a:lnSpc>
                <a:spcPct val="90000"/>
              </a:lnSpc>
              <a:spcBef>
                <a:spcPct val="0"/>
              </a:spcBef>
              <a:spcAft>
                <a:spcPts val="600"/>
              </a:spcAft>
              <a:buClrTx/>
              <a:buSzTx/>
              <a:tabLst/>
            </a:pPr>
            <a:r>
              <a:rPr kumimoji="0" lang="en-US" sz="3100" b="0" i="0" u="none" strike="noStrike" kern="1200" cap="none" spc="0" normalizeH="0" baseline="0">
                <a:ln>
                  <a:noFill/>
                </a:ln>
                <a:solidFill>
                  <a:srgbClr val="FFFFFF"/>
                </a:solidFill>
                <a:effectLst/>
                <a:uFillTx/>
                <a:latin typeface="+mj-lt"/>
                <a:ea typeface="+mj-ea"/>
                <a:cs typeface="+mj-cs"/>
                <a:sym typeface="Comic Sans MS"/>
              </a:rPr>
              <a:t>Poetry week 2</a:t>
            </a:r>
          </a:p>
        </p:txBody>
      </p:sp>
      <p:pic>
        <p:nvPicPr>
          <p:cNvPr id="4098" name="Picture 2" descr="24 Best Great poems for kids to memorize . images | Poems, Great ...">
            <a:extLst>
              <a:ext uri="{FF2B5EF4-FFF2-40B4-BE49-F238E27FC236}">
                <a16:creationId xmlns:a16="http://schemas.microsoft.com/office/drawing/2014/main" id="{BEEF6EAF-9BD0-4A21-939A-C791EB068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33399"/>
            <a:ext cx="4419600" cy="591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23474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1842603-3B03-429B-8DBA-7F517DE9FA6B}"/>
              </a:ext>
            </a:extLst>
          </p:cNvPr>
          <p:cNvGraphicFramePr>
            <a:graphicFrameLocks noGrp="1"/>
          </p:cNvGraphicFramePr>
          <p:nvPr>
            <p:extLst>
              <p:ext uri="{D42A27DB-BD31-4B8C-83A1-F6EECF244321}">
                <p14:modId xmlns:p14="http://schemas.microsoft.com/office/powerpoint/2010/main" val="1762649417"/>
              </p:ext>
            </p:extLst>
          </p:nvPr>
        </p:nvGraphicFramePr>
        <p:xfrm>
          <a:off x="228600" y="228600"/>
          <a:ext cx="8839200" cy="6400800"/>
        </p:xfrm>
        <a:graphic>
          <a:graphicData uri="http://schemas.openxmlformats.org/drawingml/2006/table">
            <a:tbl>
              <a:tblPr firstRow="1" bandRow="1">
                <a:tableStyleId>{5940675A-B579-460E-94D1-54222C63F5DA}</a:tableStyleId>
              </a:tblPr>
              <a:tblGrid>
                <a:gridCol w="4419600">
                  <a:extLst>
                    <a:ext uri="{9D8B030D-6E8A-4147-A177-3AD203B41FA5}">
                      <a16:colId xmlns:a16="http://schemas.microsoft.com/office/drawing/2014/main" val="3274322636"/>
                    </a:ext>
                  </a:extLst>
                </a:gridCol>
                <a:gridCol w="4419600">
                  <a:extLst>
                    <a:ext uri="{9D8B030D-6E8A-4147-A177-3AD203B41FA5}">
                      <a16:colId xmlns:a16="http://schemas.microsoft.com/office/drawing/2014/main" val="2943831830"/>
                    </a:ext>
                  </a:extLst>
                </a:gridCol>
              </a:tblGrid>
              <a:tr h="6400800">
                <a:tc>
                  <a:txBody>
                    <a:bodyPr/>
                    <a:lstStyle/>
                    <a:p>
                      <a:pPr algn="l"/>
                      <a:r>
                        <a:rPr lang="en-IE" sz="2000" dirty="0">
                          <a:latin typeface="Comic Sans MS" panose="030F0702030302020204" pitchFamily="66" charset="0"/>
                        </a:rPr>
                        <a:t>Boys and girls-Well done!! You have finished the Literacy work for Senior Infants! </a:t>
                      </a:r>
                    </a:p>
                    <a:p>
                      <a:pPr algn="l"/>
                      <a:endParaRPr lang="en-IE" sz="2000" dirty="0">
                        <a:latin typeface="Comic Sans MS" panose="030F0702030302020204" pitchFamily="66" charset="0"/>
                      </a:endParaRPr>
                    </a:p>
                    <a:p>
                      <a:pPr algn="l"/>
                      <a:r>
                        <a:rPr lang="en-IE" sz="2000" dirty="0">
                          <a:latin typeface="Comic Sans MS" panose="030F0702030302020204" pitchFamily="66" charset="0"/>
                        </a:rPr>
                        <a:t>We are so proud of you for all the work you have been doing at home. Hopefully things will be back to normal soon and we will see you all in September.</a:t>
                      </a:r>
                    </a:p>
                    <a:p>
                      <a:pPr algn="l"/>
                      <a:r>
                        <a:rPr lang="en-IE" sz="2000" dirty="0">
                          <a:latin typeface="Comic Sans MS" panose="030F0702030302020204" pitchFamily="66" charset="0"/>
                        </a:rPr>
                        <a:t>We wish you all the best in First Class!</a:t>
                      </a:r>
                    </a:p>
                    <a:p>
                      <a:pPr algn="l"/>
                      <a:r>
                        <a:rPr lang="en-IE" sz="2000" dirty="0">
                          <a:latin typeface="Comic Sans MS" panose="030F0702030302020204" pitchFamily="66" charset="0"/>
                        </a:rPr>
                        <a:t>Have an amazing summer!!</a:t>
                      </a:r>
                    </a:p>
                    <a:p>
                      <a:pPr algn="l"/>
                      <a:endParaRPr lang="en-IE" sz="2000" dirty="0">
                        <a:latin typeface="Comic Sans MS" panose="030F0702030302020204" pitchFamily="66" charset="0"/>
                      </a:endParaRPr>
                    </a:p>
                    <a:p>
                      <a:pPr algn="l"/>
                      <a:endParaRPr lang="en-IE" sz="2000" dirty="0">
                        <a:latin typeface="Comic Sans MS" panose="030F0702030302020204" pitchFamily="66" charset="0"/>
                      </a:endParaRPr>
                    </a:p>
                    <a:p>
                      <a:pPr algn="l"/>
                      <a:endParaRPr lang="en-IE" sz="2000" dirty="0">
                        <a:latin typeface="Comic Sans MS" panose="030F0702030302020204" pitchFamily="66" charset="0"/>
                      </a:endParaRPr>
                    </a:p>
                    <a:p>
                      <a:pPr algn="l"/>
                      <a:endParaRPr lang="en-IE" sz="2000" dirty="0">
                        <a:latin typeface="Comic Sans MS" panose="030F0702030302020204" pitchFamily="66" charset="0"/>
                      </a:endParaRPr>
                    </a:p>
                    <a:p>
                      <a:pPr algn="l"/>
                      <a:endParaRPr lang="en-IE" sz="2000" dirty="0">
                        <a:latin typeface="Comic Sans MS" panose="030F0702030302020204" pitchFamily="66" charset="0"/>
                      </a:endParaRPr>
                    </a:p>
                    <a:p>
                      <a:pPr algn="l"/>
                      <a:endParaRPr lang="en-IE" sz="2000" dirty="0">
                        <a:latin typeface="Comic Sans MS" panose="030F0702030302020204" pitchFamily="66" charset="0"/>
                      </a:endParaRPr>
                    </a:p>
                    <a:p>
                      <a:pPr algn="l"/>
                      <a:r>
                        <a:rPr lang="en-IE" sz="2000" dirty="0">
                          <a:latin typeface="Comic Sans MS" panose="030F0702030302020204" pitchFamily="66" charset="0"/>
                        </a:rPr>
                        <a:t>From all the Senior Infant teachers</a:t>
                      </a:r>
                    </a:p>
                  </a:txBody>
                  <a:tcPr/>
                </a:tc>
                <a:tc>
                  <a:txBody>
                    <a:bodyPr/>
                    <a:lstStyle/>
                    <a:p>
                      <a:pPr algn="l"/>
                      <a:r>
                        <a:rPr lang="en-IE" sz="2000" dirty="0">
                          <a:latin typeface="Comic Sans MS" panose="030F0702030302020204" pitchFamily="66" charset="0"/>
                        </a:rPr>
                        <a:t>Dear Parents,</a:t>
                      </a:r>
                    </a:p>
                    <a:p>
                      <a:pPr algn="l"/>
                      <a:endParaRPr lang="en-IE" sz="2000" dirty="0">
                        <a:latin typeface="Comic Sans MS" panose="030F0702030302020204" pitchFamily="66" charset="0"/>
                      </a:endParaRPr>
                    </a:p>
                    <a:p>
                      <a:pPr algn="l"/>
                      <a:r>
                        <a:rPr lang="en-IE" sz="2000" dirty="0">
                          <a:latin typeface="Comic Sans MS" panose="030F0702030302020204" pitchFamily="66" charset="0"/>
                        </a:rPr>
                        <a:t>Thank you so much for your support and cooperation over the last year, particularly in recent months.</a:t>
                      </a:r>
                    </a:p>
                    <a:p>
                      <a:pPr algn="l"/>
                      <a:endParaRPr lang="en-IE" sz="2000" dirty="0">
                        <a:latin typeface="Comic Sans MS" panose="030F0702030302020204" pitchFamily="66" charset="0"/>
                      </a:endParaRPr>
                    </a:p>
                    <a:p>
                      <a:pPr algn="l"/>
                      <a:r>
                        <a:rPr lang="en-IE" sz="2000" dirty="0">
                          <a:latin typeface="Comic Sans MS" panose="030F0702030302020204" pitchFamily="66" charset="0"/>
                        </a:rPr>
                        <a:t>We hope that things will be back to normal soon and we wish you and your families all the best over the summer.</a:t>
                      </a:r>
                    </a:p>
                    <a:p>
                      <a:pPr algn="l"/>
                      <a:endParaRPr lang="en-IE" sz="2000" dirty="0">
                        <a:latin typeface="Comic Sans MS" panose="030F0702030302020204" pitchFamily="66" charset="0"/>
                      </a:endParaRPr>
                    </a:p>
                    <a:p>
                      <a:pPr algn="l"/>
                      <a:r>
                        <a:rPr lang="en-IE" sz="2000" dirty="0">
                          <a:latin typeface="Comic Sans MS" panose="030F0702030302020204" pitchFamily="66" charset="0"/>
                        </a:rPr>
                        <a:t>The Senior Infant teachers</a:t>
                      </a:r>
                    </a:p>
                    <a:p>
                      <a:pPr algn="l"/>
                      <a:endParaRPr lang="en-IE" dirty="0"/>
                    </a:p>
                    <a:p>
                      <a:pPr algn="l"/>
                      <a:endParaRPr lang="en-IE" dirty="0"/>
                    </a:p>
                  </a:txBody>
                  <a:tcPr/>
                </a:tc>
                <a:extLst>
                  <a:ext uri="{0D108BD9-81ED-4DB2-BD59-A6C34878D82A}">
                    <a16:rowId xmlns:a16="http://schemas.microsoft.com/office/drawing/2014/main" val="1911370438"/>
                  </a:ext>
                </a:extLst>
              </a:tr>
            </a:tbl>
          </a:graphicData>
        </a:graphic>
      </p:graphicFrame>
      <p:pic>
        <p:nvPicPr>
          <p:cNvPr id="5" name="Picture 4" descr="A picture containing drawing&#10;&#10;Description automatically generated">
            <a:extLst>
              <a:ext uri="{FF2B5EF4-FFF2-40B4-BE49-F238E27FC236}">
                <a16:creationId xmlns:a16="http://schemas.microsoft.com/office/drawing/2014/main" id="{15148B2B-4CDC-4E34-BBE3-AD7251D769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321"/>
          <a:stretch/>
        </p:blipFill>
        <p:spPr>
          <a:xfrm>
            <a:off x="457200" y="4191000"/>
            <a:ext cx="1667938" cy="1524000"/>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2"/>
          <p:cNvSpPr txBox="1">
            <a:spLocks/>
          </p:cNvSpPr>
          <p:nvPr/>
        </p:nvSpPr>
        <p:spPr>
          <a:xfrm>
            <a:off x="2436614" y="294297"/>
            <a:ext cx="4423172" cy="543967"/>
          </a:xfrm>
          <a:prstGeom prst="rect">
            <a:avLst/>
          </a:prstGeom>
          <a:solidFill>
            <a:schemeClr val="accent1"/>
          </a:solidFill>
          <a:ln w="57150">
            <a:solidFill>
              <a:srgbClr val="FF33CC"/>
            </a:solidFill>
            <a:round/>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latin typeface="Comic Sans MS" panose="030F0702030302020204" pitchFamily="66" charset="0"/>
              </a:rPr>
              <a:t>How many can you name?</a:t>
            </a:r>
          </a:p>
        </p:txBody>
      </p:sp>
      <p:sp>
        <p:nvSpPr>
          <p:cNvPr id="5" name="TextBox 4"/>
          <p:cNvSpPr txBox="1"/>
          <p:nvPr/>
        </p:nvSpPr>
        <p:spPr>
          <a:xfrm>
            <a:off x="92787" y="1371600"/>
            <a:ext cx="9110825"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This activity can</a:t>
            </a:r>
            <a:r>
              <a:rPr kumimoji="0" lang="en-IE" sz="1800" b="0" i="0" u="none" strike="noStrike" cap="none" spc="0" normalizeH="0" dirty="0">
                <a:ln>
                  <a:noFill/>
                </a:ln>
                <a:solidFill>
                  <a:srgbClr val="000000"/>
                </a:solidFill>
                <a:effectLst/>
                <a:uFillTx/>
                <a:latin typeface="Comic Sans MS"/>
                <a:ea typeface="Comic Sans MS"/>
                <a:cs typeface="Comic Sans MS"/>
                <a:sym typeface="Comic Sans MS"/>
              </a:rPr>
              <a:t> be played with two or more people.  </a:t>
            </a:r>
          </a:p>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dirty="0">
                <a:ln>
                  <a:noFill/>
                </a:ln>
                <a:solidFill>
                  <a:srgbClr val="000000"/>
                </a:solidFill>
                <a:effectLst/>
                <a:uFillTx/>
                <a:latin typeface="Comic Sans MS"/>
                <a:ea typeface="Comic Sans MS"/>
                <a:cs typeface="Comic Sans MS"/>
                <a:sym typeface="Comic Sans MS"/>
              </a:rPr>
              <a:t>The first player picks a topic and names an item relating to it </a:t>
            </a:r>
            <a:r>
              <a:rPr kumimoji="0" lang="en-IE" sz="1800" b="0" i="0" u="none" strike="noStrike" cap="none" spc="0" normalizeH="0" dirty="0" err="1">
                <a:ln>
                  <a:noFill/>
                </a:ln>
                <a:solidFill>
                  <a:srgbClr val="000000"/>
                </a:solidFill>
                <a:effectLst/>
                <a:uFillTx/>
                <a:latin typeface="Comic Sans MS"/>
                <a:ea typeface="Comic Sans MS"/>
                <a:cs typeface="Comic Sans MS"/>
                <a:sym typeface="Comic Sans MS"/>
              </a:rPr>
              <a:t>eg</a:t>
            </a:r>
            <a:r>
              <a:rPr kumimoji="0" lang="en-IE" sz="1800" b="0" i="0" u="none" strike="noStrike" cap="none" spc="0" normalizeH="0" dirty="0">
                <a:ln>
                  <a:noFill/>
                </a:ln>
                <a:solidFill>
                  <a:srgbClr val="000000"/>
                </a:solidFill>
                <a:effectLst/>
                <a:uFillTx/>
                <a:latin typeface="Comic Sans MS"/>
                <a:ea typeface="Comic Sans MS"/>
                <a:cs typeface="Comic Sans MS"/>
                <a:sym typeface="Comic Sans MS"/>
              </a:rPr>
              <a:t> if the topic is </a:t>
            </a:r>
          </a:p>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dirty="0">
                <a:ln>
                  <a:noFill/>
                </a:ln>
                <a:solidFill>
                  <a:srgbClr val="000000"/>
                </a:solidFill>
                <a:effectLst/>
                <a:uFillTx/>
                <a:latin typeface="Comic Sans MS"/>
                <a:ea typeface="Comic Sans MS"/>
                <a:cs typeface="Comic Sans MS"/>
                <a:sym typeface="Comic Sans MS"/>
              </a:rPr>
              <a:t>clothes, they could say shorts.  Play then passes to the next player and they say</a:t>
            </a:r>
          </a:p>
          <a:p>
            <a:pPr marL="0" marR="0" indent="0" algn="l" defTabSz="914400" rtl="0" fontAlgn="auto" latinLnBrk="0" hangingPunct="0">
              <a:lnSpc>
                <a:spcPct val="100000"/>
              </a:lnSpc>
              <a:spcBef>
                <a:spcPts val="0"/>
              </a:spcBef>
              <a:spcAft>
                <a:spcPts val="0"/>
              </a:spcAft>
              <a:buClrTx/>
              <a:buSzTx/>
              <a:buFontTx/>
              <a:buNone/>
              <a:tabLst/>
            </a:pPr>
            <a:r>
              <a:rPr lang="en-IE" baseline="0" dirty="0"/>
              <a:t>An</a:t>
            </a:r>
            <a:r>
              <a:rPr lang="en-IE" dirty="0"/>
              <a:t> item relating to the topic </a:t>
            </a:r>
            <a:r>
              <a:rPr lang="en-IE" dirty="0" err="1"/>
              <a:t>eg</a:t>
            </a:r>
            <a:r>
              <a:rPr lang="en-IE" dirty="0"/>
              <a:t> dress.  Play continues until a player cannot answer.  </a:t>
            </a:r>
          </a:p>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The</a:t>
            </a:r>
            <a:r>
              <a:rPr lang="en-IE" dirty="0"/>
              <a:t>n start again with a new topic.</a:t>
            </a:r>
          </a:p>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endParaRPr>
          </a:p>
          <a:p>
            <a:pPr marL="0" marR="0" indent="0" algn="l" defTabSz="914400" rtl="0" fontAlgn="auto" latinLnBrk="0" hangingPunct="0">
              <a:lnSpc>
                <a:spcPct val="100000"/>
              </a:lnSpc>
              <a:spcBef>
                <a:spcPts val="0"/>
              </a:spcBef>
              <a:spcAft>
                <a:spcPts val="0"/>
              </a:spcAft>
              <a:buClrTx/>
              <a:buSzTx/>
              <a:buFontTx/>
              <a:buNone/>
              <a:tabLst/>
            </a:pPr>
            <a:r>
              <a:rPr lang="en-IE" dirty="0"/>
              <a:t>Here are some topics…</a:t>
            </a:r>
            <a:endPar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
        <p:nvSpPr>
          <p:cNvPr id="7" name="TextBox 6"/>
          <p:cNvSpPr txBox="1"/>
          <p:nvPr/>
        </p:nvSpPr>
        <p:spPr>
          <a:xfrm>
            <a:off x="5088836" y="3362018"/>
            <a:ext cx="2854306" cy="3277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nSpc>
                <a:spcPct val="150000"/>
              </a:lnSpc>
            </a:pPr>
            <a:r>
              <a:rPr lang="en-IE" dirty="0"/>
              <a:t>Week 2:</a:t>
            </a:r>
          </a:p>
          <a:p>
            <a:pPr>
              <a:lnSpc>
                <a:spcPct val="150000"/>
              </a:lnSpc>
            </a:pPr>
            <a:r>
              <a:rPr lang="en-IE" dirty="0"/>
              <a:t>Musical instruments</a:t>
            </a:r>
          </a:p>
          <a:p>
            <a:pPr>
              <a:lnSpc>
                <a:spcPct val="150000"/>
              </a:lnSpc>
            </a:pPr>
            <a:r>
              <a:rPr lang="en-IE" dirty="0"/>
              <a:t>Ice cream flavours</a:t>
            </a:r>
          </a:p>
          <a:p>
            <a:pPr>
              <a:lnSpc>
                <a:spcPct val="150000"/>
              </a:lnSpc>
            </a:pPr>
            <a:r>
              <a:rPr lang="en-IE" dirty="0"/>
              <a:t>Fruits</a:t>
            </a:r>
          </a:p>
          <a:p>
            <a:pPr>
              <a:lnSpc>
                <a:spcPct val="150000"/>
              </a:lnSpc>
            </a:pPr>
            <a:r>
              <a:rPr lang="en-IE" dirty="0"/>
              <a:t>People who wear uniforms</a:t>
            </a:r>
          </a:p>
          <a:p>
            <a:pPr>
              <a:lnSpc>
                <a:spcPct val="150000"/>
              </a:lnSpc>
            </a:pPr>
            <a:r>
              <a:rPr lang="en-IE" dirty="0"/>
              <a:t>School subjects</a:t>
            </a:r>
          </a:p>
          <a:p>
            <a:pPr>
              <a:lnSpc>
                <a:spcPct val="150000"/>
              </a:lnSpc>
            </a:pPr>
            <a:r>
              <a:rPr lang="en-IE" dirty="0"/>
              <a:t>Drinks</a:t>
            </a:r>
          </a:p>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Things you eat for dinner</a:t>
            </a:r>
          </a:p>
        </p:txBody>
      </p:sp>
      <p:sp>
        <p:nvSpPr>
          <p:cNvPr id="8" name="Rectangle 7"/>
          <p:cNvSpPr/>
          <p:nvPr/>
        </p:nvSpPr>
        <p:spPr>
          <a:xfrm>
            <a:off x="1005063" y="3315754"/>
            <a:ext cx="3050103" cy="3370346"/>
          </a:xfrm>
          <a:prstGeom prst="rect">
            <a:avLst/>
          </a:prstGeom>
        </p:spPr>
        <p:txBody>
          <a:bodyPr wrap="square">
            <a:spAutoFit/>
          </a:bodyPr>
          <a:lstStyle/>
          <a:p>
            <a:pPr>
              <a:lnSpc>
                <a:spcPct val="150000"/>
              </a:lnSpc>
            </a:pPr>
            <a:r>
              <a:rPr lang="en-IE" dirty="0"/>
              <a:t>Week 1:</a:t>
            </a:r>
          </a:p>
          <a:p>
            <a:pPr>
              <a:lnSpc>
                <a:spcPct val="150000"/>
              </a:lnSpc>
            </a:pPr>
            <a:r>
              <a:rPr lang="en-IE" dirty="0"/>
              <a:t>Shops</a:t>
            </a:r>
          </a:p>
          <a:p>
            <a:pPr>
              <a:lnSpc>
                <a:spcPct val="150000"/>
              </a:lnSpc>
            </a:pPr>
            <a:r>
              <a:rPr lang="en-IE" dirty="0"/>
              <a:t>TV programmes</a:t>
            </a:r>
          </a:p>
          <a:p>
            <a:pPr>
              <a:lnSpc>
                <a:spcPct val="150000"/>
              </a:lnSpc>
            </a:pPr>
            <a:r>
              <a:rPr lang="en-IE" dirty="0"/>
              <a:t>Zoo animals</a:t>
            </a:r>
          </a:p>
          <a:p>
            <a:pPr>
              <a:lnSpc>
                <a:spcPct val="150000"/>
              </a:lnSpc>
            </a:pPr>
            <a:r>
              <a:rPr lang="en-IE" dirty="0"/>
              <a:t>Sports</a:t>
            </a:r>
          </a:p>
          <a:p>
            <a:pPr>
              <a:lnSpc>
                <a:spcPct val="150000"/>
              </a:lnSpc>
            </a:pPr>
            <a:r>
              <a:rPr lang="en-IE" dirty="0"/>
              <a:t>Things that are hot</a:t>
            </a:r>
          </a:p>
          <a:p>
            <a:pPr>
              <a:lnSpc>
                <a:spcPct val="150000"/>
              </a:lnSpc>
            </a:pPr>
            <a:r>
              <a:rPr lang="en-IE" dirty="0"/>
              <a:t>Cartoon characters</a:t>
            </a:r>
          </a:p>
          <a:p>
            <a:pPr>
              <a:lnSpc>
                <a:spcPct val="150000"/>
              </a:lnSpc>
            </a:pPr>
            <a:r>
              <a:rPr lang="en-IE" dirty="0"/>
              <a:t>Things in a playground</a:t>
            </a:r>
          </a:p>
        </p:txBody>
      </p:sp>
    </p:spTree>
    <p:extLst>
      <p:ext uri="{BB962C8B-B14F-4D97-AF65-F5344CB8AC3E}">
        <p14:creationId xmlns:p14="http://schemas.microsoft.com/office/powerpoint/2010/main" val="27450182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hape 62"/>
          <p:cNvSpPr txBox="1">
            <a:spLocks/>
          </p:cNvSpPr>
          <p:nvPr/>
        </p:nvSpPr>
        <p:spPr>
          <a:xfrm>
            <a:off x="252663" y="366999"/>
            <a:ext cx="3176337" cy="6124002"/>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rmAutofit fontScale="47500" lnSpcReduction="20000"/>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marL="285750" indent="-285750" algn="l" defTabSz="914400" hangingPunct="1">
              <a:lnSpc>
                <a:spcPct val="90000"/>
              </a:lnSpc>
              <a:spcBef>
                <a:spcPct val="0"/>
              </a:spcBef>
              <a:spcAft>
                <a:spcPts val="600"/>
              </a:spcAft>
              <a:buFont typeface="Arial" panose="020B0604020202020204" pitchFamily="34" charset="0"/>
              <a:buChar char="•"/>
            </a:pPr>
            <a:r>
              <a:rPr lang="en-US" sz="4200" kern="1200" dirty="0">
                <a:solidFill>
                  <a:srgbClr val="FFFFFF"/>
                </a:solidFill>
                <a:latin typeface="Comic Sans MS" panose="030F0702030302020204" pitchFamily="66" charset="0"/>
                <a:ea typeface="+mj-ea"/>
                <a:cs typeface="+mj-cs"/>
              </a:rPr>
              <a:t>What place do you see in the picture?</a:t>
            </a:r>
          </a:p>
          <a:p>
            <a:pPr marL="285750" indent="-285750" algn="l" defTabSz="914400" hangingPunct="1">
              <a:lnSpc>
                <a:spcPct val="90000"/>
              </a:lnSpc>
              <a:spcBef>
                <a:spcPct val="0"/>
              </a:spcBef>
              <a:spcAft>
                <a:spcPts val="600"/>
              </a:spcAft>
              <a:buFont typeface="Arial" panose="020B0604020202020204" pitchFamily="34" charset="0"/>
              <a:buChar char="•"/>
            </a:pPr>
            <a:r>
              <a:rPr lang="en-US" sz="4200" kern="1200" dirty="0">
                <a:solidFill>
                  <a:srgbClr val="FFFFFF"/>
                </a:solidFill>
                <a:latin typeface="Comic Sans MS" panose="030F0702030302020204" pitchFamily="66" charset="0"/>
                <a:ea typeface="+mj-ea"/>
                <a:cs typeface="+mj-cs"/>
              </a:rPr>
              <a:t>Is there a place like this near where you live?</a:t>
            </a:r>
          </a:p>
          <a:p>
            <a:pPr marL="285750" indent="-285750" algn="l" defTabSz="914400" hangingPunct="1">
              <a:lnSpc>
                <a:spcPct val="90000"/>
              </a:lnSpc>
              <a:spcBef>
                <a:spcPct val="0"/>
              </a:spcBef>
              <a:spcAft>
                <a:spcPts val="600"/>
              </a:spcAft>
              <a:buFont typeface="Arial" panose="020B0604020202020204" pitchFamily="34" charset="0"/>
              <a:buChar char="•"/>
            </a:pPr>
            <a:r>
              <a:rPr lang="en-US" sz="4200" kern="1200" dirty="0">
                <a:solidFill>
                  <a:srgbClr val="FFFFFF"/>
                </a:solidFill>
                <a:latin typeface="Comic Sans MS" panose="030F0702030302020204" pitchFamily="66" charset="0"/>
                <a:ea typeface="+mj-ea"/>
                <a:cs typeface="+mj-cs"/>
              </a:rPr>
              <a:t>What do people do here?</a:t>
            </a:r>
          </a:p>
          <a:p>
            <a:pPr marL="285750" indent="-285750" algn="l" defTabSz="914400" hangingPunct="1">
              <a:lnSpc>
                <a:spcPct val="90000"/>
              </a:lnSpc>
              <a:spcBef>
                <a:spcPct val="0"/>
              </a:spcBef>
              <a:spcAft>
                <a:spcPts val="600"/>
              </a:spcAft>
              <a:buFont typeface="Arial" panose="020B0604020202020204" pitchFamily="34" charset="0"/>
              <a:buChar char="•"/>
            </a:pPr>
            <a:r>
              <a:rPr lang="en-US" sz="4200" kern="1200" dirty="0">
                <a:solidFill>
                  <a:srgbClr val="FFFFFF"/>
                </a:solidFill>
                <a:latin typeface="Comic Sans MS" panose="030F0702030302020204" pitchFamily="66" charset="0"/>
                <a:ea typeface="+mj-ea"/>
                <a:cs typeface="+mj-cs"/>
              </a:rPr>
              <a:t>What do builders and gardeners put in parks to make people enjoy spending time here?</a:t>
            </a:r>
          </a:p>
          <a:p>
            <a:pPr marL="285750" indent="-285750" algn="l" defTabSz="914400" hangingPunct="1">
              <a:lnSpc>
                <a:spcPct val="90000"/>
              </a:lnSpc>
              <a:spcBef>
                <a:spcPct val="0"/>
              </a:spcBef>
              <a:spcAft>
                <a:spcPts val="600"/>
              </a:spcAft>
              <a:buFont typeface="Arial" panose="020B0604020202020204" pitchFamily="34" charset="0"/>
              <a:buChar char="•"/>
            </a:pPr>
            <a:r>
              <a:rPr lang="en-US" sz="4200" kern="1200" dirty="0">
                <a:solidFill>
                  <a:srgbClr val="FFFFFF"/>
                </a:solidFill>
                <a:latin typeface="Comic Sans MS" panose="030F0702030302020204" pitchFamily="66" charset="0"/>
                <a:ea typeface="+mj-ea"/>
                <a:cs typeface="+mj-cs"/>
              </a:rPr>
              <a:t>Why might people prefer to walk their dogs in the park rather than along the street?</a:t>
            </a:r>
          </a:p>
          <a:p>
            <a:pPr marL="285750" indent="-285750" algn="l" defTabSz="914400" hangingPunct="1">
              <a:lnSpc>
                <a:spcPct val="90000"/>
              </a:lnSpc>
              <a:spcBef>
                <a:spcPct val="0"/>
              </a:spcBef>
              <a:spcAft>
                <a:spcPts val="600"/>
              </a:spcAft>
              <a:buFont typeface="Arial" panose="020B0604020202020204" pitchFamily="34" charset="0"/>
              <a:buChar char="•"/>
            </a:pPr>
            <a:r>
              <a:rPr lang="en-US" sz="4200" kern="1200" dirty="0">
                <a:solidFill>
                  <a:srgbClr val="FFFFFF"/>
                </a:solidFill>
                <a:latin typeface="Comic Sans MS" panose="030F0702030302020204" pitchFamily="66" charset="0"/>
                <a:ea typeface="+mj-ea"/>
                <a:cs typeface="+mj-cs"/>
              </a:rPr>
              <a:t>What animals might you find in the park? What habitats or homes do they live in?</a:t>
            </a:r>
          </a:p>
          <a:p>
            <a:pPr marL="285750" indent="-285750" algn="l" defTabSz="914400" hangingPunct="1">
              <a:lnSpc>
                <a:spcPct val="90000"/>
              </a:lnSpc>
              <a:spcBef>
                <a:spcPct val="0"/>
              </a:spcBef>
              <a:spcAft>
                <a:spcPts val="600"/>
              </a:spcAft>
              <a:buFont typeface="Arial" panose="020B0604020202020204" pitchFamily="34" charset="0"/>
              <a:buChar char="•"/>
            </a:pPr>
            <a:r>
              <a:rPr lang="en-US" sz="4200" kern="1200" dirty="0">
                <a:solidFill>
                  <a:srgbClr val="FFFFFF"/>
                </a:solidFill>
                <a:latin typeface="Comic Sans MS" panose="030F0702030302020204" pitchFamily="66" charset="0"/>
                <a:ea typeface="+mj-ea"/>
                <a:cs typeface="+mj-cs"/>
              </a:rPr>
              <a:t>What might you smell when you visit the park?</a:t>
            </a:r>
          </a:p>
          <a:p>
            <a:pPr marL="285750" indent="-285750" algn="l" defTabSz="914400" hangingPunct="1">
              <a:lnSpc>
                <a:spcPct val="90000"/>
              </a:lnSpc>
              <a:spcBef>
                <a:spcPct val="0"/>
              </a:spcBef>
              <a:spcAft>
                <a:spcPts val="600"/>
              </a:spcAft>
              <a:buFont typeface="Arial" panose="020B0604020202020204" pitchFamily="34" charset="0"/>
              <a:buChar char="•"/>
            </a:pPr>
            <a:endParaRPr lang="en-US" sz="1600" kern="1200" dirty="0">
              <a:solidFill>
                <a:srgbClr val="FFFFFF"/>
              </a:solidFill>
              <a:latin typeface="+mj-lt"/>
              <a:ea typeface="+mj-ea"/>
              <a:cs typeface="+mj-cs"/>
            </a:endParaRPr>
          </a:p>
        </p:txBody>
      </p:sp>
      <p:pic>
        <p:nvPicPr>
          <p:cNvPr id="8" name="Picture 7">
            <a:extLst>
              <a:ext uri="{FF2B5EF4-FFF2-40B4-BE49-F238E27FC236}">
                <a16:creationId xmlns:a16="http://schemas.microsoft.com/office/drawing/2014/main" id="{003C0C6D-9E74-400E-9E3C-F532E84DB6DC}"/>
              </a:ext>
            </a:extLst>
          </p:cNvPr>
          <p:cNvPicPr>
            <a:picLocks noChangeAspect="1"/>
          </p:cNvPicPr>
          <p:nvPr/>
        </p:nvPicPr>
        <p:blipFill rotWithShape="1">
          <a:blip r:embed="rId2"/>
          <a:srcRect l="22187" t="19705" r="23125" b="7781"/>
          <a:stretch/>
        </p:blipFill>
        <p:spPr>
          <a:xfrm>
            <a:off x="3581400" y="1295400"/>
            <a:ext cx="5503965" cy="3886200"/>
          </a:xfrm>
          <a:prstGeom prst="rect">
            <a:avLst/>
          </a:prstGeom>
        </p:spPr>
      </p:pic>
      <p:sp>
        <p:nvSpPr>
          <p:cNvPr id="14" name="Shape 62">
            <a:extLst>
              <a:ext uri="{FF2B5EF4-FFF2-40B4-BE49-F238E27FC236}">
                <a16:creationId xmlns:a16="http://schemas.microsoft.com/office/drawing/2014/main" id="{5220AF14-BA06-4C67-9570-EE575996A4E7}"/>
              </a:ext>
            </a:extLst>
          </p:cNvPr>
          <p:cNvSpPr txBox="1">
            <a:spLocks/>
          </p:cNvSpPr>
          <p:nvPr/>
        </p:nvSpPr>
        <p:spPr>
          <a:xfrm>
            <a:off x="2895600" y="39465"/>
            <a:ext cx="4423172" cy="543967"/>
          </a:xfrm>
          <a:prstGeom prst="rect">
            <a:avLst/>
          </a:prstGeom>
          <a:solidFill>
            <a:schemeClr val="accent1"/>
          </a:solidFill>
          <a:ln w="57150">
            <a:solidFill>
              <a:srgbClr val="FF33CC"/>
            </a:solidFill>
            <a:round/>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latin typeface="Comic Sans MS" panose="030F0702030302020204" pitchFamily="66" charset="0"/>
              </a:rPr>
              <a:t>Week 1: Look and talk</a:t>
            </a:r>
          </a:p>
        </p:txBody>
      </p:sp>
    </p:spTree>
    <p:extLst>
      <p:ext uri="{BB962C8B-B14F-4D97-AF65-F5344CB8AC3E}">
        <p14:creationId xmlns:p14="http://schemas.microsoft.com/office/powerpoint/2010/main" val="32732335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hape 62"/>
          <p:cNvSpPr txBox="1">
            <a:spLocks/>
          </p:cNvSpPr>
          <p:nvPr/>
        </p:nvSpPr>
        <p:spPr>
          <a:xfrm>
            <a:off x="252663" y="366999"/>
            <a:ext cx="3176337" cy="6124002"/>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marL="285750" indent="-285750" algn="l" defTabSz="914400" hangingPunct="1">
              <a:lnSpc>
                <a:spcPct val="90000"/>
              </a:lnSpc>
              <a:spcBef>
                <a:spcPct val="0"/>
              </a:spcBef>
              <a:spcAft>
                <a:spcPts val="600"/>
              </a:spcAft>
              <a:buFont typeface="Arial" panose="020B0604020202020204" pitchFamily="34" charset="0"/>
              <a:buChar char="•"/>
            </a:pPr>
            <a:r>
              <a:rPr lang="en-US" sz="2000" kern="1200" dirty="0">
                <a:solidFill>
                  <a:srgbClr val="FFFFFF"/>
                </a:solidFill>
                <a:latin typeface="Comic Sans MS" panose="030F0702030302020204" pitchFamily="66" charset="0"/>
                <a:ea typeface="+mj-ea"/>
                <a:cs typeface="+mj-cs"/>
              </a:rPr>
              <a:t>Who is in the picture and what type of food are they making?</a:t>
            </a:r>
          </a:p>
          <a:p>
            <a:pPr marL="285750" indent="-285750" algn="l" defTabSz="914400" hangingPunct="1">
              <a:lnSpc>
                <a:spcPct val="90000"/>
              </a:lnSpc>
              <a:spcBef>
                <a:spcPct val="0"/>
              </a:spcBef>
              <a:spcAft>
                <a:spcPts val="600"/>
              </a:spcAft>
              <a:buFont typeface="Arial" panose="020B0604020202020204" pitchFamily="34" charset="0"/>
              <a:buChar char="•"/>
            </a:pPr>
            <a:r>
              <a:rPr lang="en-US" sz="2000" kern="1200" dirty="0">
                <a:solidFill>
                  <a:srgbClr val="FFFFFF"/>
                </a:solidFill>
                <a:latin typeface="Comic Sans MS" panose="030F0702030302020204" pitchFamily="66" charset="0"/>
                <a:ea typeface="+mj-ea"/>
                <a:cs typeface="+mj-cs"/>
              </a:rPr>
              <a:t>What cooking utensils have they used to make the cookies?</a:t>
            </a:r>
          </a:p>
          <a:p>
            <a:pPr marL="285750" indent="-285750" algn="l" defTabSz="914400" hangingPunct="1">
              <a:lnSpc>
                <a:spcPct val="90000"/>
              </a:lnSpc>
              <a:spcBef>
                <a:spcPct val="0"/>
              </a:spcBef>
              <a:spcAft>
                <a:spcPts val="600"/>
              </a:spcAft>
              <a:buFont typeface="Arial" panose="020B0604020202020204" pitchFamily="34" charset="0"/>
              <a:buChar char="•"/>
            </a:pPr>
            <a:r>
              <a:rPr lang="en-US" sz="2000" kern="1200" dirty="0">
                <a:solidFill>
                  <a:srgbClr val="FFFFFF"/>
                </a:solidFill>
                <a:latin typeface="Comic Sans MS" panose="030F0702030302020204" pitchFamily="66" charset="0"/>
                <a:ea typeface="+mj-ea"/>
                <a:cs typeface="+mj-cs"/>
              </a:rPr>
              <a:t>Where will they put the cookies to make them cook? What important things will they have to remember when they put them there?</a:t>
            </a:r>
          </a:p>
          <a:p>
            <a:pPr marL="285750" indent="-285750" algn="l" defTabSz="914400" hangingPunct="1">
              <a:lnSpc>
                <a:spcPct val="90000"/>
              </a:lnSpc>
              <a:spcBef>
                <a:spcPct val="0"/>
              </a:spcBef>
              <a:spcAft>
                <a:spcPts val="600"/>
              </a:spcAft>
              <a:buFont typeface="Arial" panose="020B0604020202020204" pitchFamily="34" charset="0"/>
              <a:buChar char="•"/>
            </a:pPr>
            <a:r>
              <a:rPr lang="en-US" sz="2000" kern="1200" dirty="0">
                <a:solidFill>
                  <a:srgbClr val="FFFFFF"/>
                </a:solidFill>
                <a:latin typeface="Comic Sans MS" panose="030F0702030302020204" pitchFamily="66" charset="0"/>
                <a:ea typeface="+mj-ea"/>
                <a:cs typeface="+mj-cs"/>
              </a:rPr>
              <a:t>Have you ever baked anything at home or in school? Describe it</a:t>
            </a:r>
          </a:p>
          <a:p>
            <a:pPr marL="285750" indent="-285750" algn="l" defTabSz="914400" hangingPunct="1">
              <a:lnSpc>
                <a:spcPct val="90000"/>
              </a:lnSpc>
              <a:spcBef>
                <a:spcPct val="0"/>
              </a:spcBef>
              <a:spcAft>
                <a:spcPts val="600"/>
              </a:spcAft>
              <a:buFont typeface="Arial" panose="020B0604020202020204" pitchFamily="34" charset="0"/>
              <a:buChar char="•"/>
            </a:pPr>
            <a:r>
              <a:rPr lang="en-US" sz="2000" kern="1200" dirty="0">
                <a:solidFill>
                  <a:srgbClr val="FFFFFF"/>
                </a:solidFill>
                <a:latin typeface="Comic Sans MS" panose="030F0702030302020204" pitchFamily="66" charset="0"/>
                <a:ea typeface="+mj-ea"/>
                <a:cs typeface="+mj-cs"/>
              </a:rPr>
              <a:t>Can you list all the things you would find in a kitchen?</a:t>
            </a:r>
          </a:p>
          <a:p>
            <a:pPr marL="285750" indent="-285750" algn="l" defTabSz="914400" hangingPunct="1">
              <a:lnSpc>
                <a:spcPct val="90000"/>
              </a:lnSpc>
              <a:spcBef>
                <a:spcPct val="0"/>
              </a:spcBef>
              <a:spcAft>
                <a:spcPts val="600"/>
              </a:spcAft>
              <a:buFont typeface="Arial" panose="020B0604020202020204" pitchFamily="34" charset="0"/>
              <a:buChar char="•"/>
            </a:pPr>
            <a:endParaRPr lang="en-US" sz="2000" kern="1200" dirty="0">
              <a:solidFill>
                <a:srgbClr val="FFFFFF"/>
              </a:solidFill>
              <a:latin typeface="Comic Sans MS" panose="030F0702030302020204" pitchFamily="66" charset="0"/>
              <a:ea typeface="+mj-ea"/>
              <a:cs typeface="+mj-cs"/>
            </a:endParaRPr>
          </a:p>
        </p:txBody>
      </p:sp>
      <p:sp>
        <p:nvSpPr>
          <p:cNvPr id="14" name="Shape 62">
            <a:extLst>
              <a:ext uri="{FF2B5EF4-FFF2-40B4-BE49-F238E27FC236}">
                <a16:creationId xmlns:a16="http://schemas.microsoft.com/office/drawing/2014/main" id="{5220AF14-BA06-4C67-9570-EE575996A4E7}"/>
              </a:ext>
            </a:extLst>
          </p:cNvPr>
          <p:cNvSpPr txBox="1">
            <a:spLocks/>
          </p:cNvSpPr>
          <p:nvPr/>
        </p:nvSpPr>
        <p:spPr>
          <a:xfrm>
            <a:off x="3352800" y="39465"/>
            <a:ext cx="4423172" cy="543967"/>
          </a:xfrm>
          <a:prstGeom prst="rect">
            <a:avLst/>
          </a:prstGeom>
          <a:solidFill>
            <a:schemeClr val="accent1"/>
          </a:solidFill>
          <a:ln w="57150">
            <a:solidFill>
              <a:srgbClr val="FF33CC"/>
            </a:solidFill>
            <a:round/>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latin typeface="Comic Sans MS" panose="030F0702030302020204" pitchFamily="66" charset="0"/>
              </a:rPr>
              <a:t>Week 2: Look and talk</a:t>
            </a:r>
          </a:p>
        </p:txBody>
      </p:sp>
      <p:pic>
        <p:nvPicPr>
          <p:cNvPr id="2" name="Picture 1">
            <a:extLst>
              <a:ext uri="{FF2B5EF4-FFF2-40B4-BE49-F238E27FC236}">
                <a16:creationId xmlns:a16="http://schemas.microsoft.com/office/drawing/2014/main" id="{A95FF038-EAE7-4829-BCCD-00C49C281897}"/>
              </a:ext>
            </a:extLst>
          </p:cNvPr>
          <p:cNvPicPr>
            <a:picLocks noChangeAspect="1"/>
          </p:cNvPicPr>
          <p:nvPr/>
        </p:nvPicPr>
        <p:blipFill rotWithShape="1">
          <a:blip r:embed="rId2"/>
          <a:srcRect l="22500" t="18727" r="24167" b="7781"/>
          <a:stretch/>
        </p:blipFill>
        <p:spPr>
          <a:xfrm>
            <a:off x="3621439" y="990600"/>
            <a:ext cx="5499370" cy="4038600"/>
          </a:xfrm>
          <a:prstGeom prst="rect">
            <a:avLst/>
          </a:prstGeom>
        </p:spPr>
      </p:pic>
    </p:spTree>
    <p:extLst>
      <p:ext uri="{BB962C8B-B14F-4D97-AF65-F5344CB8AC3E}">
        <p14:creationId xmlns:p14="http://schemas.microsoft.com/office/powerpoint/2010/main" val="267015652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EA336D-ED04-4A82-B3E8-705594AE5F5C}"/>
              </a:ext>
            </a:extLst>
          </p:cNvPr>
          <p:cNvSpPr txBox="1"/>
          <p:nvPr/>
        </p:nvSpPr>
        <p:spPr>
          <a:xfrm>
            <a:off x="1790700" y="381000"/>
            <a:ext cx="5562600" cy="1015661"/>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bg1"/>
                </a:solidFill>
                <a:effectLst/>
                <a:uFillTx/>
                <a:latin typeface="Comic Sans MS"/>
                <a:ea typeface="Comic Sans MS"/>
                <a:cs typeface="Comic Sans MS"/>
                <a:sym typeface="Comic Sans MS"/>
              </a:rPr>
              <a:t>Week 1: Rhyming Words</a:t>
            </a:r>
          </a:p>
          <a:p>
            <a:pPr marL="0" marR="0" indent="0" algn="l" defTabSz="9144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bg1"/>
                </a:solidFill>
                <a:effectLst/>
                <a:uFillTx/>
                <a:latin typeface="Comic Sans MS"/>
                <a:ea typeface="Comic Sans MS"/>
                <a:cs typeface="Comic Sans MS"/>
                <a:sym typeface="Comic Sans MS"/>
              </a:rPr>
              <a:t>Can you pick the odd one out in each line? </a:t>
            </a:r>
          </a:p>
          <a:p>
            <a:pPr marL="0" marR="0" indent="0" algn="l" defTabSz="9144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bg1"/>
                </a:solidFill>
                <a:effectLst/>
                <a:uFillTx/>
                <a:latin typeface="Comic Sans MS"/>
                <a:ea typeface="Comic Sans MS"/>
                <a:cs typeface="Comic Sans MS"/>
                <a:sym typeface="Comic Sans MS"/>
              </a:rPr>
              <a:t>Which word does not rhyme with the rest?</a:t>
            </a:r>
          </a:p>
        </p:txBody>
      </p:sp>
      <p:pic>
        <p:nvPicPr>
          <p:cNvPr id="4" name="Picture 3">
            <a:extLst>
              <a:ext uri="{FF2B5EF4-FFF2-40B4-BE49-F238E27FC236}">
                <a16:creationId xmlns:a16="http://schemas.microsoft.com/office/drawing/2014/main" id="{1EE99C0C-B565-492E-8EDA-CB818BF9B1A6}"/>
              </a:ext>
            </a:extLst>
          </p:cNvPr>
          <p:cNvPicPr>
            <a:picLocks noChangeAspect="1"/>
          </p:cNvPicPr>
          <p:nvPr/>
        </p:nvPicPr>
        <p:blipFill rotWithShape="1">
          <a:blip r:embed="rId2"/>
          <a:srcRect l="28623" t="18727" r="30833" b="-36"/>
          <a:stretch/>
        </p:blipFill>
        <p:spPr>
          <a:xfrm>
            <a:off x="2362200" y="1752600"/>
            <a:ext cx="4228052" cy="4518991"/>
          </a:xfrm>
          <a:prstGeom prst="rect">
            <a:avLst/>
          </a:prstGeom>
        </p:spPr>
      </p:pic>
    </p:spTree>
    <p:extLst>
      <p:ext uri="{BB962C8B-B14F-4D97-AF65-F5344CB8AC3E}">
        <p14:creationId xmlns:p14="http://schemas.microsoft.com/office/powerpoint/2010/main" val="38974005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EA336D-ED04-4A82-B3E8-705594AE5F5C}"/>
              </a:ext>
            </a:extLst>
          </p:cNvPr>
          <p:cNvSpPr txBox="1"/>
          <p:nvPr/>
        </p:nvSpPr>
        <p:spPr>
          <a:xfrm>
            <a:off x="1790700" y="381000"/>
            <a:ext cx="5562600" cy="1015661"/>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bg1"/>
                </a:solidFill>
                <a:effectLst/>
                <a:uFillTx/>
                <a:latin typeface="Comic Sans MS"/>
                <a:ea typeface="Comic Sans MS"/>
                <a:cs typeface="Comic Sans MS"/>
                <a:sym typeface="Comic Sans MS"/>
              </a:rPr>
              <a:t>Week 2: Rhyming Words</a:t>
            </a:r>
          </a:p>
          <a:p>
            <a:pPr marL="0" marR="0" indent="0" algn="l" defTabSz="9144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bg1"/>
                </a:solidFill>
                <a:effectLst/>
                <a:uFillTx/>
                <a:latin typeface="Comic Sans MS"/>
                <a:ea typeface="Comic Sans MS"/>
                <a:cs typeface="Comic Sans MS"/>
                <a:sym typeface="Comic Sans MS"/>
              </a:rPr>
              <a:t>Can you pick the odd one out in each line? </a:t>
            </a:r>
          </a:p>
          <a:p>
            <a:pPr marL="0" marR="0" indent="0" algn="l" defTabSz="914400" rtl="0" fontAlgn="auto" latinLnBrk="0" hangingPunct="0">
              <a:lnSpc>
                <a:spcPct val="100000"/>
              </a:lnSpc>
              <a:spcBef>
                <a:spcPts val="0"/>
              </a:spcBef>
              <a:spcAft>
                <a:spcPts val="0"/>
              </a:spcAft>
              <a:buClrTx/>
              <a:buSzTx/>
              <a:buFontTx/>
              <a:buNone/>
              <a:tabLst/>
            </a:pPr>
            <a:r>
              <a:rPr kumimoji="0" lang="en-IE" sz="2000" b="0" i="0" u="none" strike="noStrike" cap="none" spc="0" normalizeH="0" baseline="0" dirty="0">
                <a:ln>
                  <a:noFill/>
                </a:ln>
                <a:solidFill>
                  <a:schemeClr val="bg1"/>
                </a:solidFill>
                <a:effectLst/>
                <a:uFillTx/>
                <a:latin typeface="Comic Sans MS"/>
                <a:ea typeface="Comic Sans MS"/>
                <a:cs typeface="Comic Sans MS"/>
                <a:sym typeface="Comic Sans MS"/>
              </a:rPr>
              <a:t>Which word does not rhyme with the rest?</a:t>
            </a:r>
          </a:p>
        </p:txBody>
      </p:sp>
      <p:pic>
        <p:nvPicPr>
          <p:cNvPr id="3" name="Picture 2">
            <a:extLst>
              <a:ext uri="{FF2B5EF4-FFF2-40B4-BE49-F238E27FC236}">
                <a16:creationId xmlns:a16="http://schemas.microsoft.com/office/drawing/2014/main" id="{59F5A9FC-3AB6-4E1A-8B65-E7765F37D28E}"/>
              </a:ext>
            </a:extLst>
          </p:cNvPr>
          <p:cNvPicPr>
            <a:picLocks noChangeAspect="1"/>
          </p:cNvPicPr>
          <p:nvPr/>
        </p:nvPicPr>
        <p:blipFill rotWithShape="1">
          <a:blip r:embed="rId2"/>
          <a:srcRect l="29166" t="17008" r="30000" b="1371"/>
          <a:stretch/>
        </p:blipFill>
        <p:spPr>
          <a:xfrm>
            <a:off x="2451018" y="1752600"/>
            <a:ext cx="4241964" cy="4518991"/>
          </a:xfrm>
          <a:prstGeom prst="rect">
            <a:avLst/>
          </a:prstGeom>
        </p:spPr>
      </p:pic>
    </p:spTree>
    <p:extLst>
      <p:ext uri="{BB962C8B-B14F-4D97-AF65-F5344CB8AC3E}">
        <p14:creationId xmlns:p14="http://schemas.microsoft.com/office/powerpoint/2010/main" val="3153373429"/>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2092</Words>
  <Application>Microsoft Office PowerPoint</Application>
  <PresentationFormat>On-screen Show (4:3)</PresentationFormat>
  <Paragraphs>368</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Comic Sans MS</vt:lpstr>
      <vt:lpstr>Helvetica</vt:lpstr>
      <vt:lpstr>Helvetica Neue</vt:lpstr>
      <vt:lpstr>Sassoon Infant Std</vt:lpstr>
      <vt:lpstr>Trebuchet MS</vt:lpstr>
      <vt:lpstr>Default Design</vt:lpstr>
      <vt:lpstr>Senior Infants Literacy  remote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Read every day!  Try to have 10 to 40 mins reading time set aside everyday. It really is so important. The length of time depends on your child’s level of interest. If your child is not that interested, start with a small amount of time and try to build it up. Just read every day it really is so important no matter the length of time.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Infants Literacy  remote learning</dc:title>
  <dc:creator>Alison Looney</dc:creator>
  <cp:lastModifiedBy>Alison Looney</cp:lastModifiedBy>
  <cp:revision>17</cp:revision>
  <dcterms:created xsi:type="dcterms:W3CDTF">2020-05-30T09:04:33Z</dcterms:created>
  <dcterms:modified xsi:type="dcterms:W3CDTF">2020-06-09T18:46:57Z</dcterms:modified>
</cp:coreProperties>
</file>