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96981752"/>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Click to 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E0B4"/>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olensonline.i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content.folensonline.ie/programmes/AbairLiom/SI/resources/Poster/AL_SI_ACT_Postaer_L15_001/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ntent.folensonline.ie/programmes/AbairLiom/SI/resources/Poster/AL_SI_ACT_Postaer_L17_001/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cA0E_vZkjQ" TargetMode="External"/><Relationship Id="rId2" Type="http://schemas.openxmlformats.org/officeDocument/2006/relationships/hyperlink" Target="https://www.youtube.com/watch?v=rN3Wmi8Ux6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ctrTitle"/>
          </p:nvPr>
        </p:nvSpPr>
        <p:spPr>
          <a:prstGeom prst="rect">
            <a:avLst/>
          </a:prstGeom>
        </p:spPr>
        <p:txBody>
          <a:bodyPr/>
          <a:lstStyle/>
          <a:p>
            <a:r>
              <a:t>Senior Infants</a:t>
            </a:r>
          </a:p>
        </p:txBody>
      </p:sp>
      <p:sp>
        <p:nvSpPr>
          <p:cNvPr id="113" name="Shape 113"/>
          <p:cNvSpPr>
            <a:spLocks noGrp="1"/>
          </p:cNvSpPr>
          <p:nvPr>
            <p:ph type="subTitle" sz="quarter" idx="1"/>
          </p:nvPr>
        </p:nvSpPr>
        <p:spPr>
          <a:xfrm>
            <a:off x="1524000" y="3602037"/>
            <a:ext cx="9144000" cy="1655762"/>
          </a:xfrm>
          <a:prstGeom prst="rect">
            <a:avLst/>
          </a:prstGeom>
        </p:spPr>
        <p:txBody>
          <a:bodyPr/>
          <a:lstStyle>
            <a:lvl1pPr>
              <a:defRPr sz="4800"/>
            </a:lvl1pPr>
          </a:lstStyle>
          <a:p>
            <a:r>
              <a:t>Gaeilge Remote Learning</a:t>
            </a:r>
          </a:p>
        </p:txBody>
      </p:sp>
      <p:pic>
        <p:nvPicPr>
          <p:cNvPr id="114" name="image1.png"/>
          <p:cNvPicPr>
            <a:picLocks noChangeAspect="1"/>
          </p:cNvPicPr>
          <p:nvPr/>
        </p:nvPicPr>
        <p:blipFill>
          <a:blip r:embed="rId2"/>
          <a:stretch>
            <a:fillRect/>
          </a:stretch>
        </p:blipFill>
        <p:spPr>
          <a:xfrm>
            <a:off x="419466" y="112540"/>
            <a:ext cx="2123345" cy="2264900"/>
          </a:xfrm>
          <a:prstGeom prst="rect">
            <a:avLst/>
          </a:prstGeom>
          <a:ln w="12700">
            <a:miter lim="400000"/>
          </a:ln>
        </p:spPr>
      </p:pic>
      <p:sp>
        <p:nvSpPr>
          <p:cNvPr id="115" name="Shape 115"/>
          <p:cNvSpPr/>
          <p:nvPr/>
        </p:nvSpPr>
        <p:spPr>
          <a:xfrm>
            <a:off x="8458200" y="5735638"/>
            <a:ext cx="3568506" cy="584775"/>
          </a:xfrm>
          <a:prstGeom prst="rect">
            <a:avLst/>
          </a:prstGeom>
          <a:solidFill>
            <a:schemeClr val="accent1"/>
          </a:solidFill>
          <a:ln w="12700">
            <a:solidFill>
              <a:srgbClr val="42719B"/>
            </a:solidFill>
            <a:miter/>
          </a:ln>
          <a:extLst>
            <a:ext uri="{C572A759-6A51-4108-AA02-DFA0A04FC94B}">
              <ma14:wrappingTextBoxFlag xmlns="" xmlns:ma14="http://schemas.microsoft.com/office/mac/drawingml/2011/main" val="1"/>
            </a:ext>
          </a:extLst>
        </p:spPr>
        <p:txBody>
          <a:bodyPr lIns="45719" rIns="45719">
            <a:spAutoFit/>
          </a:bodyPr>
          <a:lstStyle/>
          <a:p>
            <a:pPr>
              <a:defRPr sz="3200">
                <a:solidFill>
                  <a:srgbClr val="FFFFFF"/>
                </a:solidFill>
              </a:defRPr>
            </a:pPr>
            <a:r>
              <a:rPr lang="en-IE" dirty="0"/>
              <a:t>June 15</a:t>
            </a:r>
            <a:r>
              <a:rPr lang="en-IE" baseline="30000" dirty="0"/>
              <a:t>th</a:t>
            </a:r>
            <a:r>
              <a:rPr lang="en-IE" dirty="0"/>
              <a:t>-30</a:t>
            </a:r>
            <a:r>
              <a:rPr lang="en-IE" baseline="30000" dirty="0"/>
              <a:t>th</a:t>
            </a:r>
            <a:r>
              <a:rPr lang="en-IE" dirty="0"/>
              <a:t> </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ctrTitle"/>
          </p:nvPr>
        </p:nvSpPr>
        <p:spPr>
          <a:xfrm>
            <a:off x="1664677" y="41797"/>
            <a:ext cx="9144001" cy="2387601"/>
          </a:xfrm>
          <a:prstGeom prst="rect">
            <a:avLst/>
          </a:prstGeom>
        </p:spPr>
        <p:txBody>
          <a:bodyPr/>
          <a:lstStyle>
            <a:lvl1pPr>
              <a:defRPr sz="4000"/>
            </a:lvl1pPr>
          </a:lstStyle>
          <a:p>
            <a:r>
              <a:t>In school we use the Abair Liom programme to teach Irish. Here’s how you can sign up to access the programme.</a:t>
            </a:r>
          </a:p>
        </p:txBody>
      </p:sp>
      <p:sp>
        <p:nvSpPr>
          <p:cNvPr id="118" name="Shape 118"/>
          <p:cNvSpPr>
            <a:spLocks noGrp="1"/>
          </p:cNvSpPr>
          <p:nvPr>
            <p:ph type="subTitle" sz="half" idx="1"/>
          </p:nvPr>
        </p:nvSpPr>
        <p:spPr>
          <a:xfrm>
            <a:off x="1664677" y="2581494"/>
            <a:ext cx="9144001" cy="3084270"/>
          </a:xfrm>
          <a:prstGeom prst="rect">
            <a:avLst/>
          </a:prstGeom>
        </p:spPr>
        <p:txBody>
          <a:bodyPr/>
          <a:lstStyle/>
          <a:p>
            <a:pPr marL="342900" indent="-342900" algn="l">
              <a:buSzPct val="100000"/>
              <a:buFont typeface="Arial"/>
              <a:buChar char="•"/>
            </a:pPr>
            <a:r>
              <a:t>Go to </a:t>
            </a:r>
            <a:r>
              <a:rPr b="1" u="sng">
                <a:solidFill>
                  <a:srgbClr val="0563C1"/>
                </a:solidFill>
                <a:uFill>
                  <a:solidFill>
                    <a:srgbClr val="0563C1"/>
                  </a:solidFill>
                </a:uFill>
                <a:hlinkClick r:id="rId2"/>
              </a:rPr>
              <a:t>FolensOnline.ie</a:t>
            </a:r>
            <a:r>
              <a:t> and click register</a:t>
            </a:r>
          </a:p>
          <a:p>
            <a:pPr marL="342900" indent="-342900" algn="l">
              <a:buSzPct val="100000"/>
              <a:buFont typeface="Arial"/>
              <a:buChar char="•"/>
            </a:pPr>
            <a:r>
              <a:t>Select Teacher</a:t>
            </a:r>
          </a:p>
          <a:p>
            <a:pPr marL="342900" indent="-342900" algn="l">
              <a:buSzPct val="100000"/>
              <a:buFont typeface="Arial"/>
              <a:buChar char="•"/>
            </a:pPr>
            <a:r>
              <a:t>Fill in a username, email and password</a:t>
            </a:r>
          </a:p>
          <a:p>
            <a:pPr marL="342900" indent="-342900" algn="l">
              <a:buSzPct val="100000"/>
              <a:buFont typeface="Arial"/>
              <a:buChar char="•"/>
            </a:pPr>
            <a:r>
              <a:t>For Roll Number use the code:  </a:t>
            </a:r>
            <a:r>
              <a:rPr sz="3200"/>
              <a:t>Prim20</a:t>
            </a:r>
          </a:p>
        </p:txBody>
      </p:sp>
      <p:pic>
        <p:nvPicPr>
          <p:cNvPr id="119" name="image1.png"/>
          <p:cNvPicPr>
            <a:picLocks noChangeAspect="1"/>
          </p:cNvPicPr>
          <p:nvPr/>
        </p:nvPicPr>
        <p:blipFill>
          <a:blip r:embed="rId3"/>
          <a:stretch>
            <a:fillRect/>
          </a:stretch>
        </p:blipFill>
        <p:spPr>
          <a:xfrm>
            <a:off x="9747005" y="4332847"/>
            <a:ext cx="2123344" cy="2264900"/>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838200" y="365125"/>
            <a:ext cx="10515600" cy="1325563"/>
          </a:xfrm>
          <a:prstGeom prst="rect">
            <a:avLst/>
          </a:prstGeom>
        </p:spPr>
        <p:txBody>
          <a:bodyPr/>
          <a:lstStyle/>
          <a:p>
            <a:r>
              <a:rPr dirty="0"/>
              <a:t>Week One </a:t>
            </a:r>
            <a:r>
              <a:rPr dirty="0" err="1"/>
              <a:t>Abair</a:t>
            </a:r>
            <a:r>
              <a:rPr dirty="0"/>
              <a:t> </a:t>
            </a:r>
            <a:r>
              <a:rPr dirty="0" err="1"/>
              <a:t>Liom</a:t>
            </a:r>
            <a:r>
              <a:rPr dirty="0"/>
              <a:t>:</a:t>
            </a:r>
            <a:r>
              <a:rPr lang="en-IE" dirty="0"/>
              <a:t> </a:t>
            </a:r>
            <a:r>
              <a:rPr lang="en-IE" dirty="0" err="1"/>
              <a:t>Teicneolaíocht</a:t>
            </a:r>
            <a:endParaRPr dirty="0"/>
          </a:p>
        </p:txBody>
      </p:sp>
      <p:sp>
        <p:nvSpPr>
          <p:cNvPr id="122" name="Shape 122"/>
          <p:cNvSpPr>
            <a:spLocks noGrp="1"/>
          </p:cNvSpPr>
          <p:nvPr>
            <p:ph type="body" idx="1"/>
          </p:nvPr>
        </p:nvSpPr>
        <p:spPr>
          <a:xfrm>
            <a:off x="838200" y="1825625"/>
            <a:ext cx="10515600" cy="4351338"/>
          </a:xfrm>
          <a:prstGeom prst="rect">
            <a:avLst/>
          </a:prstGeom>
        </p:spPr>
        <p:txBody>
          <a:bodyPr>
            <a:normAutofit lnSpcReduction="10000"/>
          </a:bodyPr>
          <a:lstStyle/>
          <a:p>
            <a:pPr marL="0" indent="0">
              <a:buSzTx/>
              <a:buNone/>
            </a:pPr>
            <a:r>
              <a:rPr lang="en-IE" dirty="0">
                <a:hlinkClick r:id="rId2"/>
              </a:rPr>
              <a:t>https://content.folensonline.ie/programmes/AbairLiom/SI/resources/Poster/AL_SI_ACT_Postaer_L15_001/index.html</a:t>
            </a:r>
            <a:endParaRPr lang="en-IE" dirty="0"/>
          </a:p>
          <a:p>
            <a:pPr marL="0" indent="0">
              <a:buSzTx/>
              <a:buNone/>
            </a:pPr>
            <a:endParaRPr lang="en-IE" dirty="0"/>
          </a:p>
          <a:p>
            <a:pPr marL="0" indent="0">
              <a:buSzTx/>
              <a:buNone/>
            </a:pPr>
            <a:r>
              <a:rPr lang="en-IE" dirty="0"/>
              <a:t>Suggested Activities</a:t>
            </a:r>
            <a:endParaRPr dirty="0"/>
          </a:p>
          <a:p>
            <a:r>
              <a:rPr dirty="0"/>
              <a:t>Learn the song ‘</a:t>
            </a:r>
            <a:r>
              <a:rPr lang="en-IE" dirty="0" err="1"/>
              <a:t>Tá</a:t>
            </a:r>
            <a:r>
              <a:rPr lang="en-IE" dirty="0"/>
              <a:t> </a:t>
            </a:r>
            <a:r>
              <a:rPr lang="en-IE" dirty="0" err="1"/>
              <a:t>mé</a:t>
            </a:r>
            <a:r>
              <a:rPr lang="en-IE" dirty="0"/>
              <a:t> </a:t>
            </a:r>
            <a:r>
              <a:rPr lang="en-IE" dirty="0" err="1"/>
              <a:t>sa</a:t>
            </a:r>
            <a:r>
              <a:rPr lang="en-IE" dirty="0"/>
              <a:t> </a:t>
            </a:r>
            <a:r>
              <a:rPr lang="en-IE" dirty="0" err="1"/>
              <a:t>Seomra</a:t>
            </a:r>
            <a:r>
              <a:rPr lang="en-IE" dirty="0"/>
              <a:t> Suite’</a:t>
            </a:r>
          </a:p>
          <a:p>
            <a:r>
              <a:rPr dirty="0"/>
              <a:t>Learn the poem ‘</a:t>
            </a:r>
            <a:r>
              <a:rPr lang="en-IE" dirty="0"/>
              <a:t>An </a:t>
            </a:r>
            <a:r>
              <a:rPr lang="en-IE" dirty="0" err="1"/>
              <a:t>Teilifís</a:t>
            </a:r>
            <a:r>
              <a:rPr lang="en-IE" dirty="0"/>
              <a:t>’</a:t>
            </a:r>
          </a:p>
          <a:p>
            <a:r>
              <a:rPr dirty="0" err="1"/>
              <a:t>Éist</a:t>
            </a:r>
            <a:r>
              <a:rPr dirty="0"/>
              <a:t> leis an </a:t>
            </a:r>
            <a:r>
              <a:rPr dirty="0" err="1"/>
              <a:t>scéal</a:t>
            </a:r>
            <a:r>
              <a:rPr dirty="0"/>
              <a:t> (Listen to the story)</a:t>
            </a:r>
          </a:p>
          <a:p>
            <a:r>
              <a:rPr dirty="0" err="1"/>
              <a:t>Cuardach</a:t>
            </a:r>
            <a:r>
              <a:rPr dirty="0"/>
              <a:t> (Click on the pictures to hear the words)</a:t>
            </a:r>
          </a:p>
          <a:p>
            <a:r>
              <a:rPr dirty="0" err="1"/>
              <a:t>Foclóir</a:t>
            </a:r>
            <a:r>
              <a:rPr dirty="0"/>
              <a:t> 1 </a:t>
            </a:r>
            <a:r>
              <a:rPr dirty="0" err="1"/>
              <a:t>agus</a:t>
            </a:r>
            <a:r>
              <a:rPr dirty="0"/>
              <a:t> 2 (Listen to words and click on the right picture)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838200" y="365125"/>
            <a:ext cx="10515600" cy="1325563"/>
          </a:xfrm>
          <a:prstGeom prst="rect">
            <a:avLst/>
          </a:prstGeom>
        </p:spPr>
        <p:txBody>
          <a:bodyPr/>
          <a:lstStyle/>
          <a:p>
            <a:r>
              <a:rPr dirty="0"/>
              <a:t>Week Two </a:t>
            </a:r>
            <a:r>
              <a:rPr dirty="0" err="1"/>
              <a:t>Abair</a:t>
            </a:r>
            <a:r>
              <a:rPr dirty="0"/>
              <a:t> </a:t>
            </a:r>
            <a:r>
              <a:rPr dirty="0" err="1"/>
              <a:t>Liom</a:t>
            </a:r>
            <a:r>
              <a:rPr dirty="0"/>
              <a:t>: </a:t>
            </a:r>
            <a:r>
              <a:rPr lang="en-IE" dirty="0" err="1"/>
              <a:t>Spraoi</a:t>
            </a:r>
            <a:r>
              <a:rPr lang="en-IE" dirty="0"/>
              <a:t> </a:t>
            </a:r>
            <a:r>
              <a:rPr lang="en-IE" dirty="0" err="1"/>
              <a:t>ar</a:t>
            </a:r>
            <a:r>
              <a:rPr lang="en-IE" dirty="0"/>
              <a:t> </a:t>
            </a:r>
            <a:r>
              <a:rPr lang="en-IE" dirty="0" err="1"/>
              <a:t>Scoil</a:t>
            </a:r>
            <a:endParaRPr dirty="0"/>
          </a:p>
        </p:txBody>
      </p:sp>
      <p:sp>
        <p:nvSpPr>
          <p:cNvPr id="125" name="Shape 125"/>
          <p:cNvSpPr>
            <a:spLocks noGrp="1"/>
          </p:cNvSpPr>
          <p:nvPr>
            <p:ph type="body" idx="1"/>
          </p:nvPr>
        </p:nvSpPr>
        <p:spPr>
          <a:xfrm>
            <a:off x="838200" y="1825625"/>
            <a:ext cx="10515600" cy="4351338"/>
          </a:xfrm>
          <a:prstGeom prst="rect">
            <a:avLst/>
          </a:prstGeom>
        </p:spPr>
        <p:txBody>
          <a:bodyPr/>
          <a:lstStyle/>
          <a:p>
            <a:pPr marL="0" indent="0">
              <a:lnSpc>
                <a:spcPct val="81000"/>
              </a:lnSpc>
              <a:buSzTx/>
              <a:buNone/>
            </a:pPr>
            <a:r>
              <a:rPr lang="en-IE" dirty="0">
                <a:hlinkClick r:id="rId2"/>
              </a:rPr>
              <a:t>https://content.folensonline.ie/programmes/AbairLiom/SI/resources/Poster/AL_SI_ACT_Postaer_L17_001/index.html</a:t>
            </a:r>
            <a:endParaRPr lang="en-IE" dirty="0"/>
          </a:p>
          <a:p>
            <a:pPr marL="0" indent="0">
              <a:lnSpc>
                <a:spcPct val="81000"/>
              </a:lnSpc>
              <a:buSzTx/>
              <a:buNone/>
            </a:pPr>
            <a:endParaRPr lang="en-IE" dirty="0"/>
          </a:p>
          <a:p>
            <a:pPr marL="0" indent="0">
              <a:lnSpc>
                <a:spcPct val="81000"/>
              </a:lnSpc>
              <a:buSzTx/>
              <a:buNone/>
            </a:pPr>
            <a:r>
              <a:rPr dirty="0"/>
              <a:t>Suggested Activities</a:t>
            </a:r>
          </a:p>
          <a:p>
            <a:pPr>
              <a:lnSpc>
                <a:spcPct val="81000"/>
              </a:lnSpc>
            </a:pPr>
            <a:r>
              <a:rPr dirty="0"/>
              <a:t>Learn the song ‘</a:t>
            </a:r>
            <a:r>
              <a:rPr lang="en-IE" dirty="0"/>
              <a:t>Gan </a:t>
            </a:r>
            <a:r>
              <a:rPr lang="en-IE" dirty="0" err="1"/>
              <a:t>Éadaí</a:t>
            </a:r>
            <a:r>
              <a:rPr lang="en-IE" dirty="0"/>
              <a:t> </a:t>
            </a:r>
            <a:r>
              <a:rPr lang="en-IE" dirty="0" err="1"/>
              <a:t>Scoile</a:t>
            </a:r>
            <a:r>
              <a:rPr lang="en-IE" dirty="0"/>
              <a:t>’</a:t>
            </a:r>
          </a:p>
          <a:p>
            <a:pPr>
              <a:lnSpc>
                <a:spcPct val="81000"/>
              </a:lnSpc>
            </a:pPr>
            <a:r>
              <a:rPr dirty="0"/>
              <a:t>Learn the poem ‘</a:t>
            </a:r>
            <a:r>
              <a:rPr lang="en-IE" dirty="0" err="1"/>
              <a:t>Péint</a:t>
            </a:r>
            <a:r>
              <a:rPr lang="en-IE" dirty="0"/>
              <a:t> is </a:t>
            </a:r>
            <a:r>
              <a:rPr lang="en-IE" dirty="0" err="1"/>
              <a:t>Scuab</a:t>
            </a:r>
            <a:r>
              <a:rPr lang="en-IE" dirty="0"/>
              <a:t> is </a:t>
            </a:r>
            <a:r>
              <a:rPr lang="en-IE" dirty="0" err="1"/>
              <a:t>Páipéar</a:t>
            </a:r>
            <a:r>
              <a:rPr lang="en-IE" dirty="0"/>
              <a:t>!’</a:t>
            </a:r>
          </a:p>
          <a:p>
            <a:pPr>
              <a:lnSpc>
                <a:spcPct val="81000"/>
              </a:lnSpc>
            </a:pPr>
            <a:r>
              <a:rPr dirty="0" err="1"/>
              <a:t>Éist</a:t>
            </a:r>
            <a:r>
              <a:rPr dirty="0"/>
              <a:t> leis an </a:t>
            </a:r>
            <a:r>
              <a:rPr dirty="0" err="1"/>
              <a:t>scéal</a:t>
            </a:r>
            <a:r>
              <a:rPr dirty="0"/>
              <a:t> (Listen to the story)</a:t>
            </a:r>
          </a:p>
          <a:p>
            <a:pPr>
              <a:lnSpc>
                <a:spcPct val="81000"/>
              </a:lnSpc>
            </a:pPr>
            <a:r>
              <a:rPr dirty="0" err="1"/>
              <a:t>Cuardach</a:t>
            </a:r>
            <a:r>
              <a:rPr dirty="0"/>
              <a:t> (Click on the pictures to hear the words)</a:t>
            </a:r>
          </a:p>
          <a:p>
            <a:pPr>
              <a:lnSpc>
                <a:spcPct val="81000"/>
              </a:lnSpc>
            </a:pPr>
            <a:r>
              <a:rPr dirty="0" err="1"/>
              <a:t>Foclóir</a:t>
            </a:r>
            <a:r>
              <a:rPr dirty="0"/>
              <a:t> 1 </a:t>
            </a:r>
            <a:r>
              <a:rPr dirty="0" err="1"/>
              <a:t>agus</a:t>
            </a:r>
            <a:r>
              <a:rPr dirty="0"/>
              <a:t> 2 (Listen to words and click on the right picture)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image2.jpg"/>
          <p:cNvPicPr>
            <a:picLocks noChangeAspect="1"/>
          </p:cNvPicPr>
          <p:nvPr/>
        </p:nvPicPr>
        <p:blipFill>
          <a:blip r:embed="rId2"/>
          <a:stretch>
            <a:fillRect/>
          </a:stretch>
        </p:blipFill>
        <p:spPr>
          <a:xfrm>
            <a:off x="2892082" y="0"/>
            <a:ext cx="6858001" cy="6858000"/>
          </a:xfrm>
          <a:prstGeom prst="rect">
            <a:avLst/>
          </a:prstGeom>
          <a:ln w="12700">
            <a:miter lim="400000"/>
          </a:ln>
        </p:spPr>
      </p:pic>
      <p:sp>
        <p:nvSpPr>
          <p:cNvPr id="128" name="Shape 128"/>
          <p:cNvSpPr>
            <a:spLocks noGrp="1"/>
          </p:cNvSpPr>
          <p:nvPr>
            <p:ph type="title"/>
          </p:nvPr>
        </p:nvSpPr>
        <p:spPr>
          <a:xfrm>
            <a:off x="838200" y="365125"/>
            <a:ext cx="10515600" cy="1325563"/>
          </a:xfrm>
          <a:prstGeom prst="rect">
            <a:avLst/>
          </a:prstGeom>
        </p:spPr>
        <p:txBody>
          <a:bodyPr/>
          <a:lstStyle/>
          <a:p>
            <a:endParaRPr/>
          </a:p>
        </p:txBody>
      </p:sp>
      <p:sp>
        <p:nvSpPr>
          <p:cNvPr id="129" name="Shape 129"/>
          <p:cNvSpPr>
            <a:spLocks noGrp="1"/>
          </p:cNvSpPr>
          <p:nvPr>
            <p:ph type="body" idx="1"/>
          </p:nvPr>
        </p:nvSpPr>
        <p:spPr>
          <a:xfrm>
            <a:off x="1218027" y="3555608"/>
            <a:ext cx="10515601" cy="4351339"/>
          </a:xfrm>
          <a:prstGeom prst="rect">
            <a:avLst/>
          </a:prstGeom>
        </p:spPr>
        <p:txBody>
          <a:bodyPr/>
          <a:lstStyle>
            <a:lvl1pPr marL="0" indent="0" algn="ctr">
              <a:buSzTx/>
              <a:buNone/>
              <a:defRPr sz="4800"/>
            </a:lvl1pPr>
          </a:lstStyle>
          <a:p>
            <a:r>
              <a:t>Extra Activities….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838200" y="365125"/>
            <a:ext cx="10515600" cy="1325563"/>
          </a:xfrm>
          <a:prstGeom prst="rect">
            <a:avLst/>
          </a:prstGeom>
        </p:spPr>
        <p:txBody>
          <a:bodyPr/>
          <a:lstStyle>
            <a:lvl1pPr defTabSz="905255">
              <a:defRPr sz="4356"/>
            </a:lvl1pPr>
          </a:lstStyle>
          <a:p>
            <a:r>
              <a:t>Here is a lovely song ‘as Gaeilge’ to learn.</a:t>
            </a:r>
          </a:p>
        </p:txBody>
      </p:sp>
      <p:sp>
        <p:nvSpPr>
          <p:cNvPr id="6" name="Shape 134"/>
          <p:cNvSpPr txBox="1">
            <a:spLocks/>
          </p:cNvSpPr>
          <p:nvPr/>
        </p:nvSpPr>
        <p:spPr>
          <a:xfrm>
            <a:off x="846549" y="3048000"/>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r>
              <a:rPr lang="en-IE" dirty="0" err="1"/>
              <a:t>Éist</a:t>
            </a:r>
            <a:r>
              <a:rPr lang="en-IE" dirty="0"/>
              <a:t> leis an </a:t>
            </a:r>
            <a:r>
              <a:rPr lang="en-IE" dirty="0" err="1"/>
              <a:t>scéal</a:t>
            </a:r>
            <a:r>
              <a:rPr lang="en-IE" dirty="0"/>
              <a:t> (Listen to the story)</a:t>
            </a:r>
          </a:p>
        </p:txBody>
      </p:sp>
      <p:sp>
        <p:nvSpPr>
          <p:cNvPr id="4" name="Rectangle 3"/>
          <p:cNvSpPr/>
          <p:nvPr/>
        </p:nvSpPr>
        <p:spPr>
          <a:xfrm>
            <a:off x="2442464" y="4572000"/>
            <a:ext cx="6684843" cy="461665"/>
          </a:xfrm>
          <a:prstGeom prst="rect">
            <a:avLst/>
          </a:prstGeom>
        </p:spPr>
        <p:txBody>
          <a:bodyPr wrap="none">
            <a:spAutoFit/>
          </a:bodyPr>
          <a:lstStyle/>
          <a:p>
            <a:r>
              <a:rPr lang="en-IE" sz="2400" dirty="0">
                <a:hlinkClick r:id="rId2"/>
              </a:rPr>
              <a:t>https://www.youtube.com/watch?v=rN3Wmi8Ux6c</a:t>
            </a:r>
            <a:endParaRPr lang="en-US" sz="2400" dirty="0"/>
          </a:p>
        </p:txBody>
      </p:sp>
      <p:sp>
        <p:nvSpPr>
          <p:cNvPr id="3" name="Rectangle 2"/>
          <p:cNvSpPr/>
          <p:nvPr/>
        </p:nvSpPr>
        <p:spPr>
          <a:xfrm>
            <a:off x="2514600" y="1721388"/>
            <a:ext cx="6540573" cy="461665"/>
          </a:xfrm>
          <a:prstGeom prst="rect">
            <a:avLst/>
          </a:prstGeom>
        </p:spPr>
        <p:txBody>
          <a:bodyPr wrap="none">
            <a:spAutoFit/>
          </a:bodyPr>
          <a:lstStyle/>
          <a:p>
            <a:r>
              <a:rPr lang="en-IE" sz="2400" dirty="0">
                <a:hlinkClick r:id="rId3"/>
              </a:rPr>
              <a:t>https://www.youtube.com/watch?v=QcA0E_vZkjQ</a:t>
            </a:r>
            <a:endParaRPr lang="en-IE" sz="24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2">
            <a:extLst>
              <a:ext uri="{FF2B5EF4-FFF2-40B4-BE49-F238E27FC236}">
                <a16:creationId xmlns:a16="http://schemas.microsoft.com/office/drawing/2014/main" id="{084400F7-753F-40EA-9BDC-9A12F746E210}"/>
              </a:ext>
            </a:extLst>
          </p:cNvPr>
          <p:cNvGraphicFramePr>
            <a:graphicFrameLocks noGrp="1"/>
          </p:cNvGraphicFramePr>
          <p:nvPr>
            <p:extLst>
              <p:ext uri="{D42A27DB-BD31-4B8C-83A1-F6EECF244321}">
                <p14:modId xmlns:p14="http://schemas.microsoft.com/office/powerpoint/2010/main" val="382762527"/>
              </p:ext>
            </p:extLst>
          </p:nvPr>
        </p:nvGraphicFramePr>
        <p:xfrm>
          <a:off x="1752600" y="228600"/>
          <a:ext cx="8839200" cy="6400800"/>
        </p:xfrm>
        <a:graphic>
          <a:graphicData uri="http://schemas.openxmlformats.org/drawingml/2006/table">
            <a:tbl>
              <a:tblPr firstRow="1" bandRow="1">
                <a:tableStyleId>{5940675A-B579-460E-94D1-54222C63F5DA}</a:tableStyleId>
              </a:tblPr>
              <a:tblGrid>
                <a:gridCol w="4419600">
                  <a:extLst>
                    <a:ext uri="{9D8B030D-6E8A-4147-A177-3AD203B41FA5}">
                      <a16:colId xmlns:a16="http://schemas.microsoft.com/office/drawing/2014/main" val="3274322636"/>
                    </a:ext>
                  </a:extLst>
                </a:gridCol>
                <a:gridCol w="4419600">
                  <a:extLst>
                    <a:ext uri="{9D8B030D-6E8A-4147-A177-3AD203B41FA5}">
                      <a16:colId xmlns:a16="http://schemas.microsoft.com/office/drawing/2014/main" val="2943831830"/>
                    </a:ext>
                  </a:extLst>
                </a:gridCol>
              </a:tblGrid>
              <a:tr h="6400800">
                <a:tc>
                  <a:txBody>
                    <a:bodyPr/>
                    <a:lstStyle/>
                    <a:p>
                      <a:pPr algn="l"/>
                      <a:r>
                        <a:rPr lang="en-IE" sz="2000" dirty="0">
                          <a:latin typeface="Comic Sans MS" panose="030F0702030302020204" pitchFamily="66" charset="0"/>
                        </a:rPr>
                        <a:t>Boys and girls-Well done!! You have finished the Literacy work for Senior Infants! </a:t>
                      </a:r>
                    </a:p>
                    <a:p>
                      <a:pPr algn="l"/>
                      <a:endParaRPr lang="en-IE" sz="2000" dirty="0">
                        <a:latin typeface="Comic Sans MS" panose="030F0702030302020204" pitchFamily="66" charset="0"/>
                      </a:endParaRPr>
                    </a:p>
                    <a:p>
                      <a:pPr algn="l"/>
                      <a:r>
                        <a:rPr lang="en-IE" sz="2000" dirty="0">
                          <a:latin typeface="Comic Sans MS" panose="030F0702030302020204" pitchFamily="66" charset="0"/>
                        </a:rPr>
                        <a:t>We are so proud of you for all the work you have been doing at home. Hopefully things will be back to normal soon and we will see you all in September.</a:t>
                      </a:r>
                    </a:p>
                    <a:p>
                      <a:pPr algn="l"/>
                      <a:r>
                        <a:rPr lang="en-IE" sz="2000" dirty="0">
                          <a:latin typeface="Comic Sans MS" panose="030F0702030302020204" pitchFamily="66" charset="0"/>
                        </a:rPr>
                        <a:t>We wish you all the best in First Class!</a:t>
                      </a:r>
                    </a:p>
                    <a:p>
                      <a:pPr algn="l"/>
                      <a:r>
                        <a:rPr lang="en-IE" sz="2000" dirty="0">
                          <a:latin typeface="Comic Sans MS" panose="030F0702030302020204" pitchFamily="66" charset="0"/>
                        </a:rPr>
                        <a:t>Have an amazing summer!!</a:t>
                      </a:r>
                    </a:p>
                    <a:p>
                      <a:pPr algn="l"/>
                      <a:endParaRPr lang="en-IE" sz="2000" dirty="0">
                        <a:latin typeface="Comic Sans MS" panose="030F0702030302020204" pitchFamily="66" charset="0"/>
                      </a:endParaRPr>
                    </a:p>
                    <a:p>
                      <a:pPr algn="l"/>
                      <a:endParaRPr lang="en-IE" sz="2000" dirty="0">
                        <a:latin typeface="Comic Sans MS" panose="030F0702030302020204" pitchFamily="66" charset="0"/>
                      </a:endParaRPr>
                    </a:p>
                    <a:p>
                      <a:pPr algn="l"/>
                      <a:endParaRPr lang="en-IE" sz="2000" dirty="0">
                        <a:latin typeface="Comic Sans MS" panose="030F0702030302020204" pitchFamily="66" charset="0"/>
                      </a:endParaRPr>
                    </a:p>
                    <a:p>
                      <a:pPr algn="l"/>
                      <a:endParaRPr lang="en-IE" sz="2000" dirty="0">
                        <a:latin typeface="Comic Sans MS" panose="030F0702030302020204" pitchFamily="66" charset="0"/>
                      </a:endParaRPr>
                    </a:p>
                    <a:p>
                      <a:pPr algn="l"/>
                      <a:endParaRPr lang="en-IE" sz="2000" dirty="0">
                        <a:latin typeface="Comic Sans MS" panose="030F0702030302020204" pitchFamily="66" charset="0"/>
                      </a:endParaRPr>
                    </a:p>
                    <a:p>
                      <a:pPr algn="l"/>
                      <a:endParaRPr lang="en-IE" sz="2000" dirty="0">
                        <a:latin typeface="Comic Sans MS" panose="030F0702030302020204" pitchFamily="66" charset="0"/>
                      </a:endParaRPr>
                    </a:p>
                    <a:p>
                      <a:pPr algn="l"/>
                      <a:r>
                        <a:rPr lang="en-IE" sz="2000" dirty="0">
                          <a:latin typeface="Comic Sans MS" panose="030F0702030302020204" pitchFamily="66" charset="0"/>
                        </a:rPr>
                        <a:t>From all the Senior Infant teachers</a:t>
                      </a:r>
                    </a:p>
                  </a:txBody>
                  <a:tcPr/>
                </a:tc>
                <a:tc>
                  <a:txBody>
                    <a:bodyPr/>
                    <a:lstStyle/>
                    <a:p>
                      <a:pPr algn="l"/>
                      <a:r>
                        <a:rPr lang="en-IE" sz="2000" dirty="0">
                          <a:latin typeface="Comic Sans MS" panose="030F0702030302020204" pitchFamily="66" charset="0"/>
                        </a:rPr>
                        <a:t>Dear Parents,</a:t>
                      </a:r>
                    </a:p>
                    <a:p>
                      <a:pPr algn="l"/>
                      <a:endParaRPr lang="en-IE" sz="2000" dirty="0">
                        <a:latin typeface="Comic Sans MS" panose="030F0702030302020204" pitchFamily="66" charset="0"/>
                      </a:endParaRPr>
                    </a:p>
                    <a:p>
                      <a:pPr algn="l"/>
                      <a:r>
                        <a:rPr lang="en-IE" sz="2000" dirty="0">
                          <a:latin typeface="Comic Sans MS" panose="030F0702030302020204" pitchFamily="66" charset="0"/>
                        </a:rPr>
                        <a:t>Thank you so much for your support and cooperation over the last year, particularly in recent months.</a:t>
                      </a:r>
                    </a:p>
                    <a:p>
                      <a:pPr algn="l"/>
                      <a:endParaRPr lang="en-IE" sz="2000" dirty="0">
                        <a:latin typeface="Comic Sans MS" panose="030F0702030302020204" pitchFamily="66" charset="0"/>
                      </a:endParaRPr>
                    </a:p>
                    <a:p>
                      <a:pPr algn="l"/>
                      <a:r>
                        <a:rPr lang="en-IE" sz="2000" dirty="0">
                          <a:latin typeface="Comic Sans MS" panose="030F0702030302020204" pitchFamily="66" charset="0"/>
                        </a:rPr>
                        <a:t>We hope that things will be back to normal soon and we wish you and your families all the best over the summer.</a:t>
                      </a:r>
                    </a:p>
                    <a:p>
                      <a:pPr algn="l"/>
                      <a:endParaRPr lang="en-IE" sz="2000" dirty="0">
                        <a:latin typeface="Comic Sans MS" panose="030F0702030302020204" pitchFamily="66" charset="0"/>
                      </a:endParaRPr>
                    </a:p>
                    <a:p>
                      <a:pPr algn="l"/>
                      <a:r>
                        <a:rPr lang="en-IE" sz="2000" dirty="0">
                          <a:latin typeface="Comic Sans MS" panose="030F0702030302020204" pitchFamily="66" charset="0"/>
                        </a:rPr>
                        <a:t>The Senior Infant teachers</a:t>
                      </a:r>
                    </a:p>
                    <a:p>
                      <a:pPr algn="l"/>
                      <a:endParaRPr lang="en-IE" dirty="0"/>
                    </a:p>
                  </a:txBody>
                  <a:tcPr/>
                </a:tc>
                <a:extLst>
                  <a:ext uri="{0D108BD9-81ED-4DB2-BD59-A6C34878D82A}">
                    <a16:rowId xmlns:a16="http://schemas.microsoft.com/office/drawing/2014/main" val="1911370438"/>
                  </a:ext>
                </a:extLst>
              </a:tr>
            </a:tbl>
          </a:graphicData>
        </a:graphic>
      </p:graphicFrame>
      <p:pic>
        <p:nvPicPr>
          <p:cNvPr id="5" name="Picture 4" descr="A picture containing drawing&#10;&#10;Description automatically generated">
            <a:extLst>
              <a:ext uri="{FF2B5EF4-FFF2-40B4-BE49-F238E27FC236}">
                <a16:creationId xmlns:a16="http://schemas.microsoft.com/office/drawing/2014/main" id="{C14E1E92-718C-4F99-8322-121D40951E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4114800"/>
            <a:ext cx="1485999" cy="1465016"/>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C5E0B4"/>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TotalTime>
  <Words>416</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Senior Infants</vt:lpstr>
      <vt:lpstr>In school we use the Abair Liom programme to teach Irish. Here’s how you can sign up to access the programme.</vt:lpstr>
      <vt:lpstr>Week One Abair Liom: Teicneolaíocht</vt:lpstr>
      <vt:lpstr>Week Two Abair Liom: Spraoi ar Scoil</vt:lpstr>
      <vt:lpstr>PowerPoint Presentation</vt:lpstr>
      <vt:lpstr>Here is a lovely song ‘as Gaeilge’ to learn.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Infants</dc:title>
  <dc:creator>student</dc:creator>
  <cp:lastModifiedBy>Alison Looney</cp:lastModifiedBy>
  <cp:revision>14</cp:revision>
  <dcterms:modified xsi:type="dcterms:W3CDTF">2020-06-09T17:07:19Z</dcterms:modified>
</cp:coreProperties>
</file>