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34" r:id="rId3"/>
    <p:sldId id="326" r:id="rId4"/>
    <p:sldId id="372" r:id="rId5"/>
    <p:sldId id="260" r:id="rId6"/>
    <p:sldId id="258" r:id="rId7"/>
    <p:sldId id="344" r:id="rId8"/>
    <p:sldId id="348" r:id="rId9"/>
    <p:sldId id="345" r:id="rId10"/>
    <p:sldId id="346" r:id="rId11"/>
    <p:sldId id="347" r:id="rId12"/>
    <p:sldId id="342" r:id="rId13"/>
    <p:sldId id="349" r:id="rId14"/>
    <p:sldId id="350" r:id="rId15"/>
    <p:sldId id="351" r:id="rId16"/>
    <p:sldId id="352" r:id="rId17"/>
    <p:sldId id="353" r:id="rId18"/>
    <p:sldId id="354" r:id="rId19"/>
    <p:sldId id="355" r:id="rId20"/>
    <p:sldId id="371" r:id="rId21"/>
    <p:sldId id="370" r:id="rId22"/>
    <p:sldId id="373" r:id="rId23"/>
    <p:sldId id="360" r:id="rId24"/>
    <p:sldId id="361" r:id="rId25"/>
    <p:sldId id="362" r:id="rId26"/>
    <p:sldId id="365" r:id="rId27"/>
    <p:sldId id="363" r:id="rId28"/>
    <p:sldId id="364" r:id="rId29"/>
    <p:sldId id="368" r:id="rId30"/>
    <p:sldId id="369" r:id="rId31"/>
    <p:sldId id="263" r:id="rId32"/>
    <p:sldId id="328" r:id="rId3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FF"/>
    <a:srgbClr val="00FF00"/>
    <a:srgbClr val="FFFF66"/>
    <a:srgbClr val="FF0000"/>
    <a:srgbClr val="000000"/>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2701" autoAdjust="0"/>
  </p:normalViewPr>
  <p:slideViewPr>
    <p:cSldViewPr>
      <p:cViewPr varScale="1">
        <p:scale>
          <a:sx n="68" d="100"/>
          <a:sy n="68" d="100"/>
        </p:scale>
        <p:origin x="13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DB350D-1242-4B53-93E4-DA7D415267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6D35D0E0-F3F0-4FBF-9D1D-8CE63AEB791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15CA719-50EB-4B7C-AF3F-EFC799489A05}" type="datetimeFigureOut">
              <a:rPr lang="en-GB"/>
              <a:pPr>
                <a:defRPr/>
              </a:pPr>
              <a:t>10/05/2020</a:t>
            </a:fld>
            <a:endParaRPr lang="en-GB"/>
          </a:p>
        </p:txBody>
      </p:sp>
      <p:sp>
        <p:nvSpPr>
          <p:cNvPr id="4" name="Slide Image Placeholder 3">
            <a:extLst>
              <a:ext uri="{FF2B5EF4-FFF2-40B4-BE49-F238E27FC236}">
                <a16:creationId xmlns:a16="http://schemas.microsoft.com/office/drawing/2014/main" id="{B60EB003-2321-4449-BE7D-0221B939BA6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7930861-12BB-486B-AC8A-D514FBD20A0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D6758C0-E611-4CC2-91C5-1B376713833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6D02FC13-20BC-4272-809E-4BA5F6763FB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7CA900-0B63-498B-B10E-24AC8EBAFDC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23698D-51D5-4014-BAD3-739CFEF80684}" type="slidenum">
              <a:rPr lang="en-GB" altLang="en-US" smtClean="0"/>
              <a:pPr/>
              <a:t>18</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38FD8BF5-9A1A-41A8-BAE2-273CE7A69AAA}" type="slidenum">
              <a:rPr lang="en-GB" altLang="en-US"/>
              <a:pPr>
                <a:defRPr/>
              </a:pPr>
              <a:t>‹#›</a:t>
            </a:fld>
            <a:endParaRPr lang="en-GB" altLang="en-US"/>
          </a:p>
        </p:txBody>
      </p:sp>
    </p:spTree>
    <p:extLst>
      <p:ext uri="{BB962C8B-B14F-4D97-AF65-F5344CB8AC3E}">
        <p14:creationId xmlns:p14="http://schemas.microsoft.com/office/powerpoint/2010/main" val="764239313"/>
      </p:ext>
    </p:extLst>
  </p:cSld>
  <p:clrMapOvr>
    <a:masterClrMapping/>
  </p:clrMapOvr>
  <p:transition spd="med" advClick="0" advTm="4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996D7577-7014-4E81-88EA-63E72F0D98F2}" type="slidenum">
              <a:rPr lang="en-GB" altLang="en-US"/>
              <a:pPr>
                <a:defRPr/>
              </a:pPr>
              <a:t>‹#›</a:t>
            </a:fld>
            <a:endParaRPr lang="en-GB" altLang="en-US"/>
          </a:p>
        </p:txBody>
      </p:sp>
    </p:spTree>
    <p:extLst>
      <p:ext uri="{BB962C8B-B14F-4D97-AF65-F5344CB8AC3E}">
        <p14:creationId xmlns:p14="http://schemas.microsoft.com/office/powerpoint/2010/main" val="1851801891"/>
      </p:ext>
    </p:extLst>
  </p:cSld>
  <p:clrMapOvr>
    <a:masterClrMapping/>
  </p:clrMapOvr>
  <p:transition spd="med" advClick="0" advTm="4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D01139AF-E6FD-4859-B24E-A8C3635953D8}" type="slidenum">
              <a:rPr lang="en-GB" altLang="en-US"/>
              <a:pPr>
                <a:defRPr/>
              </a:pPr>
              <a:t>‹#›</a:t>
            </a:fld>
            <a:endParaRPr lang="en-GB" altLang="en-US"/>
          </a:p>
        </p:txBody>
      </p:sp>
    </p:spTree>
    <p:extLst>
      <p:ext uri="{BB962C8B-B14F-4D97-AF65-F5344CB8AC3E}">
        <p14:creationId xmlns:p14="http://schemas.microsoft.com/office/powerpoint/2010/main" val="569656172"/>
      </p:ext>
    </p:extLst>
  </p:cSld>
  <p:clrMapOvr>
    <a:masterClrMapping/>
  </p:clrMapOvr>
  <p:transition spd="med" advClick="0" advTm="4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BBAFBA56-8687-4661-BFBD-66ADABE2062C}" type="slidenum">
              <a:rPr lang="en-GB" altLang="en-US"/>
              <a:pPr>
                <a:defRPr/>
              </a:pPr>
              <a:t>‹#›</a:t>
            </a:fld>
            <a:endParaRPr lang="en-GB" altLang="en-US"/>
          </a:p>
        </p:txBody>
      </p:sp>
    </p:spTree>
    <p:extLst>
      <p:ext uri="{BB962C8B-B14F-4D97-AF65-F5344CB8AC3E}">
        <p14:creationId xmlns:p14="http://schemas.microsoft.com/office/powerpoint/2010/main" val="2850004491"/>
      </p:ext>
    </p:extLst>
  </p:cSld>
  <p:clrMapOvr>
    <a:masterClrMapping/>
  </p:clrMapOvr>
  <p:transition spd="med" advClick="0" advTm="4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58FE14CC-C4FA-4D93-ADBF-F9E6D9CBC35C}" type="slidenum">
              <a:rPr lang="en-GB" altLang="en-US"/>
              <a:pPr>
                <a:defRPr/>
              </a:pPr>
              <a:t>‹#›</a:t>
            </a:fld>
            <a:endParaRPr lang="en-GB" altLang="en-US"/>
          </a:p>
        </p:txBody>
      </p:sp>
    </p:spTree>
    <p:extLst>
      <p:ext uri="{BB962C8B-B14F-4D97-AF65-F5344CB8AC3E}">
        <p14:creationId xmlns:p14="http://schemas.microsoft.com/office/powerpoint/2010/main" val="2647721725"/>
      </p:ext>
    </p:extLst>
  </p:cSld>
  <p:clrMapOvr>
    <a:masterClrMapping/>
  </p:clrMapOvr>
  <p:transition spd="med" advClick="0" advTm="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F565A860-8221-4868-9B52-6A8102F467BC}" type="slidenum">
              <a:rPr lang="en-GB" altLang="en-US"/>
              <a:pPr>
                <a:defRPr/>
              </a:pPr>
              <a:t>‹#›</a:t>
            </a:fld>
            <a:endParaRPr lang="en-GB" altLang="en-US"/>
          </a:p>
        </p:txBody>
      </p:sp>
    </p:spTree>
    <p:extLst>
      <p:ext uri="{BB962C8B-B14F-4D97-AF65-F5344CB8AC3E}">
        <p14:creationId xmlns:p14="http://schemas.microsoft.com/office/powerpoint/2010/main" val="673046304"/>
      </p:ext>
    </p:extLst>
  </p:cSld>
  <p:clrMapOvr>
    <a:masterClrMapping/>
  </p:clrMapOvr>
  <p:transition spd="med" advClick="0" advTm="4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12660E68-C2A8-42DB-ACAA-4B127D45128C}" type="slidenum">
              <a:rPr lang="en-GB" altLang="en-US"/>
              <a:pPr>
                <a:defRPr/>
              </a:pPr>
              <a:t>‹#›</a:t>
            </a:fld>
            <a:endParaRPr lang="en-GB" altLang="en-US"/>
          </a:p>
        </p:txBody>
      </p:sp>
    </p:spTree>
    <p:extLst>
      <p:ext uri="{BB962C8B-B14F-4D97-AF65-F5344CB8AC3E}">
        <p14:creationId xmlns:p14="http://schemas.microsoft.com/office/powerpoint/2010/main" val="2288505812"/>
      </p:ext>
    </p:extLst>
  </p:cSld>
  <p:clrMapOvr>
    <a:masterClrMapping/>
  </p:clrMapOvr>
  <p:transition spd="med" advClick="0" advTm="4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A3D06D30-BE2B-4696-AA14-41E610688961}" type="slidenum">
              <a:rPr lang="en-GB" altLang="en-US"/>
              <a:pPr>
                <a:defRPr/>
              </a:pPr>
              <a:t>‹#›</a:t>
            </a:fld>
            <a:endParaRPr lang="en-GB" altLang="en-US"/>
          </a:p>
        </p:txBody>
      </p:sp>
    </p:spTree>
    <p:extLst>
      <p:ext uri="{BB962C8B-B14F-4D97-AF65-F5344CB8AC3E}">
        <p14:creationId xmlns:p14="http://schemas.microsoft.com/office/powerpoint/2010/main" val="3258032693"/>
      </p:ext>
    </p:extLst>
  </p:cSld>
  <p:clrMapOvr>
    <a:masterClrMapping/>
  </p:clrMapOvr>
  <p:transition spd="med" advClick="0" advTm="4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D242EE84-1442-414E-AAA7-D9E1ABC3356F}" type="slidenum">
              <a:rPr lang="en-GB" altLang="en-US"/>
              <a:pPr>
                <a:defRPr/>
              </a:pPr>
              <a:t>‹#›</a:t>
            </a:fld>
            <a:endParaRPr lang="en-GB" altLang="en-US"/>
          </a:p>
        </p:txBody>
      </p:sp>
    </p:spTree>
    <p:extLst>
      <p:ext uri="{BB962C8B-B14F-4D97-AF65-F5344CB8AC3E}">
        <p14:creationId xmlns:p14="http://schemas.microsoft.com/office/powerpoint/2010/main" val="2662530710"/>
      </p:ext>
    </p:extLst>
  </p:cSld>
  <p:clrMapOvr>
    <a:masterClrMapping/>
  </p:clrMapOvr>
  <p:transition spd="med" advClick="0" advTm="4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559789EF-52AD-4B55-A10C-3EB88AAD0CEE}" type="slidenum">
              <a:rPr lang="en-GB" altLang="en-US"/>
              <a:pPr>
                <a:defRPr/>
              </a:pPr>
              <a:t>‹#›</a:t>
            </a:fld>
            <a:endParaRPr lang="en-GB" altLang="en-US"/>
          </a:p>
        </p:txBody>
      </p:sp>
    </p:spTree>
    <p:extLst>
      <p:ext uri="{BB962C8B-B14F-4D97-AF65-F5344CB8AC3E}">
        <p14:creationId xmlns:p14="http://schemas.microsoft.com/office/powerpoint/2010/main" val="3864388449"/>
      </p:ext>
    </p:extLst>
  </p:cSld>
  <p:clrMapOvr>
    <a:masterClrMapping/>
  </p:clrMapOvr>
  <p:transition spd="med" advClick="0" advTm="4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6F7C07-2CE0-4797-B81C-4A946EE4B27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B15711F-8AB3-478D-A7A1-06B76AD3E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E0E58F3-13EF-45D9-BB52-63FE5A01E393}"/>
              </a:ext>
            </a:extLst>
          </p:cNvPr>
          <p:cNvSpPr>
            <a:spLocks noGrp="1" noChangeArrowheads="1"/>
          </p:cNvSpPr>
          <p:nvPr>
            <p:ph type="sldNum" sz="quarter" idx="12"/>
          </p:nvPr>
        </p:nvSpPr>
        <p:spPr>
          <a:ln/>
        </p:spPr>
        <p:txBody>
          <a:bodyPr/>
          <a:lstStyle>
            <a:lvl1pPr>
              <a:defRPr/>
            </a:lvl1pPr>
          </a:lstStyle>
          <a:p>
            <a:pPr>
              <a:defRPr/>
            </a:pPr>
            <a:fld id="{4CE1737E-0ED2-4E43-BF4C-3754C0D19678}" type="slidenum">
              <a:rPr lang="en-GB" altLang="en-US"/>
              <a:pPr>
                <a:defRPr/>
              </a:pPr>
              <a:t>‹#›</a:t>
            </a:fld>
            <a:endParaRPr lang="en-GB" altLang="en-US"/>
          </a:p>
        </p:txBody>
      </p:sp>
    </p:spTree>
    <p:extLst>
      <p:ext uri="{BB962C8B-B14F-4D97-AF65-F5344CB8AC3E}">
        <p14:creationId xmlns:p14="http://schemas.microsoft.com/office/powerpoint/2010/main" val="1685299746"/>
      </p:ext>
    </p:extLst>
  </p:cSld>
  <p:clrMapOvr>
    <a:masterClrMapping/>
  </p:clrMapOvr>
  <p:transition spd="med" advClick="0" advTm="4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AE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a:extLst>
              <a:ext uri="{FF2B5EF4-FFF2-40B4-BE49-F238E27FC236}">
                <a16:creationId xmlns:a16="http://schemas.microsoft.com/office/drawing/2014/main" id="{E76F7C07-2CE0-4797-B81C-4A946EE4B2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GB"/>
          </a:p>
        </p:txBody>
      </p:sp>
      <p:sp>
        <p:nvSpPr>
          <p:cNvPr id="1029" name="Rectangle 5">
            <a:extLst>
              <a:ext uri="{FF2B5EF4-FFF2-40B4-BE49-F238E27FC236}">
                <a16:creationId xmlns:a16="http://schemas.microsoft.com/office/drawing/2014/main" id="{9B15711F-8AB3-478D-A7A1-06B76AD3E2B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GB"/>
          </a:p>
        </p:txBody>
      </p:sp>
      <p:sp>
        <p:nvSpPr>
          <p:cNvPr id="1030" name="Rectangle 6">
            <a:extLst>
              <a:ext uri="{FF2B5EF4-FFF2-40B4-BE49-F238E27FC236}">
                <a16:creationId xmlns:a16="http://schemas.microsoft.com/office/drawing/2014/main" id="{CE0E58F3-13EF-45D9-BB52-63FE5A01E39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46E6C49-4526-4E31-B394-A159D3659A6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400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Comic Sans M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Comic Sans MS" charset="0"/>
          <a:ea typeface="ＭＳ Ｐゴシック" charset="0"/>
        </a:defRPr>
      </a:lvl6pPr>
      <a:lvl7pPr marL="914400" algn="ctr" rtl="0" fontAlgn="base">
        <a:spcBef>
          <a:spcPct val="0"/>
        </a:spcBef>
        <a:spcAft>
          <a:spcPct val="0"/>
        </a:spcAft>
        <a:defRPr sz="4400">
          <a:solidFill>
            <a:schemeClr val="tx2"/>
          </a:solidFill>
          <a:latin typeface="Comic Sans MS" charset="0"/>
          <a:ea typeface="ＭＳ Ｐゴシック" charset="0"/>
        </a:defRPr>
      </a:lvl7pPr>
      <a:lvl8pPr marL="1371600" algn="ctr" rtl="0" fontAlgn="base">
        <a:spcBef>
          <a:spcPct val="0"/>
        </a:spcBef>
        <a:spcAft>
          <a:spcPct val="0"/>
        </a:spcAft>
        <a:defRPr sz="4400">
          <a:solidFill>
            <a:schemeClr val="tx2"/>
          </a:solidFill>
          <a:latin typeface="Comic Sans MS" charset="0"/>
          <a:ea typeface="ＭＳ Ｐゴシック" charset="0"/>
        </a:defRPr>
      </a:lvl8pPr>
      <a:lvl9pPr marL="1828800" algn="ctr" rtl="0" fontAlgn="base">
        <a:spcBef>
          <a:spcPct val="0"/>
        </a:spcBef>
        <a:spcAft>
          <a:spcPct val="0"/>
        </a:spcAft>
        <a:defRPr sz="4400">
          <a:solidFill>
            <a:schemeClr val="tx2"/>
          </a:solidFill>
          <a:latin typeface="Comic Sans M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accent2"/>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accent2"/>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accent2"/>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accent2"/>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2b_XLKHMcPM" TargetMode="External"/><Relationship Id="rId2" Type="http://schemas.openxmlformats.org/officeDocument/2006/relationships/hyperlink" Target="https://www.youtube.com/watch?v=INyHLYfasTU"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www.youtube.com/watch?v=Aq4UAss33qA" TargetMode="External"/><Relationship Id="rId4" Type="http://schemas.openxmlformats.org/officeDocument/2006/relationships/hyperlink" Target="https://www.youtube.com/watch?v=DR-cfDsHCG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XMofxtDPU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00"/>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71625"/>
            <a:ext cx="7772400" cy="1470025"/>
          </a:xfrm>
        </p:spPr>
        <p:txBody>
          <a:bodyPr/>
          <a:lstStyle/>
          <a:p>
            <a:r>
              <a:rPr lang="en-GB" altLang="en-US" sz="7200" smtClean="0">
                <a:latin typeface="SassoonCRInfantMedium" panose="02000603020000020003" pitchFamily="2" charset="0"/>
              </a:rPr>
              <a:t>Junior Infants NUMERACY</a:t>
            </a:r>
          </a:p>
        </p:txBody>
      </p:sp>
      <p:pic>
        <p:nvPicPr>
          <p:cNvPr id="3075" name="Picture 4" descr="MCj033268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16416">
            <a:off x="6877050" y="476250"/>
            <a:ext cx="1825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MCj031822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16386">
            <a:off x="885825" y="4086225"/>
            <a:ext cx="1498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192B8A79-D3A7-4B5D-B452-70EACE81A441}"/>
              </a:ext>
            </a:extLst>
          </p:cNvPr>
          <p:cNvGraphicFramePr>
            <a:graphicFrameLocks noGrp="1"/>
          </p:cNvGraphicFramePr>
          <p:nvPr/>
        </p:nvGraphicFramePr>
        <p:xfrm>
          <a:off x="2895600" y="5537200"/>
          <a:ext cx="6096000" cy="9446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944563">
                <a:tc>
                  <a:txBody>
                    <a:bodyPr/>
                    <a:lstStyle/>
                    <a:p>
                      <a:r>
                        <a:rPr lang="en-IE" sz="2800" b="1" dirty="0">
                          <a:solidFill>
                            <a:schemeClr val="tx1"/>
                          </a:solidFill>
                          <a:latin typeface="SassoonCRInfantMedium" panose="02000603020000020003" pitchFamily="2" charset="0"/>
                        </a:rPr>
                        <a:t>Assumption Junior School</a:t>
                      </a:r>
                    </a:p>
                    <a:p>
                      <a:r>
                        <a:rPr lang="en-IE" sz="2800" b="1" baseline="0" dirty="0">
                          <a:solidFill>
                            <a:schemeClr val="tx1"/>
                          </a:solidFill>
                          <a:latin typeface="SassoonCRInfantMedium" panose="02000603020000020003" pitchFamily="2" charset="0"/>
                        </a:rPr>
                        <a:t>May </a:t>
                      </a:r>
                      <a:r>
                        <a:rPr lang="en-IE" sz="2800" b="1" baseline="0" dirty="0" smtClean="0">
                          <a:solidFill>
                            <a:schemeClr val="tx1"/>
                          </a:solidFill>
                          <a:latin typeface="SassoonCRInfantMedium" panose="02000603020000020003" pitchFamily="2" charset="0"/>
                        </a:rPr>
                        <a:t>18</a:t>
                      </a:r>
                      <a:r>
                        <a:rPr lang="en-IE" sz="2800" b="1" baseline="30000" dirty="0" smtClean="0">
                          <a:solidFill>
                            <a:schemeClr val="tx1"/>
                          </a:solidFill>
                          <a:latin typeface="SassoonCRInfantMedium" panose="02000603020000020003" pitchFamily="2" charset="0"/>
                        </a:rPr>
                        <a:t>th</a:t>
                      </a:r>
                      <a:r>
                        <a:rPr lang="en-IE" sz="2800" b="1" baseline="0" dirty="0" smtClean="0">
                          <a:solidFill>
                            <a:schemeClr val="tx1"/>
                          </a:solidFill>
                          <a:latin typeface="SassoonCRInfantMedium" panose="02000603020000020003" pitchFamily="2" charset="0"/>
                        </a:rPr>
                        <a:t>-May 29</a:t>
                      </a:r>
                      <a:r>
                        <a:rPr lang="en-IE" sz="2800" b="1" baseline="30000" dirty="0" smtClean="0">
                          <a:solidFill>
                            <a:schemeClr val="tx1"/>
                          </a:solidFill>
                          <a:latin typeface="SassoonCRInfantMedium" panose="02000603020000020003" pitchFamily="2" charset="0"/>
                        </a:rPr>
                        <a:t>th</a:t>
                      </a:r>
                      <a:r>
                        <a:rPr lang="en-IE" sz="2800" b="1" baseline="0" dirty="0" smtClean="0">
                          <a:solidFill>
                            <a:schemeClr val="tx1"/>
                          </a:solidFill>
                          <a:latin typeface="SassoonCRInfantMedium" panose="02000603020000020003" pitchFamily="2" charset="0"/>
                        </a:rPr>
                        <a:t> </a:t>
                      </a:r>
                      <a:r>
                        <a:rPr lang="en-IE" sz="2800" b="1" baseline="0" dirty="0">
                          <a:solidFill>
                            <a:schemeClr val="tx1"/>
                          </a:solidFill>
                          <a:latin typeface="SassoonCRInfantMedium" panose="02000603020000020003" pitchFamily="2" charset="0"/>
                        </a:rPr>
                        <a:t>2020</a:t>
                      </a:r>
                      <a:endParaRPr lang="en-IE" sz="2800" b="1" dirty="0">
                        <a:solidFill>
                          <a:schemeClr val="tx1"/>
                        </a:solidFill>
                        <a:latin typeface="SassoonCRInfantMedium" panose="02000603020000020003" pitchFamily="2" charset="0"/>
                      </a:endParaRPr>
                    </a:p>
                  </a:txBody>
                  <a:tcPr marT="45600" marB="45600"/>
                </a:tc>
                <a:extLst>
                  <a:ext uri="{0D108BD9-81ED-4DB2-BD59-A6C34878D82A}">
                    <a16:rowId xmlns:a16="http://schemas.microsoft.com/office/drawing/2014/main" val="10000"/>
                  </a:ext>
                </a:extLst>
              </a:tr>
            </a:tbl>
          </a:graphicData>
        </a:graphic>
      </p:graphicFrame>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latin typeface="SassoonCRInfantMedium" panose="02000603020000020003" pitchFamily="2" charset="0"/>
              </a:rPr>
              <a:t>Before</a:t>
            </a:r>
          </a:p>
        </p:txBody>
      </p:sp>
      <p:sp>
        <p:nvSpPr>
          <p:cNvPr id="11267" name="Content Placeholder 2"/>
          <p:cNvSpPr>
            <a:spLocks noGrp="1"/>
          </p:cNvSpPr>
          <p:nvPr>
            <p:ph idx="1"/>
          </p:nvPr>
        </p:nvSpPr>
        <p:spPr>
          <a:xfrm>
            <a:off x="457200" y="1196975"/>
            <a:ext cx="8229600" cy="5661025"/>
          </a:xfrm>
        </p:spPr>
        <p:txBody>
          <a:bodyPr/>
          <a:lstStyle/>
          <a:p>
            <a:r>
              <a:rPr lang="en-GB" altLang="en-US" dirty="0" smtClean="0">
                <a:latin typeface="SassoonCRInfantMedium" panose="02000603020000020003" pitchFamily="2" charset="0"/>
              </a:rPr>
              <a:t>Write/name the numeral that comes before.</a:t>
            </a:r>
          </a:p>
        </p:txBody>
      </p:sp>
      <p:sp>
        <p:nvSpPr>
          <p:cNvPr id="5" name="Rectangle 4"/>
          <p:cNvSpPr/>
          <p:nvPr/>
        </p:nvSpPr>
        <p:spPr>
          <a:xfrm>
            <a:off x="1101725" y="2628900"/>
            <a:ext cx="914400" cy="914400"/>
          </a:xfrm>
          <a:prstGeom prst="rect">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 name="Rectangle 5"/>
          <p:cNvSpPr/>
          <p:nvPr/>
        </p:nvSpPr>
        <p:spPr>
          <a:xfrm>
            <a:off x="3576638" y="2628900"/>
            <a:ext cx="914400" cy="914400"/>
          </a:xfrm>
          <a:prstGeom prst="rect">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5400" dirty="0">
                <a:solidFill>
                  <a:srgbClr val="000000"/>
                </a:solidFill>
              </a:rPr>
              <a:t>2</a:t>
            </a:r>
          </a:p>
        </p:txBody>
      </p:sp>
      <p:sp>
        <p:nvSpPr>
          <p:cNvPr id="7" name="Rectangle 6"/>
          <p:cNvSpPr/>
          <p:nvPr/>
        </p:nvSpPr>
        <p:spPr>
          <a:xfrm>
            <a:off x="6065838" y="2628900"/>
            <a:ext cx="914400" cy="914400"/>
          </a:xfrm>
          <a:prstGeom prst="rect">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5400" dirty="0">
                <a:solidFill>
                  <a:srgbClr val="000000"/>
                </a:solidFill>
              </a:rPr>
              <a:t>3</a:t>
            </a:r>
          </a:p>
        </p:txBody>
      </p:sp>
      <p:sp>
        <p:nvSpPr>
          <p:cNvPr id="8" name="Oval 7"/>
          <p:cNvSpPr/>
          <p:nvPr/>
        </p:nvSpPr>
        <p:spPr>
          <a:xfrm>
            <a:off x="1101725" y="4271963"/>
            <a:ext cx="914400" cy="9144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Oval 8"/>
          <p:cNvSpPr/>
          <p:nvPr/>
        </p:nvSpPr>
        <p:spPr>
          <a:xfrm>
            <a:off x="3657600" y="4167188"/>
            <a:ext cx="914400" cy="9144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5400" dirty="0">
                <a:solidFill>
                  <a:srgbClr val="000000"/>
                </a:solidFill>
              </a:rPr>
              <a:t>4</a:t>
            </a:r>
          </a:p>
        </p:txBody>
      </p:sp>
      <p:sp>
        <p:nvSpPr>
          <p:cNvPr id="10" name="Oval 9"/>
          <p:cNvSpPr/>
          <p:nvPr/>
        </p:nvSpPr>
        <p:spPr>
          <a:xfrm>
            <a:off x="6065838" y="4179888"/>
            <a:ext cx="914400" cy="9144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5400" dirty="0">
                <a:solidFill>
                  <a:srgbClr val="000000"/>
                </a:solidFill>
              </a:rPr>
              <a:t>5</a:t>
            </a:r>
          </a:p>
        </p:txBody>
      </p:sp>
      <p:sp>
        <p:nvSpPr>
          <p:cNvPr id="11" name="Cross 10"/>
          <p:cNvSpPr/>
          <p:nvPr/>
        </p:nvSpPr>
        <p:spPr>
          <a:xfrm>
            <a:off x="1135063" y="5668963"/>
            <a:ext cx="914400" cy="914400"/>
          </a:xfrm>
          <a:prstGeom prst="plus">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Cross 11"/>
          <p:cNvSpPr/>
          <p:nvPr/>
        </p:nvSpPr>
        <p:spPr>
          <a:xfrm>
            <a:off x="3657600" y="5668963"/>
            <a:ext cx="914400" cy="914400"/>
          </a:xfrm>
          <a:prstGeom prst="plus">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5400" dirty="0">
                <a:solidFill>
                  <a:srgbClr val="000000"/>
                </a:solidFill>
              </a:rPr>
              <a:t>3</a:t>
            </a:r>
          </a:p>
        </p:txBody>
      </p:sp>
      <p:sp>
        <p:nvSpPr>
          <p:cNvPr id="13" name="Cross 12"/>
          <p:cNvSpPr/>
          <p:nvPr/>
        </p:nvSpPr>
        <p:spPr>
          <a:xfrm>
            <a:off x="6172200" y="5629275"/>
            <a:ext cx="914400" cy="914400"/>
          </a:xfrm>
          <a:prstGeom prst="plus">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5400" dirty="0">
                <a:solidFill>
                  <a:srgbClr val="000000"/>
                </a:solidFill>
              </a:rPr>
              <a:t>4</a:t>
            </a:r>
          </a:p>
        </p:txBody>
      </p:sp>
    </p:spTree>
  </p:cSld>
  <p:clrMapOvr>
    <a:masterClrMapping/>
  </p:clrMapOvr>
  <p:transition spd="med" advClick="0" advTm="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latin typeface="SassoonCRInfantMedium" panose="02000603020000020003" pitchFamily="2" charset="0"/>
              </a:rPr>
              <a:t>Between</a:t>
            </a:r>
          </a:p>
        </p:txBody>
      </p:sp>
      <p:sp>
        <p:nvSpPr>
          <p:cNvPr id="12291" name="Content Placeholder 2"/>
          <p:cNvSpPr>
            <a:spLocks noGrp="1"/>
          </p:cNvSpPr>
          <p:nvPr>
            <p:ph idx="1"/>
          </p:nvPr>
        </p:nvSpPr>
        <p:spPr>
          <a:xfrm>
            <a:off x="444500" y="1268413"/>
            <a:ext cx="8229600" cy="5400675"/>
          </a:xfrm>
        </p:spPr>
        <p:txBody>
          <a:bodyPr/>
          <a:lstStyle/>
          <a:p>
            <a:r>
              <a:rPr lang="en-GB" altLang="en-US" dirty="0" smtClean="0">
                <a:latin typeface="SassoonCRInfantMedium" panose="02000603020000020003" pitchFamily="2" charset="0"/>
              </a:rPr>
              <a:t>Write/ name the numeral that comes between</a:t>
            </a:r>
          </a:p>
        </p:txBody>
      </p:sp>
      <p:sp>
        <p:nvSpPr>
          <p:cNvPr id="4" name="Wave 3"/>
          <p:cNvSpPr/>
          <p:nvPr/>
        </p:nvSpPr>
        <p:spPr>
          <a:xfrm>
            <a:off x="1063625" y="2671763"/>
            <a:ext cx="914400" cy="914400"/>
          </a:xfrm>
          <a:prstGeom prst="wav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800" b="1" dirty="0">
                <a:solidFill>
                  <a:srgbClr val="000000"/>
                </a:solidFill>
              </a:rPr>
              <a:t>1</a:t>
            </a:r>
          </a:p>
        </p:txBody>
      </p:sp>
      <p:sp>
        <p:nvSpPr>
          <p:cNvPr id="5" name="Wave 4"/>
          <p:cNvSpPr/>
          <p:nvPr/>
        </p:nvSpPr>
        <p:spPr>
          <a:xfrm>
            <a:off x="3684588" y="2671763"/>
            <a:ext cx="914400" cy="914400"/>
          </a:xfrm>
          <a:prstGeom prst="wav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rgbClr val="000000"/>
              </a:solidFill>
            </a:endParaRPr>
          </a:p>
        </p:txBody>
      </p:sp>
      <p:sp>
        <p:nvSpPr>
          <p:cNvPr id="6" name="Wave 5"/>
          <p:cNvSpPr/>
          <p:nvPr/>
        </p:nvSpPr>
        <p:spPr>
          <a:xfrm>
            <a:off x="6307138" y="2673350"/>
            <a:ext cx="914400" cy="914400"/>
          </a:xfrm>
          <a:prstGeom prst="wav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800" b="1" dirty="0">
                <a:solidFill>
                  <a:srgbClr val="000000"/>
                </a:solidFill>
              </a:rPr>
              <a:t>3</a:t>
            </a:r>
          </a:p>
        </p:txBody>
      </p:sp>
      <p:sp>
        <p:nvSpPr>
          <p:cNvPr id="7" name="Isosceles Triangle 6"/>
          <p:cNvSpPr/>
          <p:nvPr/>
        </p:nvSpPr>
        <p:spPr>
          <a:xfrm>
            <a:off x="1063625" y="4200525"/>
            <a:ext cx="1060450" cy="914400"/>
          </a:xfrm>
          <a:prstGeom prst="triangl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800" b="1" dirty="0">
                <a:solidFill>
                  <a:srgbClr val="000000"/>
                </a:solidFill>
              </a:rPr>
              <a:t>3</a:t>
            </a:r>
          </a:p>
        </p:txBody>
      </p:sp>
      <p:sp>
        <p:nvSpPr>
          <p:cNvPr id="8" name="Isosceles Triangle 7"/>
          <p:cNvSpPr/>
          <p:nvPr/>
        </p:nvSpPr>
        <p:spPr>
          <a:xfrm>
            <a:off x="3684588" y="4200525"/>
            <a:ext cx="1062037" cy="914400"/>
          </a:xfrm>
          <a:prstGeom prst="triangl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Isosceles Triangle 8"/>
          <p:cNvSpPr/>
          <p:nvPr/>
        </p:nvSpPr>
        <p:spPr>
          <a:xfrm>
            <a:off x="6307138" y="4213225"/>
            <a:ext cx="1060450" cy="914400"/>
          </a:xfrm>
          <a:prstGeom prst="triangl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800" b="1" dirty="0">
                <a:solidFill>
                  <a:srgbClr val="000000"/>
                </a:solidFill>
              </a:rPr>
              <a:t>5</a:t>
            </a:r>
          </a:p>
        </p:txBody>
      </p:sp>
      <p:sp>
        <p:nvSpPr>
          <p:cNvPr id="10" name="Hexagon 9"/>
          <p:cNvSpPr/>
          <p:nvPr/>
        </p:nvSpPr>
        <p:spPr>
          <a:xfrm>
            <a:off x="1063625" y="5726113"/>
            <a:ext cx="1060450" cy="914400"/>
          </a:xfrm>
          <a:prstGeom prst="hexagon">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800" b="1" dirty="0">
                <a:solidFill>
                  <a:srgbClr val="000000"/>
                </a:solidFill>
              </a:rPr>
              <a:t>2</a:t>
            </a:r>
          </a:p>
        </p:txBody>
      </p:sp>
      <p:sp>
        <p:nvSpPr>
          <p:cNvPr id="11" name="Hexagon 10"/>
          <p:cNvSpPr/>
          <p:nvPr/>
        </p:nvSpPr>
        <p:spPr>
          <a:xfrm>
            <a:off x="3808413" y="5734050"/>
            <a:ext cx="1060450" cy="914400"/>
          </a:xfrm>
          <a:prstGeom prst="hexagon">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Hexagon 11"/>
          <p:cNvSpPr/>
          <p:nvPr/>
        </p:nvSpPr>
        <p:spPr>
          <a:xfrm>
            <a:off x="6307138" y="5754688"/>
            <a:ext cx="1060450" cy="914400"/>
          </a:xfrm>
          <a:prstGeom prst="hexagon">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800" b="1" dirty="0">
                <a:solidFill>
                  <a:srgbClr val="000000"/>
                </a:solidFill>
              </a:rPr>
              <a:t>4</a:t>
            </a:r>
          </a:p>
        </p:txBody>
      </p:sp>
    </p:spTree>
  </p:cSld>
  <p:clrMapOvr>
    <a:masterClrMapping/>
  </p:clrMapOvr>
  <p:transition spd="med" advClick="0"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1F2"/>
            </a:gs>
            <a:gs pos="14999">
              <a:srgbClr val="E0F1F2"/>
            </a:gs>
            <a:gs pos="30000">
              <a:srgbClr val="E0F1F2"/>
            </a:gs>
            <a:gs pos="100000">
              <a:srgbClr val="00FF00"/>
            </a:gs>
          </a:gsLst>
          <a:lin ang="5400000" scaled="1"/>
        </a:gradFill>
        <a:effectLst/>
      </p:bgPr>
    </p:bg>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457200" y="274638"/>
            <a:ext cx="8229600" cy="1570037"/>
          </a:xfrm>
        </p:spPr>
        <p:txBody>
          <a:bodyPr/>
          <a:lstStyle/>
          <a:p>
            <a:r>
              <a:rPr lang="en-IE" altLang="en-US" sz="4500" smtClean="0">
                <a:latin typeface="SassoonCRInfantMedium" panose="02000603020000020003" pitchFamily="2" charset="0"/>
              </a:rPr>
              <a:t>Practise writing the numbers 0-5</a:t>
            </a:r>
          </a:p>
        </p:txBody>
      </p:sp>
      <p:pic>
        <p:nvPicPr>
          <p:cNvPr id="13315"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771" b="46819"/>
          <a:stretch>
            <a:fillRect/>
          </a:stretch>
        </p:blipFill>
        <p:spPr>
          <a:xfrm>
            <a:off x="576263" y="1704975"/>
            <a:ext cx="7991475" cy="1728788"/>
          </a:xfrm>
        </p:spPr>
      </p:pic>
      <p:sp>
        <p:nvSpPr>
          <p:cNvPr id="13316" name="TextBox 1"/>
          <p:cNvSpPr txBox="1">
            <a:spLocks noChangeArrowheads="1"/>
          </p:cNvSpPr>
          <p:nvPr/>
        </p:nvSpPr>
        <p:spPr bwMode="auto">
          <a:xfrm>
            <a:off x="515938" y="3860800"/>
            <a:ext cx="81105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accent2"/>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accent2"/>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accent2"/>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accent2"/>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ea typeface="MS PGothic" panose="020B0600070205080204" pitchFamily="34" charset="-128"/>
              </a:defRPr>
            </a:lvl9pPr>
          </a:lstStyle>
          <a:p>
            <a:pPr>
              <a:spcBef>
                <a:spcPct val="0"/>
              </a:spcBef>
              <a:buFontTx/>
              <a:buNone/>
            </a:pPr>
            <a:r>
              <a:rPr lang="en-GB" altLang="en-US" sz="3600" dirty="0">
                <a:solidFill>
                  <a:schemeClr val="tx1"/>
                </a:solidFill>
                <a:latin typeface="SassoonCRInfantMedium" panose="02000603020000020003" pitchFamily="2" charset="0"/>
              </a:rPr>
              <a:t>Draw/make a set of objects to match each </a:t>
            </a:r>
            <a:r>
              <a:rPr lang="en-GB" altLang="en-US" sz="3600" dirty="0" smtClean="0">
                <a:solidFill>
                  <a:schemeClr val="tx1"/>
                </a:solidFill>
                <a:latin typeface="SassoonCRInfantMedium" panose="02000603020000020003" pitchFamily="2" charset="0"/>
              </a:rPr>
              <a:t>numeral.</a:t>
            </a:r>
            <a:r>
              <a:rPr lang="en-GB" altLang="en-US" sz="1800" dirty="0" smtClean="0">
                <a:solidFill>
                  <a:schemeClr val="tx1"/>
                </a:solidFill>
                <a:latin typeface="Arial" panose="020B0604020202020204" pitchFamily="34" charset="0"/>
              </a:rPr>
              <a:t>. </a:t>
            </a:r>
            <a:endParaRPr lang="en-GB" altLang="en-US" sz="1800" dirty="0">
              <a:solidFill>
                <a:schemeClr val="tx1"/>
              </a:solidFill>
              <a:latin typeface="Arial" panose="020B0604020202020204" pitchFamily="34" charset="0"/>
            </a:endParaRPr>
          </a:p>
          <a:p>
            <a:pPr>
              <a:spcBef>
                <a:spcPct val="0"/>
              </a:spcBef>
              <a:buFontTx/>
              <a:buNone/>
            </a:pPr>
            <a:endParaRPr lang="en-GB" altLang="en-US" sz="1800" dirty="0">
              <a:solidFill>
                <a:schemeClr val="tx1"/>
              </a:solidFill>
              <a:latin typeface="Arial" panose="020B0604020202020204" pitchFamily="34" charset="0"/>
            </a:endParaRPr>
          </a:p>
          <a:p>
            <a:pPr>
              <a:spcBef>
                <a:spcPct val="0"/>
              </a:spcBef>
              <a:buFontTx/>
              <a:buNone/>
            </a:pPr>
            <a:r>
              <a:rPr lang="en-GB" altLang="en-US" sz="6000" dirty="0">
                <a:solidFill>
                  <a:schemeClr val="tx1"/>
                </a:solidFill>
                <a:latin typeface="SassoonCRInfantMedium" panose="02000603020000020003" pitchFamily="2" charset="0"/>
              </a:rPr>
              <a:t>        2                          </a:t>
            </a:r>
          </a:p>
        </p:txBody>
      </p:sp>
      <p:pic>
        <p:nvPicPr>
          <p:cNvPr id="13317" name="Picture 2" descr="Helix pomatia - Wikipedi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4838" y="5197475"/>
            <a:ext cx="15668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Helix pomatia - Wikipedi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5197475"/>
            <a:ext cx="15668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z="4000" smtClean="0">
                <a:latin typeface="SassoonCRInfantMedium" panose="02000603020000020003" pitchFamily="2" charset="0"/>
              </a:rPr>
              <a:t>How Many Are Under The Bowl ?</a:t>
            </a:r>
          </a:p>
        </p:txBody>
      </p:sp>
      <p:sp>
        <p:nvSpPr>
          <p:cNvPr id="3" name="Content Placeholder 2"/>
          <p:cNvSpPr>
            <a:spLocks noGrp="1"/>
          </p:cNvSpPr>
          <p:nvPr>
            <p:ph idx="1"/>
          </p:nvPr>
        </p:nvSpPr>
        <p:spPr>
          <a:xfrm>
            <a:off x="374650" y="1196975"/>
            <a:ext cx="8229600" cy="5661025"/>
          </a:xfrm>
        </p:spPr>
        <p:txBody>
          <a:bodyPr/>
          <a:lstStyle/>
          <a:p>
            <a:pPr>
              <a:defRPr/>
            </a:pPr>
            <a:r>
              <a:rPr lang="en-GB" dirty="0" smtClean="0">
                <a:solidFill>
                  <a:srgbClr val="002060"/>
                </a:solidFill>
                <a:latin typeface="SassoonCRInfantMedium" panose="02000603020000020003" pitchFamily="2" charset="0"/>
              </a:rPr>
              <a:t>Get 5 counters. Hide some of them under a bowl/ cup and leave the rest visible. Ask your child to identify how many are under the bowl. Take turns hiding and guessing</a:t>
            </a:r>
          </a:p>
          <a:p>
            <a:pPr marL="0" indent="0">
              <a:buFontTx/>
              <a:buNone/>
              <a:defRPr/>
            </a:pPr>
            <a:r>
              <a:rPr lang="en-GB" sz="5400" dirty="0" smtClean="0">
                <a:solidFill>
                  <a:srgbClr val="002060"/>
                </a:solidFill>
                <a:latin typeface="SassoonCRInfantMedium" panose="02000603020000020003" pitchFamily="2" charset="0"/>
              </a:rPr>
              <a:t>                         </a:t>
            </a:r>
            <a:endParaRPr lang="en-GB" sz="5400" dirty="0" smtClean="0">
              <a:solidFill>
                <a:schemeClr val="tx1"/>
              </a:solidFill>
              <a:latin typeface="SassoonCRInfantMedium" panose="02000603020000020003" pitchFamily="2" charset="0"/>
            </a:endParaRPr>
          </a:p>
          <a:p>
            <a:pPr marL="0" indent="0">
              <a:buFontTx/>
              <a:buNone/>
              <a:defRPr/>
            </a:pPr>
            <a:r>
              <a:rPr lang="en-GB" dirty="0" smtClean="0">
                <a:solidFill>
                  <a:srgbClr val="002060"/>
                </a:solidFill>
              </a:rPr>
              <a:t>                                      </a:t>
            </a:r>
            <a:endParaRPr lang="en-GB" sz="4800" dirty="0">
              <a:solidFill>
                <a:schemeClr val="tx1"/>
              </a:solidFill>
              <a:latin typeface="SassoonCRInfantMedium" panose="02000603020000020003" pitchFamily="2" charset="0"/>
            </a:endParaRPr>
          </a:p>
          <a:p>
            <a:pPr marL="0" indent="0">
              <a:buFontTx/>
              <a:buNone/>
              <a:defRPr/>
            </a:pPr>
            <a:r>
              <a:rPr lang="en-GB" sz="4800" dirty="0" smtClean="0">
                <a:solidFill>
                  <a:schemeClr val="tx1"/>
                </a:solidFill>
                <a:latin typeface="SassoonCRInfantMedium" panose="02000603020000020003" pitchFamily="2" charset="0"/>
              </a:rPr>
              <a:t>                        ?</a:t>
            </a:r>
          </a:p>
          <a:p>
            <a:pPr marL="0" indent="0">
              <a:buFontTx/>
              <a:buNone/>
              <a:defRPr/>
            </a:pPr>
            <a:r>
              <a:rPr lang="en-GB" dirty="0" smtClean="0">
                <a:solidFill>
                  <a:schemeClr val="tx1"/>
                </a:solidFill>
                <a:latin typeface="SassoonCRInfantMedium" panose="02000603020000020003" pitchFamily="2" charset="0"/>
              </a:rPr>
              <a:t>If struggling start with fewer counters and if finding it easy try 6/7 counters.</a:t>
            </a:r>
          </a:p>
          <a:p>
            <a:pPr marL="0" indent="0">
              <a:buFontTx/>
              <a:buNone/>
              <a:defRPr/>
            </a:pPr>
            <a:endParaRPr lang="en-GB" dirty="0">
              <a:solidFill>
                <a:srgbClr val="002060"/>
              </a:solidFill>
            </a:endParaRPr>
          </a:p>
        </p:txBody>
      </p:sp>
      <p:pic>
        <p:nvPicPr>
          <p:cNvPr id="14340" name="Picture 4" descr="Free photo: Bowl, Dish, Yellow, Ceramic - Free Image on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0863" y="3876675"/>
            <a:ext cx="16557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522413" y="4164013"/>
            <a:ext cx="431800" cy="431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rgbClr val="FF0000"/>
              </a:solidFill>
            </a:endParaRPr>
          </a:p>
        </p:txBody>
      </p:sp>
      <p:sp>
        <p:nvSpPr>
          <p:cNvPr id="7" name="Oval 6"/>
          <p:cNvSpPr/>
          <p:nvPr/>
        </p:nvSpPr>
        <p:spPr>
          <a:xfrm>
            <a:off x="2203450" y="4184650"/>
            <a:ext cx="431800" cy="431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rgbClr val="FF0000"/>
              </a:solidFill>
            </a:endParaRPr>
          </a:p>
        </p:txBody>
      </p:sp>
      <p:sp>
        <p:nvSpPr>
          <p:cNvPr id="8" name="Oval 7"/>
          <p:cNvSpPr/>
          <p:nvPr/>
        </p:nvSpPr>
        <p:spPr>
          <a:xfrm>
            <a:off x="2997200" y="4164013"/>
            <a:ext cx="431800" cy="431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rgbClr val="FF0000"/>
              </a:solidFill>
            </a:endParaRPr>
          </a:p>
        </p:txBody>
      </p:sp>
    </p:spTree>
  </p:cSld>
  <p:clrMapOvr>
    <a:masterClrMapping/>
  </p:clrMapOvr>
  <p:transition spd="med" advClick="0" advTm="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922337"/>
          </a:xfrm>
        </p:spPr>
        <p:txBody>
          <a:bodyPr/>
          <a:lstStyle/>
          <a:p>
            <a:r>
              <a:rPr lang="en-GB" altLang="en-US" smtClean="0">
                <a:latin typeface="SassoonCRInfantMedium" panose="02000603020000020003" pitchFamily="2" charset="0"/>
              </a:rPr>
              <a:t>Try the following sums</a:t>
            </a:r>
          </a:p>
        </p:txBody>
      </p:sp>
      <p:sp>
        <p:nvSpPr>
          <p:cNvPr id="15363" name="Content Placeholder 2"/>
          <p:cNvSpPr>
            <a:spLocks noGrp="1"/>
          </p:cNvSpPr>
          <p:nvPr>
            <p:ph idx="1"/>
          </p:nvPr>
        </p:nvSpPr>
        <p:spPr>
          <a:xfrm>
            <a:off x="457200" y="1376363"/>
            <a:ext cx="8229600" cy="4784725"/>
          </a:xfrm>
          <a:solidFill>
            <a:srgbClr val="FFFF66"/>
          </a:solidFill>
        </p:spPr>
        <p:txBody>
          <a:bodyPr/>
          <a:lstStyle/>
          <a:p>
            <a:pPr marL="0" indent="0">
              <a:buFontTx/>
              <a:buNone/>
            </a:pPr>
            <a:r>
              <a:rPr lang="en-GB" altLang="en-US" sz="4400" dirty="0" smtClean="0">
                <a:solidFill>
                  <a:srgbClr val="0000FF"/>
                </a:solidFill>
              </a:rPr>
              <a:t>2+</a:t>
            </a:r>
            <a:r>
              <a:rPr lang="en-GB" altLang="en-US" dirty="0" smtClean="0">
                <a:solidFill>
                  <a:srgbClr val="0000FF"/>
                </a:solidFill>
              </a:rPr>
              <a:t>             </a:t>
            </a:r>
            <a:r>
              <a:rPr lang="en-GB" altLang="en-US" sz="4400" dirty="0" smtClean="0">
                <a:solidFill>
                  <a:srgbClr val="0000FF"/>
                </a:solidFill>
                <a:latin typeface="SassoonCRInfantMedium" panose="02000603020000020003" pitchFamily="2" charset="0"/>
              </a:rPr>
              <a:t>is the same as</a:t>
            </a:r>
            <a:r>
              <a:rPr lang="en-GB" altLang="en-US" sz="4400" dirty="0" smtClean="0">
                <a:solidFill>
                  <a:srgbClr val="0000FF"/>
                </a:solidFill>
              </a:rPr>
              <a:t>   3 </a:t>
            </a:r>
          </a:p>
          <a:p>
            <a:pPr marL="0" indent="0">
              <a:buFontTx/>
              <a:buNone/>
            </a:pPr>
            <a:endParaRPr lang="en-GB" altLang="en-US" sz="4400" dirty="0" smtClean="0">
              <a:solidFill>
                <a:srgbClr val="0000FF"/>
              </a:solidFill>
            </a:endParaRPr>
          </a:p>
          <a:p>
            <a:pPr marL="0" indent="0">
              <a:buFontTx/>
              <a:buNone/>
            </a:pPr>
            <a:r>
              <a:rPr lang="en-GB" altLang="en-US" sz="4400" dirty="0" smtClean="0">
                <a:solidFill>
                  <a:srgbClr val="0000FF"/>
                </a:solidFill>
              </a:rPr>
              <a:t>3+          </a:t>
            </a:r>
            <a:r>
              <a:rPr lang="en-GB" altLang="en-US" sz="4400" dirty="0" smtClean="0">
                <a:solidFill>
                  <a:srgbClr val="0000FF"/>
                </a:solidFill>
                <a:latin typeface="SassoonCRInfantMedium" panose="02000603020000020003" pitchFamily="2" charset="0"/>
              </a:rPr>
              <a:t>is the same as   </a:t>
            </a:r>
            <a:r>
              <a:rPr lang="en-GB" altLang="en-US" sz="4400" dirty="0" smtClean="0">
                <a:solidFill>
                  <a:srgbClr val="0000FF"/>
                </a:solidFill>
              </a:rPr>
              <a:t>4</a:t>
            </a:r>
          </a:p>
          <a:p>
            <a:pPr marL="0" indent="0">
              <a:buFontTx/>
              <a:buNone/>
            </a:pPr>
            <a:endParaRPr lang="en-GB" altLang="en-US" sz="4400" dirty="0" smtClean="0">
              <a:solidFill>
                <a:srgbClr val="0000FF"/>
              </a:solidFill>
            </a:endParaRPr>
          </a:p>
          <a:p>
            <a:pPr marL="0" indent="0">
              <a:buFontTx/>
              <a:buNone/>
            </a:pPr>
            <a:r>
              <a:rPr lang="en-GB" altLang="en-US" sz="4400" dirty="0" smtClean="0">
                <a:solidFill>
                  <a:srgbClr val="0000FF"/>
                </a:solidFill>
              </a:rPr>
              <a:t>4 +         </a:t>
            </a:r>
            <a:r>
              <a:rPr lang="en-GB" altLang="en-US" sz="4400" dirty="0" smtClean="0">
                <a:solidFill>
                  <a:srgbClr val="0000FF"/>
                </a:solidFill>
                <a:latin typeface="SassoonCRInfantMedium" panose="02000603020000020003" pitchFamily="2" charset="0"/>
              </a:rPr>
              <a:t>is the same as    </a:t>
            </a:r>
            <a:r>
              <a:rPr lang="en-GB" altLang="en-US" sz="4400" dirty="0" smtClean="0">
                <a:solidFill>
                  <a:srgbClr val="0000FF"/>
                </a:solidFill>
              </a:rPr>
              <a:t>5 </a:t>
            </a:r>
          </a:p>
          <a:p>
            <a:pPr marL="0" indent="0">
              <a:buFontTx/>
              <a:buNone/>
            </a:pPr>
            <a:endParaRPr lang="en-GB" altLang="en-US" sz="4400" dirty="0" smtClean="0"/>
          </a:p>
          <a:p>
            <a:pPr marL="0" indent="0">
              <a:buFontTx/>
              <a:buNone/>
            </a:pPr>
            <a:r>
              <a:rPr lang="en-GB" altLang="en-US" sz="4400" dirty="0" smtClean="0"/>
              <a:t> </a:t>
            </a:r>
          </a:p>
        </p:txBody>
      </p:sp>
      <p:sp>
        <p:nvSpPr>
          <p:cNvPr id="4" name="Rectangle 3"/>
          <p:cNvSpPr/>
          <p:nvPr/>
        </p:nvSpPr>
        <p:spPr>
          <a:xfrm>
            <a:off x="1475656" y="1417638"/>
            <a:ext cx="842392" cy="7961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b="1" dirty="0">
                <a:ln>
                  <a:solidFill>
                    <a:schemeClr val="tx1"/>
                  </a:solidFill>
                </a:ln>
                <a:solidFill>
                  <a:schemeClr val="tx1"/>
                </a:solidFill>
              </a:rPr>
              <a:t>?</a:t>
            </a:r>
          </a:p>
        </p:txBody>
      </p:sp>
      <p:sp>
        <p:nvSpPr>
          <p:cNvPr id="5" name="Rectangle 4"/>
          <p:cNvSpPr/>
          <p:nvPr/>
        </p:nvSpPr>
        <p:spPr>
          <a:xfrm>
            <a:off x="1475656" y="3001731"/>
            <a:ext cx="842392" cy="7961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b="1" dirty="0">
                <a:ln>
                  <a:solidFill>
                    <a:schemeClr val="tx1"/>
                  </a:solidFill>
                </a:ln>
                <a:solidFill>
                  <a:schemeClr val="tx1"/>
                </a:solidFill>
              </a:rPr>
              <a:t>?</a:t>
            </a:r>
          </a:p>
        </p:txBody>
      </p:sp>
      <p:sp>
        <p:nvSpPr>
          <p:cNvPr id="6" name="Rectangle 5"/>
          <p:cNvSpPr/>
          <p:nvPr/>
        </p:nvSpPr>
        <p:spPr>
          <a:xfrm>
            <a:off x="1475656" y="4578066"/>
            <a:ext cx="842392" cy="7961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b="1" dirty="0">
                <a:ln>
                  <a:solidFill>
                    <a:schemeClr val="tx1"/>
                  </a:solidFill>
                </a:ln>
                <a:solidFill>
                  <a:schemeClr val="tx1"/>
                </a:solidFill>
              </a:rPr>
              <a:t>?</a:t>
            </a:r>
          </a:p>
        </p:txBody>
      </p:sp>
    </p:spTree>
  </p:cSld>
  <p:clrMapOvr>
    <a:masterClrMapping/>
  </p:clrMapOvr>
  <p:transition spd="med" advClick="0"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0825" y="95250"/>
            <a:ext cx="8229600" cy="1533525"/>
          </a:xfrm>
        </p:spPr>
        <p:txBody>
          <a:bodyPr/>
          <a:lstStyle/>
          <a:p>
            <a:r>
              <a:rPr lang="en-GB" altLang="en-US" smtClean="0">
                <a:latin typeface="SassoonCRInfantMedium" panose="02000603020000020003" pitchFamily="2" charset="0"/>
              </a:rPr>
              <a:t>Money</a:t>
            </a:r>
          </a:p>
        </p:txBody>
      </p:sp>
      <p:pic>
        <p:nvPicPr>
          <p:cNvPr id="16387" name="Picture 17" descr="A close up of a coin&#10;&#10;Description automatically generat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16125" y="228600"/>
            <a:ext cx="1223963" cy="1217613"/>
          </a:xfrm>
          <a:solidFill>
            <a:schemeClr val="bg1"/>
          </a:solidFill>
        </p:spPr>
      </p:pic>
      <p:pic>
        <p:nvPicPr>
          <p:cNvPr id="16388" name="Picture 14" descr="A close up of a coi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87325"/>
            <a:ext cx="14509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28600"/>
            <a:ext cx="1041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6"/>
          <p:cNvSpPr txBox="1">
            <a:spLocks noChangeArrowheads="1"/>
          </p:cNvSpPr>
          <p:nvPr/>
        </p:nvSpPr>
        <p:spPr bwMode="auto">
          <a:xfrm>
            <a:off x="515938" y="2349500"/>
            <a:ext cx="7515225"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accent2"/>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accent2"/>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accent2"/>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accent2"/>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ea typeface="MS PGothic" panose="020B0600070205080204" pitchFamily="34" charset="-128"/>
              </a:defRPr>
            </a:lvl9pPr>
          </a:lstStyle>
          <a:p>
            <a:pPr>
              <a:spcBef>
                <a:spcPct val="0"/>
              </a:spcBef>
              <a:buFontTx/>
              <a:buNone/>
            </a:pPr>
            <a:r>
              <a:rPr lang="en-GB" altLang="en-US">
                <a:solidFill>
                  <a:schemeClr val="tx1"/>
                </a:solidFill>
                <a:latin typeface="SassoonCRInfantMedium" panose="02000603020000020003" pitchFamily="2" charset="0"/>
              </a:rPr>
              <a:t>Count out/draw the correct amount of coins for each object</a:t>
            </a:r>
          </a:p>
          <a:p>
            <a:pPr>
              <a:spcBef>
                <a:spcPct val="0"/>
              </a:spcBef>
              <a:buFontTx/>
              <a:buNone/>
            </a:pPr>
            <a:endParaRPr lang="en-GB" altLang="en-US">
              <a:solidFill>
                <a:schemeClr val="tx1"/>
              </a:solidFill>
              <a:latin typeface="SassoonCRInfantMedium" panose="02000603020000020003" pitchFamily="2" charset="0"/>
            </a:endParaRPr>
          </a:p>
          <a:p>
            <a:pPr>
              <a:spcBef>
                <a:spcPct val="0"/>
              </a:spcBef>
              <a:buFontTx/>
              <a:buNone/>
            </a:pPr>
            <a:endParaRPr lang="en-GB" altLang="en-US">
              <a:solidFill>
                <a:schemeClr val="tx1"/>
              </a:solidFill>
              <a:latin typeface="SassoonCRInfantMedium" panose="02000603020000020003" pitchFamily="2" charset="0"/>
            </a:endParaRPr>
          </a:p>
          <a:p>
            <a:pPr>
              <a:spcBef>
                <a:spcPct val="0"/>
              </a:spcBef>
              <a:buFontTx/>
              <a:buNone/>
            </a:pPr>
            <a:r>
              <a:rPr lang="en-GB" altLang="en-US">
                <a:solidFill>
                  <a:schemeClr val="tx1"/>
                </a:solidFill>
                <a:latin typeface="SassoonCRInfantMedium" panose="02000603020000020003" pitchFamily="2" charset="0"/>
              </a:rPr>
              <a:t>1c               5c                    2c</a:t>
            </a:r>
          </a:p>
          <a:p>
            <a:pPr>
              <a:spcBef>
                <a:spcPct val="0"/>
              </a:spcBef>
              <a:buFontTx/>
              <a:buNone/>
            </a:pPr>
            <a:endParaRPr lang="en-GB" altLang="en-US">
              <a:solidFill>
                <a:schemeClr val="tx1"/>
              </a:solidFill>
              <a:latin typeface="SassoonCRInfantMedium" panose="02000603020000020003" pitchFamily="2" charset="0"/>
            </a:endParaRPr>
          </a:p>
          <a:p>
            <a:pPr>
              <a:spcBef>
                <a:spcPct val="0"/>
              </a:spcBef>
              <a:buFontTx/>
              <a:buNone/>
            </a:pPr>
            <a:endParaRPr lang="en-GB" altLang="en-US">
              <a:solidFill>
                <a:schemeClr val="tx1"/>
              </a:solidFill>
              <a:latin typeface="SassoonCRInfantMedium" panose="02000603020000020003" pitchFamily="2" charset="0"/>
            </a:endParaRPr>
          </a:p>
          <a:p>
            <a:pPr>
              <a:spcBef>
                <a:spcPct val="0"/>
              </a:spcBef>
              <a:buFontTx/>
              <a:buNone/>
            </a:pPr>
            <a:r>
              <a:rPr lang="en-GB" altLang="en-US">
                <a:solidFill>
                  <a:schemeClr val="tx1"/>
                </a:solidFill>
                <a:latin typeface="SassoonCRInfantMedium" panose="02000603020000020003" pitchFamily="2" charset="0"/>
              </a:rPr>
              <a:t>          4c                  3c</a:t>
            </a:r>
          </a:p>
        </p:txBody>
      </p:sp>
      <p:pic>
        <p:nvPicPr>
          <p:cNvPr id="16391" name="Picture 7" descr="File:Tango-style-pencil.svg - Wikimedia Common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5559425"/>
            <a:ext cx="13795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Eraser White Background Images | AWB"/>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60463" y="4149725"/>
            <a:ext cx="1377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descr="temperalapis – Wikisłownik, wolny słownik wielojęzyczny"/>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4425" y="4149725"/>
            <a:ext cx="1655763"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eLimu | Geometr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27400" y="4149725"/>
            <a:ext cx="20780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Scissors Office Open · Free vector graphic on Pixabay"/>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5289550"/>
            <a:ext cx="19081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smtClean="0">
                <a:latin typeface="SassoonCRInfantMedium" panose="02000603020000020003" pitchFamily="2" charset="0"/>
              </a:rPr>
              <a:t>How much </a:t>
            </a:r>
            <a:r>
              <a:rPr lang="en-GB" altLang="en-US" dirty="0" smtClean="0">
                <a:latin typeface="SassoonCRInfantMedium" panose="02000603020000020003" pitchFamily="2" charset="0"/>
              </a:rPr>
              <a:t>money </a:t>
            </a:r>
            <a:r>
              <a:rPr lang="en-GB" altLang="en-US" dirty="0" smtClean="0">
                <a:latin typeface="SassoonCRInfantMedium" panose="02000603020000020003" pitchFamily="2" charset="0"/>
              </a:rPr>
              <a:t>is there in each box?  </a:t>
            </a:r>
          </a:p>
        </p:txBody>
      </p:sp>
      <p:graphicFrame>
        <p:nvGraphicFramePr>
          <p:cNvPr id="7" name="Content Placeholder 6"/>
          <p:cNvGraphicFramePr>
            <a:graphicFrameLocks noGrp="1"/>
          </p:cNvGraphicFramePr>
          <p:nvPr>
            <p:ph idx="1"/>
          </p:nvPr>
        </p:nvGraphicFramePr>
        <p:xfrm>
          <a:off x="457200" y="1628775"/>
          <a:ext cx="8075614" cy="4603750"/>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1260202019"/>
                    </a:ext>
                  </a:extLst>
                </a:gridCol>
                <a:gridCol w="4037807">
                  <a:extLst>
                    <a:ext uri="{9D8B030D-6E8A-4147-A177-3AD203B41FA5}">
                      <a16:colId xmlns:a16="http://schemas.microsoft.com/office/drawing/2014/main" val="1008052492"/>
                    </a:ext>
                  </a:extLst>
                </a:gridCol>
              </a:tblGrid>
              <a:tr h="2301875">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a:p>
                  </a:txBody>
                  <a:tcPr marL="91444" marR="91444">
                    <a:solidFill>
                      <a:srgbClr val="FF0000"/>
                    </a:solidFill>
                  </a:tcPr>
                </a:tc>
                <a:tc>
                  <a:txBody>
                    <a:bodyPr/>
                    <a:lstStyle/>
                    <a:p>
                      <a:endParaRPr lang="en-GB" sz="1800" dirty="0"/>
                    </a:p>
                  </a:txBody>
                  <a:tcPr marL="91444" marR="91444">
                    <a:solidFill>
                      <a:srgbClr val="00FF00"/>
                    </a:solidFill>
                  </a:tcPr>
                </a:tc>
                <a:extLst>
                  <a:ext uri="{0D108BD9-81ED-4DB2-BD59-A6C34878D82A}">
                    <a16:rowId xmlns:a16="http://schemas.microsoft.com/office/drawing/2014/main" val="3104613067"/>
                  </a:ext>
                </a:extLst>
              </a:tr>
              <a:tr h="2301875">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a:p>
                  </a:txBody>
                  <a:tcPr marL="91444" marR="91444">
                    <a:solidFill>
                      <a:srgbClr val="FFFF00"/>
                    </a:solidFill>
                  </a:tcPr>
                </a:tc>
                <a:tc>
                  <a:txBody>
                    <a:bodyPr/>
                    <a:lstStyle/>
                    <a:p>
                      <a:endParaRPr lang="en-GB" sz="1800" dirty="0"/>
                    </a:p>
                  </a:txBody>
                  <a:tcPr marL="91444" marR="91444">
                    <a:solidFill>
                      <a:srgbClr val="00B0F0"/>
                    </a:solidFill>
                  </a:tcPr>
                </a:tc>
                <a:extLst>
                  <a:ext uri="{0D108BD9-81ED-4DB2-BD59-A6C34878D82A}">
                    <a16:rowId xmlns:a16="http://schemas.microsoft.com/office/drawing/2014/main" val="3242370770"/>
                  </a:ext>
                </a:extLst>
              </a:tr>
            </a:tbl>
          </a:graphicData>
        </a:graphic>
      </p:graphicFrame>
      <p:pic>
        <p:nvPicPr>
          <p:cNvPr id="17422"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844675"/>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844675"/>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6368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63683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538" y="4183063"/>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4195763"/>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5027613"/>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451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4506913"/>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17" descr="A close up of a coi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228850"/>
            <a:ext cx="12049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17" descr="A close up of a coi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925" y="2241550"/>
            <a:ext cx="12049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17" descr="A close up of a coi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4383088"/>
            <a:ext cx="12049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17" descr="A close up of a coi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83063"/>
            <a:ext cx="12049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41288"/>
            <a:ext cx="8229600" cy="1228725"/>
          </a:xfrm>
        </p:spPr>
        <p:txBody>
          <a:bodyPr/>
          <a:lstStyle/>
          <a:p>
            <a:r>
              <a:rPr lang="en-GB" altLang="en-US" smtClean="0">
                <a:latin typeface="SassoonCRInfantMedium" panose="02000603020000020003" pitchFamily="2" charset="0"/>
              </a:rPr>
              <a:t>Number Pairs to 5</a:t>
            </a:r>
            <a:r>
              <a:rPr lang="en-GB" altLang="en-US" sz="2800" smtClean="0">
                <a:latin typeface="SassoonCRInfantMedium" panose="02000603020000020003" pitchFamily="2" charset="0"/>
              </a:rPr>
              <a:t/>
            </a:r>
            <a:br>
              <a:rPr lang="en-GB" altLang="en-US" sz="2800" smtClean="0">
                <a:latin typeface="SassoonCRInfantMedium" panose="02000603020000020003" pitchFamily="2" charset="0"/>
              </a:rPr>
            </a:br>
            <a:r>
              <a:rPr lang="en-GB" altLang="en-US" sz="2800" smtClean="0">
                <a:latin typeface="SassoonCRInfantMedium" panose="02000603020000020003" pitchFamily="2" charset="0"/>
              </a:rPr>
              <a:t>Join the pairs of numbers that add up to 5.</a:t>
            </a:r>
            <a:br>
              <a:rPr lang="en-GB" altLang="en-US" sz="2800" smtClean="0">
                <a:latin typeface="SassoonCRInfantMedium" panose="02000603020000020003" pitchFamily="2" charset="0"/>
              </a:rPr>
            </a:br>
            <a:endParaRPr lang="en-GB" altLang="en-US" sz="2800" smtClean="0">
              <a:latin typeface="SassoonCRInfantMedium" panose="02000603020000020003" pitchFamily="2" charset="0"/>
            </a:endParaRPr>
          </a:p>
        </p:txBody>
      </p:sp>
      <p:sp>
        <p:nvSpPr>
          <p:cNvPr id="4" name="Oval 3"/>
          <p:cNvSpPr/>
          <p:nvPr/>
        </p:nvSpPr>
        <p:spPr>
          <a:xfrm>
            <a:off x="1001713" y="3573463"/>
            <a:ext cx="914400" cy="9144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5</a:t>
            </a:r>
          </a:p>
        </p:txBody>
      </p:sp>
      <p:sp>
        <p:nvSpPr>
          <p:cNvPr id="5" name="Oval 4"/>
          <p:cNvSpPr/>
          <p:nvPr/>
        </p:nvSpPr>
        <p:spPr>
          <a:xfrm>
            <a:off x="996950" y="4606925"/>
            <a:ext cx="914400" cy="9144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2</a:t>
            </a:r>
          </a:p>
        </p:txBody>
      </p:sp>
      <p:sp>
        <p:nvSpPr>
          <p:cNvPr id="6" name="Oval 5"/>
          <p:cNvSpPr/>
          <p:nvPr/>
        </p:nvSpPr>
        <p:spPr>
          <a:xfrm>
            <a:off x="979488" y="5668963"/>
            <a:ext cx="914400" cy="9144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4</a:t>
            </a:r>
          </a:p>
        </p:txBody>
      </p:sp>
      <p:sp>
        <p:nvSpPr>
          <p:cNvPr id="7" name="Oval 6"/>
          <p:cNvSpPr/>
          <p:nvPr/>
        </p:nvSpPr>
        <p:spPr>
          <a:xfrm>
            <a:off x="7175500" y="5668963"/>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3</a:t>
            </a:r>
          </a:p>
        </p:txBody>
      </p:sp>
      <p:sp>
        <p:nvSpPr>
          <p:cNvPr id="8" name="Oval 7"/>
          <p:cNvSpPr/>
          <p:nvPr/>
        </p:nvSpPr>
        <p:spPr>
          <a:xfrm>
            <a:off x="7154863" y="4581525"/>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4</a:t>
            </a:r>
          </a:p>
        </p:txBody>
      </p:sp>
      <p:sp>
        <p:nvSpPr>
          <p:cNvPr id="9" name="Oval 8"/>
          <p:cNvSpPr/>
          <p:nvPr/>
        </p:nvSpPr>
        <p:spPr>
          <a:xfrm>
            <a:off x="7175500" y="3573463"/>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1</a:t>
            </a:r>
          </a:p>
        </p:txBody>
      </p:sp>
      <p:sp>
        <p:nvSpPr>
          <p:cNvPr id="10" name="Oval 9"/>
          <p:cNvSpPr/>
          <p:nvPr/>
        </p:nvSpPr>
        <p:spPr>
          <a:xfrm>
            <a:off x="7175500" y="2573338"/>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2</a:t>
            </a:r>
          </a:p>
        </p:txBody>
      </p:sp>
      <p:sp>
        <p:nvSpPr>
          <p:cNvPr id="11" name="Oval 10"/>
          <p:cNvSpPr/>
          <p:nvPr/>
        </p:nvSpPr>
        <p:spPr>
          <a:xfrm>
            <a:off x="979488" y="2586038"/>
            <a:ext cx="914400" cy="9144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1</a:t>
            </a:r>
            <a:endParaRPr lang="en-GB" sz="4400" dirty="0">
              <a:ln w="0"/>
              <a:solidFill>
                <a:schemeClr val="tx1"/>
              </a:solidFill>
              <a:effectLst>
                <a:outerShdw blurRad="38100" dist="19050" dir="2700000" algn="tl" rotWithShape="0">
                  <a:schemeClr val="dk1">
                    <a:alpha val="40000"/>
                  </a:schemeClr>
                </a:outerShdw>
              </a:effectLst>
            </a:endParaRPr>
          </a:p>
        </p:txBody>
      </p:sp>
      <p:sp>
        <p:nvSpPr>
          <p:cNvPr id="12" name="Oval 11"/>
          <p:cNvSpPr/>
          <p:nvPr/>
        </p:nvSpPr>
        <p:spPr>
          <a:xfrm>
            <a:off x="979488" y="1555750"/>
            <a:ext cx="914400" cy="9144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rgbClr val="000000"/>
                </a:solidFill>
              </a:rPr>
              <a:t>3</a:t>
            </a:r>
          </a:p>
        </p:txBody>
      </p:sp>
      <p:sp>
        <p:nvSpPr>
          <p:cNvPr id="13" name="Oval 12"/>
          <p:cNvSpPr/>
          <p:nvPr/>
        </p:nvSpPr>
        <p:spPr>
          <a:xfrm>
            <a:off x="7175500" y="1566863"/>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solidFill>
                  <a:schemeClr val="tx1"/>
                </a:solidFill>
              </a:rPr>
              <a:t>0</a:t>
            </a:r>
          </a:p>
        </p:txBody>
      </p:sp>
    </p:spTree>
  </p:cSld>
  <p:clrMapOvr>
    <a:masterClrMapping/>
  </p:clrMapOvr>
  <p:transition spd="med" advClick="0" advTm="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88913"/>
            <a:ext cx="8229600" cy="1143000"/>
          </a:xfrm>
        </p:spPr>
        <p:txBody>
          <a:bodyPr/>
          <a:lstStyle/>
          <a:p>
            <a:r>
              <a:rPr lang="en-GB" altLang="en-US" smtClean="0">
                <a:latin typeface="SassoonCRInfantMedium" panose="02000603020000020003" pitchFamily="2" charset="0"/>
              </a:rPr>
              <a:t>Colour the correct number</a:t>
            </a:r>
          </a:p>
        </p:txBody>
      </p:sp>
      <p:sp>
        <p:nvSpPr>
          <p:cNvPr id="19459" name="Content Placeholder 2"/>
          <p:cNvSpPr>
            <a:spLocks noGrp="1"/>
          </p:cNvSpPr>
          <p:nvPr>
            <p:ph idx="1"/>
          </p:nvPr>
        </p:nvSpPr>
        <p:spPr>
          <a:solidFill>
            <a:srgbClr val="00FF00"/>
          </a:solidFill>
        </p:spPr>
        <p:txBody>
          <a:bodyPr/>
          <a:lstStyle/>
          <a:p>
            <a:pPr marL="0" indent="0">
              <a:buFontTx/>
              <a:buNone/>
            </a:pPr>
            <a:r>
              <a:rPr lang="en-GB" altLang="en-US" smtClean="0">
                <a:latin typeface="SassoonCRInfantMedium" panose="02000603020000020003" pitchFamily="2" charset="0"/>
              </a:rPr>
              <a:t>3 cats                                                                            </a:t>
            </a:r>
          </a:p>
          <a:p>
            <a:pPr marL="0" indent="0">
              <a:buFontTx/>
              <a:buNone/>
            </a:pPr>
            <a:endParaRPr lang="en-GB" altLang="en-US" smtClean="0"/>
          </a:p>
          <a:p>
            <a:pPr marL="0" indent="0">
              <a:buFontTx/>
              <a:buNone/>
            </a:pPr>
            <a:r>
              <a:rPr lang="en-GB" altLang="en-US" smtClean="0">
                <a:latin typeface="SassoonCRInfantMedium" panose="02000603020000020003" pitchFamily="2" charset="0"/>
              </a:rPr>
              <a:t>2 dogs                                                    </a:t>
            </a:r>
          </a:p>
          <a:p>
            <a:pPr marL="0" indent="0">
              <a:buFontTx/>
              <a:buNone/>
            </a:pPr>
            <a:endParaRPr lang="en-GB" altLang="en-US" smtClean="0">
              <a:latin typeface="SassoonCRInfantMedium" panose="02000603020000020003" pitchFamily="2" charset="0"/>
            </a:endParaRPr>
          </a:p>
          <a:p>
            <a:pPr marL="0" indent="0">
              <a:buFontTx/>
              <a:buNone/>
            </a:pPr>
            <a:r>
              <a:rPr lang="en-GB" altLang="en-US" smtClean="0">
                <a:latin typeface="SassoonCRInfantMedium" panose="02000603020000020003" pitchFamily="2" charset="0"/>
              </a:rPr>
              <a:t>4 rabbits</a:t>
            </a:r>
          </a:p>
          <a:p>
            <a:pPr marL="0" indent="0">
              <a:buFontTx/>
              <a:buNone/>
            </a:pPr>
            <a:endParaRPr lang="en-GB" altLang="en-US" smtClean="0">
              <a:latin typeface="SassoonCRInfantMedium" panose="02000603020000020003" pitchFamily="2" charset="0"/>
            </a:endParaRPr>
          </a:p>
          <a:p>
            <a:pPr marL="0" indent="0">
              <a:buFontTx/>
              <a:buNone/>
            </a:pPr>
            <a:r>
              <a:rPr lang="en-GB" altLang="en-US" smtClean="0">
                <a:latin typeface="SassoonCRInfantMedium" panose="02000603020000020003" pitchFamily="2" charset="0"/>
              </a:rPr>
              <a:t>5 fish</a:t>
            </a:r>
          </a:p>
          <a:p>
            <a:pPr marL="0" indent="0">
              <a:buFontTx/>
              <a:buNone/>
            </a:pPr>
            <a:endParaRPr lang="en-GB" altLang="en-US" smtClean="0">
              <a:latin typeface="SassoonCRInfantMedium" panose="02000603020000020003" pitchFamily="2" charset="0"/>
            </a:endParaRPr>
          </a:p>
          <a:p>
            <a:pPr marL="0" indent="0">
              <a:buFontTx/>
              <a:buNone/>
            </a:pPr>
            <a:r>
              <a:rPr lang="en-GB" altLang="en-US" smtClean="0">
                <a:latin typeface="SassoonCRInfantMedium" panose="02000603020000020003" pitchFamily="2" charset="0"/>
              </a:rPr>
              <a:t>                                                     </a:t>
            </a:r>
          </a:p>
        </p:txBody>
      </p:sp>
      <p:pic>
        <p:nvPicPr>
          <p:cNvPr id="19460" name="Picture 3" descr="File:Sleeping cat.sv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3763" y="1652588"/>
            <a:ext cx="1225550" cy="719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1" name="Picture 4" descr="File:Sleeping cat.sv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2963" y="1636713"/>
            <a:ext cx="1225550" cy="719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2" name="Picture 5" descr="File:Sleeping cat.sv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8363" y="1646238"/>
            <a:ext cx="1225550"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588963" y="346075"/>
            <a:ext cx="812958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accent2"/>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accent2"/>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accent2"/>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accent2"/>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a:lstStyle>
          <a:p>
            <a:pPr marL="0" indent="0">
              <a:buFontTx/>
              <a:buNone/>
              <a:defRPr/>
            </a:pPr>
            <a:r>
              <a:rPr lang="en-GB" kern="0" dirty="0" smtClean="0"/>
              <a:t>  </a:t>
            </a:r>
          </a:p>
          <a:p>
            <a:pPr marL="0" indent="0">
              <a:buFontTx/>
              <a:buNone/>
              <a:defRPr/>
            </a:pPr>
            <a:r>
              <a:rPr lang="en-GB" kern="0" dirty="0"/>
              <a:t> </a:t>
            </a:r>
            <a:r>
              <a:rPr lang="en-GB" kern="0" dirty="0" smtClean="0"/>
              <a:t>                                                                                                                                        </a:t>
            </a:r>
            <a:endParaRPr lang="en-GB" kern="0" dirty="0"/>
          </a:p>
        </p:txBody>
      </p:sp>
      <p:pic>
        <p:nvPicPr>
          <p:cNvPr id="19464" name="Picture 7" descr="File:Sleeping cat.sv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1636713"/>
            <a:ext cx="1225550" cy="719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5" name="Picture 13" descr="File:My neme.jpeg - Wikimedia Commo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9313" y="2705100"/>
            <a:ext cx="93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4" descr="File:My neme.jpeg - Wikimedia Commo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0263" y="2687638"/>
            <a:ext cx="936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5" descr="File:My neme.jpeg - Wikimedia Commo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5813" y="2687638"/>
            <a:ext cx="9350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6" descr="File:My neme.jpeg - Wikimedia Commo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2705100"/>
            <a:ext cx="935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9" descr="Free vector graphic: Bunny, Shape, Cutout Cookie, Easter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981450"/>
            <a:ext cx="882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0" descr="Free vector graphic: Bunny, Shape, Cutout Cookie, Easter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8488" y="3990975"/>
            <a:ext cx="8826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1" descr="Free vector graphic: Bunny, Shape, Cutout Cookie, Easter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11613"/>
            <a:ext cx="882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2" descr="Free vector graphic: Bunny, Shape, Cutout Cookie, Easter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1700" y="3963988"/>
            <a:ext cx="8826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3" descr="Free vector graphic: Bunny, Shape, Cutout Cookie, Easter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3963988"/>
            <a:ext cx="8826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6" descr="Fish Ocean · Free vector graphic on Pixaba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7888" y="5153025"/>
            <a:ext cx="977900" cy="700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76" name="Picture 27" descr="Fish Ocean · Free vector graphic on Pixaba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6013" y="5153025"/>
            <a:ext cx="979487" cy="700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77" name="Picture 28" descr="Fish Ocean · Free vector graphic on Pixaba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5153025"/>
            <a:ext cx="977900" cy="700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78" name="Picture 29" descr="Fish Ocean · Free vector graphic on Pixaba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3025" y="5153025"/>
            <a:ext cx="979488" cy="700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79" name="Picture 30" descr="Fish Ocean · Free vector graphic on Pixaba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28913" y="5153025"/>
            <a:ext cx="977900" cy="700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80" name="Picture 31" descr="Fish Ocean · Free vector graphic on Pixaba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9088" y="5141913"/>
            <a:ext cx="979487" cy="698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latin typeface="SassoonCRInfantMedium" panose="02000603020000020003" pitchFamily="2" charset="0"/>
              </a:rPr>
              <a:t>Add 1 </a:t>
            </a:r>
            <a:r>
              <a:rPr lang="en-GB" altLang="en-US" smtClean="0"/>
              <a:t/>
            </a:r>
            <a:br>
              <a:rPr lang="en-GB" altLang="en-US" smtClean="0"/>
            </a:br>
            <a:r>
              <a:rPr lang="en-GB" altLang="en-US" sz="3200" smtClean="0">
                <a:latin typeface="SassoonCRInfantMedium" panose="02000603020000020003" pitchFamily="2" charset="0"/>
              </a:rPr>
              <a:t>Draw one more. How many are there now</a:t>
            </a:r>
            <a:r>
              <a:rPr lang="en-GB" altLang="en-US" sz="3200" smtClean="0"/>
              <a:t>?</a:t>
            </a:r>
          </a:p>
        </p:txBody>
      </p:sp>
      <p:sp>
        <p:nvSpPr>
          <p:cNvPr id="21507" name="Content Placeholder 10"/>
          <p:cNvSpPr>
            <a:spLocks noGrp="1"/>
          </p:cNvSpPr>
          <p:nvPr>
            <p:ph idx="1"/>
          </p:nvPr>
        </p:nvSpPr>
        <p:spPr>
          <a:xfrm>
            <a:off x="303213" y="1557338"/>
            <a:ext cx="8661400" cy="5116512"/>
          </a:xfrm>
          <a:solidFill>
            <a:srgbClr val="FF66FF"/>
          </a:solidFill>
        </p:spPr>
        <p:txBody>
          <a:bodyPr/>
          <a:lstStyle/>
          <a:p>
            <a:pPr marL="0" indent="0">
              <a:buFontTx/>
              <a:buNone/>
            </a:pPr>
            <a:r>
              <a:rPr lang="en-GB" altLang="en-US" smtClean="0"/>
              <a:t>                                                </a:t>
            </a:r>
          </a:p>
          <a:p>
            <a:pPr marL="0" indent="0">
              <a:buFontTx/>
              <a:buNone/>
            </a:pPr>
            <a:r>
              <a:rPr lang="en-GB" altLang="en-US" smtClean="0"/>
              <a:t>                                                  worms</a:t>
            </a:r>
          </a:p>
          <a:p>
            <a:pPr marL="0" indent="0">
              <a:buFontTx/>
              <a:buNone/>
            </a:pPr>
            <a:endParaRPr lang="en-GB" altLang="en-US" smtClean="0"/>
          </a:p>
          <a:p>
            <a:pPr marL="0" indent="0">
              <a:buFontTx/>
              <a:buNone/>
            </a:pPr>
            <a:endParaRPr lang="en-GB" altLang="en-US" smtClean="0"/>
          </a:p>
          <a:p>
            <a:pPr marL="0" indent="0">
              <a:buFontTx/>
              <a:buNone/>
            </a:pPr>
            <a:r>
              <a:rPr lang="en-GB" altLang="en-US" smtClean="0"/>
              <a:t>                                                  ladybirds</a:t>
            </a:r>
          </a:p>
          <a:p>
            <a:pPr marL="0" indent="0">
              <a:buFontTx/>
              <a:buNone/>
            </a:pPr>
            <a:endParaRPr lang="en-GB" altLang="en-US" smtClean="0"/>
          </a:p>
          <a:p>
            <a:pPr marL="0" indent="0">
              <a:buFontTx/>
              <a:buNone/>
            </a:pPr>
            <a:endParaRPr lang="en-GB" altLang="en-US" smtClean="0"/>
          </a:p>
          <a:p>
            <a:pPr marL="0" indent="0">
              <a:buFontTx/>
              <a:buNone/>
            </a:pPr>
            <a:r>
              <a:rPr lang="en-GB" altLang="en-US" smtClean="0"/>
              <a:t>                                                   snails</a:t>
            </a:r>
          </a:p>
        </p:txBody>
      </p:sp>
      <p:sp>
        <p:nvSpPr>
          <p:cNvPr id="13" name="Rectangle 12"/>
          <p:cNvSpPr/>
          <p:nvPr/>
        </p:nvSpPr>
        <p:spPr>
          <a:xfrm>
            <a:off x="5265738" y="1784350"/>
            <a:ext cx="914400" cy="91440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1509" name="Picture 15" descr="Scientific Method - Manipulated and Responding Variabl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775" y="2033588"/>
            <a:ext cx="1487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6" descr="Scientific Method - Manipulated and Responding Variabl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033588"/>
            <a:ext cx="1487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7" descr="Kostenlose Vektorgrafik: Marienkäfer, Marienkäfer Käf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895725"/>
            <a:ext cx="814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8" descr="Kostenlose Vektorgrafik: Marienkäfer, Marienkäfer Käf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895725"/>
            <a:ext cx="8159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9" descr="Kostenlose Vektorgrafik: Marienkäfer, Marienkäfer Käf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9163" y="3927475"/>
            <a:ext cx="815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0" descr="Kostenlose Vektorgrafik: Marienkäfer, Marienkäfer Käf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3895725"/>
            <a:ext cx="8159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5281613" y="3600450"/>
            <a:ext cx="914400" cy="91440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3" name="Rectangle 22"/>
          <p:cNvSpPr/>
          <p:nvPr/>
        </p:nvSpPr>
        <p:spPr>
          <a:xfrm>
            <a:off x="5370513" y="5403850"/>
            <a:ext cx="914400" cy="91440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1517" name="Picture 24" descr="SVG &gt; animal geology shell paleontology - Free SVG Image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988" y="5659438"/>
            <a:ext cx="871537"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18" name="Picture 26" descr="SVG &gt; animal geology shell paleontology - Free SVG Image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7338" y="5676900"/>
            <a:ext cx="869950"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19" name="Picture 27" descr="SVG &gt; animal geology shell paleontology - Free SVG Image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5659438"/>
            <a:ext cx="871538" cy="611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1F2"/>
            </a:gs>
            <a:gs pos="74001">
              <a:srgbClr val="E0F1F2"/>
            </a:gs>
            <a:gs pos="83000">
              <a:srgbClr val="E0F1F2"/>
            </a:gs>
            <a:gs pos="100000">
              <a:srgbClr val="00FF00"/>
            </a:gs>
          </a:gsLst>
          <a:lin ang="5400000" scaled="1"/>
        </a:gradFill>
        <a:effectLst/>
      </p:bgPr>
    </p:bg>
    <p:spTree>
      <p:nvGrpSpPr>
        <p:cNvPr id="1" name=""/>
        <p:cNvGrpSpPr/>
        <p:nvPr/>
      </p:nvGrpSpPr>
      <p:grpSpPr>
        <a:xfrm>
          <a:off x="0" y="0"/>
          <a:ext cx="0" cy="0"/>
          <a:chOff x="0" y="0"/>
          <a:chExt cx="0" cy="0"/>
        </a:xfrm>
      </p:grpSpPr>
      <p:sp>
        <p:nvSpPr>
          <p:cNvPr id="4098" name="Content Placeholder 2"/>
          <p:cNvSpPr>
            <a:spLocks noGrp="1" noChangeArrowheads="1"/>
          </p:cNvSpPr>
          <p:nvPr>
            <p:ph idx="1"/>
          </p:nvPr>
        </p:nvSpPr>
        <p:spPr>
          <a:xfrm>
            <a:off x="457200" y="115888"/>
            <a:ext cx="8229600" cy="6626225"/>
          </a:xfrm>
        </p:spPr>
        <p:txBody>
          <a:bodyPr/>
          <a:lstStyle/>
          <a:p>
            <a:pPr marL="0" indent="0">
              <a:buFontTx/>
              <a:buNone/>
            </a:pPr>
            <a:r>
              <a:rPr lang="en-US" altLang="en-US" sz="2800" smtClean="0">
                <a:latin typeface="SassoonCRInfantMedium" panose="02000603020000020003" pitchFamily="2" charset="0"/>
              </a:rPr>
              <a:t>Dear Parents/ Guardians,</a:t>
            </a:r>
          </a:p>
          <a:p>
            <a:pPr marL="0" indent="0">
              <a:buFontTx/>
              <a:buNone/>
            </a:pPr>
            <a:r>
              <a:rPr lang="en-US" altLang="en-US" sz="2800" smtClean="0">
                <a:latin typeface="SassoonCRInfantMedium" panose="02000603020000020003" pitchFamily="2" charset="0"/>
              </a:rPr>
              <a:t>We hope the home schooling is going well and that the work we are sending is helpful. We will cover many of the same strands each fortnight as repetition is an important part of the learning process.</a:t>
            </a:r>
          </a:p>
          <a:p>
            <a:pPr marL="0" indent="0">
              <a:buFontTx/>
              <a:buNone/>
            </a:pPr>
            <a:r>
              <a:rPr lang="en-US" altLang="en-US" sz="2800" smtClean="0">
                <a:latin typeface="SassoonCRInfantMedium" panose="02000603020000020003" pitchFamily="2" charset="0"/>
              </a:rPr>
              <a:t>We would suggest that </a:t>
            </a:r>
            <a:r>
              <a:rPr lang="en-US" altLang="en-US" sz="2800" b="1" smtClean="0">
                <a:solidFill>
                  <a:srgbClr val="FF0000"/>
                </a:solidFill>
                <a:latin typeface="SassoonCRInfantMedium" panose="02000603020000020003" pitchFamily="2" charset="0"/>
              </a:rPr>
              <a:t>3</a:t>
            </a:r>
            <a:r>
              <a:rPr lang="en-US" altLang="en-US" sz="2800" smtClean="0">
                <a:latin typeface="SassoonCRInfantMedium" panose="02000603020000020003" pitchFamily="2" charset="0"/>
              </a:rPr>
              <a:t> slides is enough to complete in a day as we are conscious that you have a lot of demands on your time at the moment.</a:t>
            </a:r>
          </a:p>
          <a:p>
            <a:pPr marL="0" indent="0">
              <a:buFontTx/>
              <a:buNone/>
            </a:pPr>
            <a:r>
              <a:rPr lang="en-US" altLang="en-US" sz="2800" smtClean="0">
                <a:latin typeface="SassoonCRInfantMedium" panose="02000603020000020003" pitchFamily="2" charset="0"/>
              </a:rPr>
              <a:t>Setting the table, tidying toys, cooking, sorting laundry, gardening.. can all be turned into numeracy lessons so don’t stress if you can’t get through everything.</a:t>
            </a:r>
          </a:p>
          <a:p>
            <a:pPr marL="0" indent="0">
              <a:buFontTx/>
              <a:buNone/>
            </a:pPr>
            <a:r>
              <a:rPr lang="en-US" altLang="en-US" sz="2800" smtClean="0">
                <a:latin typeface="SassoonCRInfantMedium" panose="02000603020000020003" pitchFamily="2" charset="0"/>
              </a:rPr>
              <a:t>Best of luck !  </a:t>
            </a:r>
          </a:p>
        </p:txBody>
      </p:sp>
    </p:spTree>
  </p:cSld>
  <p:clrMapOvr>
    <a:masterClrMapping/>
  </p:clrMapOvr>
  <p:transition spd="med" advClick="0" advTm="4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664" y="332656"/>
            <a:ext cx="5688632" cy="6336704"/>
          </a:xfrm>
          <a:prstGeom prst="rect">
            <a:avLst/>
          </a:prstGeom>
        </p:spPr>
      </p:pic>
    </p:spTree>
    <p:extLst>
      <p:ext uri="{BB962C8B-B14F-4D97-AF65-F5344CB8AC3E}">
        <p14:creationId xmlns:p14="http://schemas.microsoft.com/office/powerpoint/2010/main" val="519143331"/>
      </p:ext>
    </p:extLst>
  </p:cSld>
  <p:clrMapOvr>
    <a:masterClrMapping/>
  </p:clrMapOvr>
  <p:transition spd="med" advClick="0" advTm="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336704"/>
          </a:xfrm>
          <a:solidFill>
            <a:srgbClr val="FFFF66"/>
          </a:solidFill>
        </p:spPr>
        <p:txBody>
          <a:bodyPr/>
          <a:lstStyle/>
          <a:p>
            <a:pPr marL="514350" indent="-514350">
              <a:buAutoNum type="arabicPeriod"/>
            </a:pPr>
            <a:r>
              <a:rPr lang="en-GB" dirty="0" smtClean="0">
                <a:latin typeface="SassoonCRInfantMedium" panose="02000603020000020003" pitchFamily="2" charset="0"/>
              </a:rPr>
              <a:t>Which animal is there most of?</a:t>
            </a:r>
          </a:p>
          <a:p>
            <a:pPr marL="0" indent="0">
              <a:buNone/>
            </a:pPr>
            <a:endParaRPr lang="en-GB" dirty="0" smtClean="0">
              <a:latin typeface="SassoonCRInfantMedium" panose="02000603020000020003" pitchFamily="2" charset="0"/>
            </a:endParaRPr>
          </a:p>
          <a:p>
            <a:pPr marL="514350" indent="-514350">
              <a:buAutoNum type="arabicPeriod"/>
            </a:pPr>
            <a:r>
              <a:rPr lang="en-GB" dirty="0" smtClean="0">
                <a:latin typeface="SassoonCRInfantMedium" panose="02000603020000020003" pitchFamily="2" charset="0"/>
              </a:rPr>
              <a:t>How many tigers are there?</a:t>
            </a:r>
          </a:p>
          <a:p>
            <a:pPr marL="514350" indent="-514350">
              <a:buAutoNum type="arabicPeriod"/>
            </a:pPr>
            <a:endParaRPr lang="en-GB" dirty="0" smtClean="0">
              <a:latin typeface="SassoonCRInfantMedium" panose="02000603020000020003" pitchFamily="2" charset="0"/>
            </a:endParaRPr>
          </a:p>
          <a:p>
            <a:pPr marL="514350" indent="-514350">
              <a:buAutoNum type="arabicPeriod"/>
            </a:pPr>
            <a:r>
              <a:rPr lang="en-GB" dirty="0" smtClean="0">
                <a:latin typeface="SassoonCRInfantMedium" panose="02000603020000020003" pitchFamily="2" charset="0"/>
              </a:rPr>
              <a:t>Are there more pandas or birds ?</a:t>
            </a:r>
          </a:p>
          <a:p>
            <a:pPr marL="514350" indent="-514350">
              <a:buAutoNum type="arabicPeriod"/>
            </a:pPr>
            <a:endParaRPr lang="en-GB" dirty="0" smtClean="0">
              <a:latin typeface="SassoonCRInfantMedium" panose="02000603020000020003" pitchFamily="2" charset="0"/>
            </a:endParaRPr>
          </a:p>
          <a:p>
            <a:pPr marL="514350" indent="-514350">
              <a:buAutoNum type="arabicPeriod"/>
            </a:pPr>
            <a:r>
              <a:rPr lang="en-GB" dirty="0" smtClean="0">
                <a:latin typeface="SassoonCRInfantMedium" panose="02000603020000020003" pitchFamily="2" charset="0"/>
              </a:rPr>
              <a:t>How many elephants and zebras are there altogether?</a:t>
            </a:r>
          </a:p>
          <a:p>
            <a:pPr marL="514350" indent="-514350">
              <a:buAutoNum type="arabicPeriod"/>
            </a:pPr>
            <a:endParaRPr lang="en-GB" dirty="0">
              <a:latin typeface="SassoonCRInfantMedium" panose="02000603020000020003" pitchFamily="2" charset="0"/>
            </a:endParaRPr>
          </a:p>
          <a:p>
            <a:pPr marL="514350" indent="-514350">
              <a:buAutoNum type="arabicPeriod"/>
            </a:pPr>
            <a:r>
              <a:rPr lang="en-GB" dirty="0" smtClean="0">
                <a:latin typeface="SassoonCRInfantMedium" panose="02000603020000020003" pitchFamily="2" charset="0"/>
              </a:rPr>
              <a:t>How many two legged animals can you find? </a:t>
            </a:r>
          </a:p>
          <a:p>
            <a:pPr marL="514350" indent="-514350">
              <a:buAutoNum type="arabicPeriod"/>
            </a:pPr>
            <a:endParaRPr lang="en-GB" dirty="0"/>
          </a:p>
          <a:p>
            <a:pPr marL="514350" indent="-514350">
              <a:buAutoNum type="arabicPeriod"/>
            </a:pPr>
            <a:endParaRPr lang="en-GB" dirty="0" smtClean="0"/>
          </a:p>
          <a:p>
            <a:pPr marL="514350" indent="-514350">
              <a:buAutoNum type="arabicPeriod"/>
            </a:pPr>
            <a:endParaRPr lang="en-GB" dirty="0"/>
          </a:p>
        </p:txBody>
      </p:sp>
    </p:spTree>
    <p:extLst>
      <p:ext uri="{BB962C8B-B14F-4D97-AF65-F5344CB8AC3E}">
        <p14:creationId xmlns:p14="http://schemas.microsoft.com/office/powerpoint/2010/main" val="2106740062"/>
      </p:ext>
    </p:extLst>
  </p:cSld>
  <p:clrMapOvr>
    <a:masterClrMapping/>
  </p:clrMapOvr>
  <p:transition spd="med" advClick="0" advTm="4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1412777"/>
            <a:ext cx="8352928" cy="5184576"/>
          </a:xfrm>
          <a:prstGeom prst="rect">
            <a:avLst/>
          </a:prstGeom>
        </p:spPr>
      </p:pic>
      <p:sp>
        <p:nvSpPr>
          <p:cNvPr id="3" name="TextBox 2"/>
          <p:cNvSpPr txBox="1"/>
          <p:nvPr/>
        </p:nvSpPr>
        <p:spPr>
          <a:xfrm>
            <a:off x="323529" y="188640"/>
            <a:ext cx="8712968" cy="1354217"/>
          </a:xfrm>
          <a:prstGeom prst="rect">
            <a:avLst/>
          </a:prstGeom>
          <a:noFill/>
        </p:spPr>
        <p:txBody>
          <a:bodyPr wrap="square" rtlCol="0">
            <a:spAutoFit/>
          </a:bodyPr>
          <a:lstStyle/>
          <a:p>
            <a:r>
              <a:rPr lang="en-GB" sz="3600" dirty="0">
                <a:latin typeface="SassoonCRInfantMedium" panose="02000603020000020003" pitchFamily="2" charset="0"/>
              </a:rPr>
              <a:t> </a:t>
            </a:r>
            <a:r>
              <a:rPr lang="en-GB" sz="3600" dirty="0" smtClean="0">
                <a:latin typeface="SassoonCRInfantMedium" panose="02000603020000020003" pitchFamily="2" charset="0"/>
              </a:rPr>
              <a:t>                       Weight</a:t>
            </a:r>
          </a:p>
          <a:p>
            <a:r>
              <a:rPr lang="en-GB" sz="2800" dirty="0" smtClean="0">
                <a:latin typeface="SassoonCRInfantMedium" panose="02000603020000020003" pitchFamily="2" charset="0"/>
              </a:rPr>
              <a:t>Order the items below from the lightest to the heaviest.</a:t>
            </a:r>
          </a:p>
          <a:p>
            <a:endParaRPr lang="en-GB" dirty="0"/>
          </a:p>
        </p:txBody>
      </p:sp>
    </p:spTree>
    <p:extLst>
      <p:ext uri="{BB962C8B-B14F-4D97-AF65-F5344CB8AC3E}">
        <p14:creationId xmlns:p14="http://schemas.microsoft.com/office/powerpoint/2010/main" val="1988322771"/>
      </p:ext>
    </p:extLst>
  </p:cSld>
  <p:clrMapOvr>
    <a:masterClrMapping/>
  </p:clrMapOvr>
  <p:transition spd="med" advClick="0" advTm="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z="4000" smtClean="0">
                <a:latin typeface="SassoonCRInfantMedium" panose="02000603020000020003" pitchFamily="2" charset="0"/>
              </a:rPr>
              <a:t>Capacity</a:t>
            </a:r>
            <a:br>
              <a:rPr lang="en-GB" altLang="en-US" sz="4000" smtClean="0">
                <a:latin typeface="SassoonCRInfantMedium" panose="02000603020000020003" pitchFamily="2" charset="0"/>
              </a:rPr>
            </a:br>
            <a:r>
              <a:rPr lang="en-GB" altLang="en-US" sz="4000" smtClean="0">
                <a:latin typeface="SassoonCRInfantMedium" panose="02000603020000020003" pitchFamily="2" charset="0"/>
              </a:rPr>
              <a:t>Sort the pictures into full, half full and empty</a:t>
            </a:r>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844675"/>
            <a:ext cx="8642350" cy="4824413"/>
          </a:xfrm>
        </p:spPr>
      </p:pic>
    </p:spTree>
  </p:cSld>
  <p:clrMapOvr>
    <a:masterClrMapping/>
  </p:clrMapOvr>
  <p:transition spd="med" advClick="0" advTm="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633412"/>
          </a:xfrm>
        </p:spPr>
        <p:txBody>
          <a:bodyPr/>
          <a:lstStyle/>
          <a:p>
            <a:r>
              <a:rPr lang="en-GB" altLang="en-US" smtClean="0">
                <a:latin typeface="SassoonCRInfantMedium" panose="02000603020000020003" pitchFamily="2" charset="0"/>
              </a:rPr>
              <a:t>Length</a:t>
            </a: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54075"/>
            <a:ext cx="9251950" cy="6003925"/>
          </a:xfrm>
        </p:spPr>
      </p:pic>
    </p:spTree>
  </p:cSld>
  <p:clrMapOvr>
    <a:masterClrMapping/>
  </p:clrMapOvr>
  <p:transition spd="med" advClick="0" advTm="4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30188"/>
            <a:ext cx="8013700" cy="6089650"/>
          </a:xfrm>
        </p:spPr>
      </p:pic>
    </p:spTree>
  </p:cSld>
  <p:clrMapOvr>
    <a:masterClrMapping/>
  </p:clrMapOvr>
  <p:transition spd="med" advClick="0" advTm="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mtClean="0">
                <a:latin typeface="SassoonCRInfantMedium" panose="02000603020000020003" pitchFamily="2" charset="0"/>
              </a:rPr>
              <a:t>Algebra </a:t>
            </a:r>
            <a:r>
              <a:rPr lang="en-GB" altLang="en-US" sz="4000" smtClean="0">
                <a:latin typeface="SassoonCRInfantMedium" panose="02000603020000020003" pitchFamily="2" charset="0"/>
              </a:rPr>
              <a:t/>
            </a:r>
            <a:br>
              <a:rPr lang="en-GB" altLang="en-US" sz="4000" smtClean="0">
                <a:latin typeface="SassoonCRInfantMedium" panose="02000603020000020003" pitchFamily="2" charset="0"/>
              </a:rPr>
            </a:br>
            <a:r>
              <a:rPr lang="en-GB" altLang="en-US" sz="4000" smtClean="0">
                <a:latin typeface="SassoonCRInfantMedium" panose="02000603020000020003" pitchFamily="2" charset="0"/>
              </a:rPr>
              <a:t>Can you complete the pattern?</a:t>
            </a:r>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333625"/>
            <a:ext cx="8229600" cy="3059113"/>
          </a:xfrm>
        </p:spPr>
      </p:pic>
    </p:spTree>
  </p:cSld>
  <p:clrMapOvr>
    <a:masterClrMapping/>
  </p:clrMapOvr>
  <p:transition spd="med" advClick="0" advTm="4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latin typeface="SassoonCRInfantMedium" panose="02000603020000020003" pitchFamily="2" charset="0"/>
              </a:rPr>
              <a:t>Number Stories</a:t>
            </a:r>
            <a:br>
              <a:rPr lang="en-GB" altLang="en-US" dirty="0" smtClean="0">
                <a:latin typeface="SassoonCRInfantMedium" panose="02000603020000020003" pitchFamily="2" charset="0"/>
              </a:rPr>
            </a:br>
            <a:r>
              <a:rPr lang="en-GB" altLang="en-US" sz="2800" dirty="0" smtClean="0">
                <a:latin typeface="SassoonCRInfantMedium" panose="02000603020000020003" pitchFamily="2" charset="0"/>
              </a:rPr>
              <a:t>Draw pictures to </a:t>
            </a:r>
            <a:r>
              <a:rPr lang="en-GB" altLang="en-US" sz="2800" dirty="0" smtClean="0">
                <a:latin typeface="SassoonCRInfantMedium" panose="02000603020000020003" pitchFamily="2" charset="0"/>
              </a:rPr>
              <a:t>help </a:t>
            </a:r>
            <a:r>
              <a:rPr lang="en-GB" altLang="en-US" sz="2800" dirty="0" smtClean="0">
                <a:latin typeface="SassoonCRInfantMedium" panose="02000603020000020003" pitchFamily="2" charset="0"/>
              </a:rPr>
              <a:t>solve the following</a:t>
            </a:r>
            <a:r>
              <a:rPr lang="en-GB" altLang="en-US" dirty="0" smtClean="0">
                <a:latin typeface="SassoonCRInfantMedium" panose="02000603020000020003" pitchFamily="2" charset="0"/>
              </a:rPr>
              <a:t>.</a:t>
            </a:r>
          </a:p>
        </p:txBody>
      </p:sp>
      <p:sp>
        <p:nvSpPr>
          <p:cNvPr id="3" name="Content Placeholder 2"/>
          <p:cNvSpPr>
            <a:spLocks noGrp="1"/>
          </p:cNvSpPr>
          <p:nvPr>
            <p:ph idx="1"/>
          </p:nvPr>
        </p:nvSpPr>
        <p:spPr>
          <a:xfrm>
            <a:off x="457200" y="1600200"/>
            <a:ext cx="8229600" cy="5068888"/>
          </a:xfrm>
          <a:solidFill>
            <a:srgbClr val="FFFF00"/>
          </a:solidFill>
        </p:spPr>
        <p:txBody>
          <a:bodyPr/>
          <a:lstStyle/>
          <a:p>
            <a:pPr marL="0" indent="0">
              <a:buFontTx/>
              <a:buNone/>
              <a:defRPr/>
            </a:pPr>
            <a:r>
              <a:rPr lang="en-GB" dirty="0" smtClean="0">
                <a:latin typeface="SassoonCRInfantMedium" panose="02000603020000020003" pitchFamily="2" charset="0"/>
              </a:rPr>
              <a:t>1.There were 3 monkeys in a tree. 2 more came along. How many monkeys are there now?</a:t>
            </a:r>
          </a:p>
          <a:p>
            <a:pPr marL="0" indent="0">
              <a:buFontTx/>
              <a:buNone/>
              <a:defRPr/>
            </a:pPr>
            <a:r>
              <a:rPr lang="en-GB" dirty="0" smtClean="0">
                <a:latin typeface="SassoonCRInfantMedium" panose="02000603020000020003" pitchFamily="2" charset="0"/>
              </a:rPr>
              <a:t>2. Ann has 4 sweets and Bob has 1. How many sweets do they have altogether?</a:t>
            </a:r>
          </a:p>
          <a:p>
            <a:pPr marL="0" indent="0">
              <a:buFontTx/>
              <a:buNone/>
              <a:defRPr/>
            </a:pPr>
            <a:r>
              <a:rPr lang="en-GB" dirty="0" smtClean="0">
                <a:latin typeface="SassoonCRInfantMedium" panose="02000603020000020003" pitchFamily="2" charset="0"/>
              </a:rPr>
              <a:t>3. There are 2 frogs in the pond and 2 on a log. How many frogs are there in total?</a:t>
            </a:r>
          </a:p>
          <a:p>
            <a:pPr marL="0" indent="0">
              <a:buFontTx/>
              <a:buNone/>
              <a:defRPr/>
            </a:pPr>
            <a:r>
              <a:rPr lang="en-GB" dirty="0" smtClean="0">
                <a:latin typeface="SassoonCRInfantMedium" panose="02000603020000020003" pitchFamily="2" charset="0"/>
              </a:rPr>
              <a:t>4</a:t>
            </a:r>
            <a:r>
              <a:rPr lang="en-GB" dirty="0" smtClean="0">
                <a:latin typeface="SassoonCRInfantMedium" panose="02000603020000020003" pitchFamily="2" charset="0"/>
              </a:rPr>
              <a:t>. A </a:t>
            </a:r>
            <a:r>
              <a:rPr lang="en-GB" dirty="0" smtClean="0">
                <a:latin typeface="SassoonCRInfantMedium" panose="02000603020000020003" pitchFamily="2" charset="0"/>
              </a:rPr>
              <a:t>bird has 2 wings. How many wings do two birds have? </a:t>
            </a:r>
          </a:p>
          <a:p>
            <a:pPr>
              <a:defRPr/>
            </a:pPr>
            <a:endParaRPr lang="en-GB" dirty="0">
              <a:latin typeface="SassoonCRInfantMedium" panose="02000603020000020003" pitchFamily="2" charset="0"/>
            </a:endParaRPr>
          </a:p>
        </p:txBody>
      </p:sp>
    </p:spTree>
  </p:cSld>
  <p:clrMapOvr>
    <a:masterClrMapping/>
  </p:clrMapOvr>
  <p:transition spd="med" advClick="0" advTm="4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dirty="0" smtClean="0">
                <a:latin typeface="SassoonCRInfantMedium" panose="02000603020000020003" pitchFamily="2" charset="0"/>
              </a:rPr>
              <a:t>More Number Stories</a:t>
            </a:r>
            <a:r>
              <a:rPr lang="en-GB" altLang="en-US" dirty="0" smtClean="0"/>
              <a:t>.</a:t>
            </a:r>
          </a:p>
        </p:txBody>
      </p:sp>
      <p:sp>
        <p:nvSpPr>
          <p:cNvPr id="30723" name="Content Placeholder 2"/>
          <p:cNvSpPr>
            <a:spLocks noGrp="1"/>
          </p:cNvSpPr>
          <p:nvPr>
            <p:ph idx="1"/>
          </p:nvPr>
        </p:nvSpPr>
        <p:spPr>
          <a:xfrm>
            <a:off x="457200" y="1600200"/>
            <a:ext cx="8229600" cy="5257800"/>
          </a:xfrm>
          <a:solidFill>
            <a:srgbClr val="FFFF00"/>
          </a:solidFill>
        </p:spPr>
        <p:txBody>
          <a:bodyPr/>
          <a:lstStyle/>
          <a:p>
            <a:pPr marL="514350" indent="-514350">
              <a:buFontTx/>
              <a:buAutoNum type="arabicPeriod"/>
            </a:pPr>
            <a:r>
              <a:rPr lang="en-GB" altLang="en-US" dirty="0" smtClean="0">
                <a:latin typeface="SassoonCRInfantMedium" panose="02000603020000020003" pitchFamily="2" charset="0"/>
              </a:rPr>
              <a:t>Tom’s mum gave him 1 Euro and his dad gave him 3 Euro. How much money has he </a:t>
            </a:r>
            <a:r>
              <a:rPr lang="en-GB" altLang="en-US" dirty="0" smtClean="0">
                <a:latin typeface="SassoonCRInfantMedium" panose="02000603020000020003" pitchFamily="2" charset="0"/>
              </a:rPr>
              <a:t>now</a:t>
            </a:r>
            <a:endParaRPr lang="en-GB" altLang="en-US" dirty="0" smtClean="0">
              <a:latin typeface="SassoonCRInfantMedium" panose="02000603020000020003" pitchFamily="2" charset="0"/>
            </a:endParaRPr>
          </a:p>
          <a:p>
            <a:pPr marL="514350" indent="-514350">
              <a:buFontTx/>
              <a:buAutoNum type="arabicPeriod"/>
            </a:pPr>
            <a:r>
              <a:rPr lang="en-GB" altLang="en-US" dirty="0" smtClean="0">
                <a:latin typeface="SassoonCRInfantMedium" panose="02000603020000020003" pitchFamily="2" charset="0"/>
              </a:rPr>
              <a:t>Mum baked 5 buns. She put 1 sweet on each bun. How many sweets did she need</a:t>
            </a:r>
            <a:r>
              <a:rPr lang="en-GB" altLang="en-US" dirty="0" smtClean="0">
                <a:latin typeface="SassoonCRInfantMedium" panose="02000603020000020003" pitchFamily="2" charset="0"/>
              </a:rPr>
              <a:t>?</a:t>
            </a:r>
          </a:p>
          <a:p>
            <a:pPr marL="514350" indent="-514350">
              <a:buFontTx/>
              <a:buAutoNum type="arabicPeriod"/>
            </a:pPr>
            <a:endParaRPr lang="en-GB" altLang="en-US" dirty="0" smtClean="0">
              <a:latin typeface="SassoonCRInfantMedium" panose="02000603020000020003" pitchFamily="2" charset="0"/>
            </a:endParaRPr>
          </a:p>
          <a:p>
            <a:pPr marL="514350" indent="-514350">
              <a:buFontTx/>
              <a:buAutoNum type="arabicPeriod"/>
            </a:pPr>
            <a:r>
              <a:rPr lang="en-GB" altLang="en-US" dirty="0" smtClean="0">
                <a:latin typeface="SassoonCRInfantMedium" panose="02000603020000020003" pitchFamily="2" charset="0"/>
              </a:rPr>
              <a:t>Jill scored 2 goals in the first half of the football match and 3 in the second half. How many goals did she score? </a:t>
            </a:r>
          </a:p>
        </p:txBody>
      </p:sp>
    </p:spTree>
  </p:cSld>
  <p:clrMapOvr>
    <a:masterClrMapping/>
  </p:clrMapOvr>
  <p:transition spd="med" advClick="0" advTm="4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404664"/>
            <a:ext cx="8229600" cy="6192687"/>
          </a:xfrm>
          <a:prstGeom prst="rect">
            <a:avLst/>
          </a:prstGeom>
        </p:spPr>
      </p:pic>
    </p:spTree>
    <p:extLst>
      <p:ext uri="{BB962C8B-B14F-4D97-AF65-F5344CB8AC3E}">
        <p14:creationId xmlns:p14="http://schemas.microsoft.com/office/powerpoint/2010/main" val="911101999"/>
      </p:ext>
    </p:extLst>
  </p:cSld>
  <p:clrMapOvr>
    <a:masterClrMapping/>
  </p:clrMapOvr>
  <p:transition spd="med" advClick="0" advTm="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1F2"/>
            </a:gs>
            <a:gs pos="74001">
              <a:srgbClr val="E0F1F2"/>
            </a:gs>
            <a:gs pos="83000">
              <a:srgbClr val="E0F1F2"/>
            </a:gs>
            <a:gs pos="100000">
              <a:srgbClr val="00FF00"/>
            </a:gs>
          </a:gsLst>
          <a:lin ang="5400000" scaled="1"/>
        </a:gradFill>
        <a:effectLst/>
      </p:bgPr>
    </p:bg>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395288" y="404813"/>
            <a:ext cx="8229600" cy="1143000"/>
          </a:xfrm>
        </p:spPr>
        <p:txBody>
          <a:bodyPr/>
          <a:lstStyle/>
          <a:p>
            <a:r>
              <a:rPr lang="en-IE" altLang="en-US" smtClean="0"/>
              <a:t/>
            </a:r>
            <a:br>
              <a:rPr lang="en-IE" altLang="en-US" smtClean="0"/>
            </a:br>
            <a:r>
              <a:rPr lang="en-IE" altLang="en-US" smtClean="0">
                <a:latin typeface="SassoonCRInfantMedium" panose="02000603020000020003" pitchFamily="2" charset="0"/>
              </a:rPr>
              <a:t>You will need:</a:t>
            </a:r>
            <a:br>
              <a:rPr lang="en-IE" altLang="en-US" smtClean="0">
                <a:latin typeface="SassoonCRInfantMedium" panose="02000603020000020003" pitchFamily="2" charset="0"/>
              </a:rPr>
            </a:br>
            <a:endParaRPr lang="en-IE" altLang="en-US" smtClean="0">
              <a:latin typeface="SassoonCRInfantMedium" panose="02000603020000020003" pitchFamily="2" charset="0"/>
            </a:endParaRPr>
          </a:p>
        </p:txBody>
      </p:sp>
      <p:sp>
        <p:nvSpPr>
          <p:cNvPr id="5123" name="Content Placeholder 2"/>
          <p:cNvSpPr>
            <a:spLocks noGrp="1" noChangeArrowheads="1"/>
          </p:cNvSpPr>
          <p:nvPr>
            <p:ph idx="1"/>
          </p:nvPr>
        </p:nvSpPr>
        <p:spPr>
          <a:xfrm>
            <a:off x="323850" y="1773238"/>
            <a:ext cx="8229600" cy="4525962"/>
          </a:xfrm>
        </p:spPr>
        <p:txBody>
          <a:bodyPr/>
          <a:lstStyle/>
          <a:p>
            <a:r>
              <a:rPr lang="en-IE" altLang="en-US" smtClean="0">
                <a:latin typeface="SassoonCRInfantMedium" panose="02000603020000020003" pitchFamily="2" charset="0"/>
              </a:rPr>
              <a:t>Counters (pasta, coins, stones, lego figures or anything else that can be used to touch count).</a:t>
            </a:r>
          </a:p>
          <a:p>
            <a:r>
              <a:rPr lang="en-IE" altLang="en-US" smtClean="0">
                <a:latin typeface="SassoonCRInfantMedium" panose="02000603020000020003" pitchFamily="2" charset="0"/>
              </a:rPr>
              <a:t>A copy book that you can keep all your work in.</a:t>
            </a:r>
          </a:p>
          <a:p>
            <a:r>
              <a:rPr lang="en-IE" altLang="en-US" smtClean="0">
                <a:latin typeface="SassoonCRInfantMedium" panose="02000603020000020003" pitchFamily="2" charset="0"/>
              </a:rPr>
              <a:t>Paper, pencil, colours.</a:t>
            </a:r>
          </a:p>
          <a:p>
            <a:r>
              <a:rPr lang="en-IE" altLang="en-US" smtClean="0">
                <a:latin typeface="SassoonCRInfantMedium" panose="02000603020000020003" pitchFamily="2" charset="0"/>
              </a:rPr>
              <a:t>Listening ears.</a:t>
            </a:r>
          </a:p>
          <a:p>
            <a:r>
              <a:rPr lang="en-IE" altLang="en-US" smtClean="0">
                <a:latin typeface="SassoonCRInfantMedium" panose="02000603020000020003" pitchFamily="2" charset="0"/>
              </a:rPr>
              <a:t>Have fun.</a:t>
            </a:r>
          </a:p>
          <a:p>
            <a:endParaRPr lang="en-IE" altLang="en-US" smtClean="0"/>
          </a:p>
        </p:txBody>
      </p:sp>
    </p:spTree>
  </p:cSld>
  <p:clrMapOvr>
    <a:masterClrMapping/>
  </p:clrMapOvr>
  <p:transition spd="med" advClick="0" advTm="4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404665"/>
            <a:ext cx="8507288" cy="6120680"/>
          </a:xfrm>
          <a:prstGeom prst="rect">
            <a:avLst/>
          </a:prstGeom>
          <a:solidFill>
            <a:srgbClr val="FFFF00"/>
          </a:solidFill>
        </p:spPr>
      </p:pic>
    </p:spTree>
    <p:extLst>
      <p:ext uri="{BB962C8B-B14F-4D97-AF65-F5344CB8AC3E}">
        <p14:creationId xmlns:p14="http://schemas.microsoft.com/office/powerpoint/2010/main" val="229118225"/>
      </p:ext>
    </p:extLst>
  </p:cSld>
  <p:clrMapOvr>
    <a:masterClrMapping/>
  </p:clrMapOvr>
  <p:transition spd="med" advClick="0" advTm="4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1F2"/>
            </a:gs>
            <a:gs pos="74001">
              <a:srgbClr val="E0F1F2"/>
            </a:gs>
            <a:gs pos="83000">
              <a:srgbClr val="E0F1F2"/>
            </a:gs>
            <a:gs pos="100000">
              <a:srgbClr val="00FF00"/>
            </a:gs>
          </a:gsLst>
          <a:lin ang="5400000" scaled="1"/>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21B92B9-8BE2-4C0F-A86A-5DACB8AB65C7}"/>
              </a:ext>
            </a:extLst>
          </p:cNvPr>
          <p:cNvSpPr>
            <a:spLocks noGrp="1" noChangeArrowheads="1"/>
          </p:cNvSpPr>
          <p:nvPr>
            <p:ph idx="1"/>
          </p:nvPr>
        </p:nvSpPr>
        <p:spPr>
          <a:xfrm>
            <a:off x="107950" y="115888"/>
            <a:ext cx="8928100" cy="3313112"/>
          </a:xfrm>
        </p:spPr>
        <p:txBody>
          <a:bodyPr/>
          <a:lstStyle/>
          <a:p>
            <a:pPr algn="ctr" eaLnBrk="1" hangingPunct="1">
              <a:buFontTx/>
              <a:buNone/>
              <a:defRPr/>
            </a:pPr>
            <a:r>
              <a:rPr lang="en-GB" sz="3000" dirty="0">
                <a:latin typeface="SassoonCRInfantMedium" panose="02000603020000020003" pitchFamily="2" charset="0"/>
                <a:ea typeface="+mn-ea"/>
                <a:cs typeface="+mn-cs"/>
              </a:rPr>
              <a:t>Let’s sing some rhymes counting to 5 and 10!</a:t>
            </a:r>
          </a:p>
          <a:p>
            <a:pPr algn="ctr" eaLnBrk="1" hangingPunct="1">
              <a:buFontTx/>
              <a:buNone/>
              <a:defRPr/>
            </a:pPr>
            <a:r>
              <a:rPr lang="en-GB" sz="3000" dirty="0">
                <a:latin typeface="SassoonCRInfantMedium" panose="02000603020000020003" pitchFamily="2" charset="0"/>
                <a:ea typeface="+mn-ea"/>
                <a:cs typeface="+mn-cs"/>
              </a:rPr>
              <a:t>One, two buckle my shoe</a:t>
            </a:r>
          </a:p>
          <a:p>
            <a:pPr algn="ctr" eaLnBrk="1" hangingPunct="1">
              <a:buFontTx/>
              <a:buNone/>
              <a:defRPr/>
            </a:pPr>
            <a:r>
              <a:rPr lang="en-IE" sz="2800" dirty="0">
                <a:latin typeface="SassoonCRInfantMedium" panose="02000603020000020003" pitchFamily="2" charset="0"/>
                <a:hlinkClick r:id="rId2"/>
              </a:rPr>
              <a:t>https://www.youtube.com/watch?v=INyHLYfasTU</a:t>
            </a:r>
            <a:r>
              <a:rPr lang="en-IE" sz="3000" dirty="0">
                <a:latin typeface="SassoonCRInfantMedium" panose="02000603020000020003" pitchFamily="2" charset="0"/>
              </a:rPr>
              <a:t> </a:t>
            </a:r>
          </a:p>
          <a:p>
            <a:pPr algn="ctr" eaLnBrk="1" hangingPunct="1">
              <a:buFontTx/>
              <a:buNone/>
              <a:defRPr/>
            </a:pPr>
            <a:r>
              <a:rPr lang="en-IE" sz="3000" dirty="0">
                <a:latin typeface="SassoonCRInfantMedium" panose="02000603020000020003" pitchFamily="2" charset="0"/>
              </a:rPr>
              <a:t>5 little peas</a:t>
            </a:r>
          </a:p>
          <a:p>
            <a:pPr algn="ctr" eaLnBrk="1" hangingPunct="1">
              <a:buFontTx/>
              <a:buNone/>
              <a:defRPr/>
            </a:pPr>
            <a:r>
              <a:rPr lang="en-IE" sz="2800" dirty="0">
                <a:latin typeface="SassoonCRInfantMedium" panose="02000603020000020003" pitchFamily="2" charset="0"/>
                <a:hlinkClick r:id="rId3"/>
              </a:rPr>
              <a:t>https://www.youtube.com/watch?v=2b_XLKHMcPM</a:t>
            </a:r>
            <a:endParaRPr lang="en-IE" sz="2800" dirty="0">
              <a:latin typeface="SassoonCRInfantMedium" panose="02000603020000020003" pitchFamily="2" charset="0"/>
            </a:endParaRPr>
          </a:p>
          <a:p>
            <a:pPr algn="ctr" eaLnBrk="1" hangingPunct="1">
              <a:buFontTx/>
              <a:buNone/>
              <a:defRPr/>
            </a:pPr>
            <a:r>
              <a:rPr lang="en-IE" sz="2800" dirty="0">
                <a:latin typeface="SassoonCRInfantMedium" panose="02000603020000020003" pitchFamily="2" charset="0"/>
              </a:rPr>
              <a:t>Counting to 10 and 20</a:t>
            </a:r>
          </a:p>
          <a:p>
            <a:pPr algn="ctr" eaLnBrk="1" hangingPunct="1">
              <a:buFontTx/>
              <a:buNone/>
              <a:defRPr/>
            </a:pPr>
            <a:r>
              <a:rPr lang="en-IE" sz="2800" dirty="0">
                <a:latin typeface="SassoonCRInfantMedium" panose="02000603020000020003" pitchFamily="2" charset="0"/>
                <a:hlinkClick r:id="rId4"/>
              </a:rPr>
              <a:t>https://www.youtube.com/watch?v=DR-cfDsHCGA</a:t>
            </a:r>
            <a:endParaRPr lang="en-IE" sz="2800" dirty="0">
              <a:latin typeface="SassoonCRInfantMedium" panose="02000603020000020003" pitchFamily="2" charset="0"/>
            </a:endParaRPr>
          </a:p>
          <a:p>
            <a:pPr algn="ctr" eaLnBrk="1" hangingPunct="1">
              <a:buFontTx/>
              <a:buNone/>
              <a:defRPr/>
            </a:pPr>
            <a:r>
              <a:rPr lang="en-IE" sz="2800" dirty="0">
                <a:latin typeface="SassoonCRInfantMedium" panose="02000603020000020003" pitchFamily="2" charset="0"/>
                <a:hlinkClick r:id="rId5"/>
              </a:rPr>
              <a:t>https://www.youtube.com/watch?v=Aq4UAss33qA</a:t>
            </a:r>
            <a:endParaRPr lang="en-IE" sz="2800" dirty="0">
              <a:latin typeface="SassoonCRInfantMedium" panose="02000603020000020003" pitchFamily="2" charset="0"/>
            </a:endParaRPr>
          </a:p>
          <a:p>
            <a:pPr eaLnBrk="1" hangingPunct="1">
              <a:buFontTx/>
              <a:buNone/>
              <a:defRPr/>
            </a:pPr>
            <a:r>
              <a:rPr lang="en-IE" sz="2800" dirty="0">
                <a:latin typeface="SassoonCRInfantMedium" panose="02000603020000020003" pitchFamily="2" charset="0"/>
              </a:rPr>
              <a:t>Practise counting to 10.</a:t>
            </a:r>
          </a:p>
          <a:p>
            <a:pPr eaLnBrk="1" hangingPunct="1">
              <a:buFontTx/>
              <a:buNone/>
              <a:defRPr/>
            </a:pPr>
            <a:r>
              <a:rPr lang="en-IE" sz="2800" dirty="0">
                <a:latin typeface="SassoonCRInfantMedium" panose="02000603020000020003" pitchFamily="2" charset="0"/>
              </a:rPr>
              <a:t>Now count backwards from 10!</a:t>
            </a:r>
          </a:p>
          <a:p>
            <a:pPr eaLnBrk="1" hangingPunct="1">
              <a:buFontTx/>
              <a:buNone/>
              <a:defRPr/>
            </a:pPr>
            <a:r>
              <a:rPr lang="en-IE" sz="2800" dirty="0">
                <a:latin typeface="SassoonCRInfantMedium" panose="02000603020000020003" pitchFamily="2" charset="0"/>
              </a:rPr>
              <a:t>Can you count to 20?</a:t>
            </a:r>
          </a:p>
          <a:p>
            <a:pPr eaLnBrk="1" hangingPunct="1">
              <a:buFontTx/>
              <a:buNone/>
              <a:defRPr/>
            </a:pPr>
            <a:r>
              <a:rPr lang="en-IE" sz="2800" dirty="0">
                <a:latin typeface="SassoonCRInfantMedium" panose="02000603020000020003" pitchFamily="2" charset="0"/>
              </a:rPr>
              <a:t>Backwards from 20?</a:t>
            </a:r>
            <a:endParaRPr lang="en-IE" sz="2900" dirty="0">
              <a:latin typeface="SassoonCRInfantMedium" panose="02000603020000020003" pitchFamily="2" charset="0"/>
            </a:endParaRPr>
          </a:p>
          <a:p>
            <a:pPr algn="ctr" eaLnBrk="1" hangingPunct="1">
              <a:buFontTx/>
              <a:buNone/>
              <a:defRPr/>
            </a:pPr>
            <a:endParaRPr lang="en-IE" sz="2900" dirty="0">
              <a:latin typeface="SassoonCRInfantMedium" panose="02000603020000020003" pitchFamily="2" charset="0"/>
            </a:endParaRPr>
          </a:p>
          <a:p>
            <a:pPr algn="ctr" eaLnBrk="1" hangingPunct="1">
              <a:buFontTx/>
              <a:buNone/>
              <a:defRPr/>
            </a:pPr>
            <a:endParaRPr lang="en-GB" sz="2900" dirty="0">
              <a:latin typeface="SassoonCRInfantMedium" panose="02000603020000020003" pitchFamily="2" charset="0"/>
              <a:ea typeface="+mn-ea"/>
              <a:cs typeface="+mn-cs"/>
            </a:endParaRPr>
          </a:p>
        </p:txBody>
      </p:sp>
      <p:pic>
        <p:nvPicPr>
          <p:cNvPr id="34819" name="Picture 4" descr="Video Actividad aprende los numeros del 1 al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587875"/>
            <a:ext cx="3668713"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1F2"/>
            </a:gs>
            <a:gs pos="30000">
              <a:srgbClr val="E0F1F2"/>
            </a:gs>
            <a:gs pos="39000">
              <a:srgbClr val="E0F1F2"/>
            </a:gs>
            <a:gs pos="100000">
              <a:srgbClr val="00FF00"/>
            </a:gs>
          </a:gsLst>
          <a:lin ang="5400000" scaled="1"/>
        </a:gradFill>
        <a:effectLst/>
      </p:bgPr>
    </p:bg>
    <p:spTree>
      <p:nvGrpSpPr>
        <p:cNvPr id="1" name=""/>
        <p:cNvGrpSpPr/>
        <p:nvPr/>
      </p:nvGrpSpPr>
      <p:grpSpPr>
        <a:xfrm>
          <a:off x="0" y="0"/>
          <a:ext cx="0" cy="0"/>
          <a:chOff x="0" y="0"/>
          <a:chExt cx="0" cy="0"/>
        </a:xfrm>
      </p:grpSpPr>
      <p:sp>
        <p:nvSpPr>
          <p:cNvPr id="35842" name="Content Placeholder 2"/>
          <p:cNvSpPr>
            <a:spLocks noGrp="1" noChangeArrowheads="1"/>
          </p:cNvSpPr>
          <p:nvPr>
            <p:ph idx="1"/>
          </p:nvPr>
        </p:nvSpPr>
        <p:spPr>
          <a:xfrm>
            <a:off x="457200" y="260350"/>
            <a:ext cx="8229600" cy="5578475"/>
          </a:xfrm>
        </p:spPr>
        <p:txBody>
          <a:bodyPr/>
          <a:lstStyle/>
          <a:p>
            <a:pPr marL="0" indent="0">
              <a:buFontTx/>
              <a:buNone/>
            </a:pPr>
            <a:r>
              <a:rPr lang="en-IE" altLang="en-US" sz="6600" smtClean="0">
                <a:latin typeface="SassoonCRInfantMedium" panose="02000603020000020003" pitchFamily="2" charset="0"/>
              </a:rPr>
              <a:t>Well done you have finished this fortnights task!</a:t>
            </a:r>
          </a:p>
        </p:txBody>
      </p:sp>
      <p:pic>
        <p:nvPicPr>
          <p:cNvPr id="35843" name="Picture 5" descr="Well done... - Coláiste na Trócaire, Rathkeale, Co. Limer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6957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657600"/>
            <a:ext cx="2190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97" y="764704"/>
            <a:ext cx="8229600" cy="646110"/>
          </a:xfrm>
        </p:spPr>
        <p:txBody>
          <a:bodyPr/>
          <a:lstStyle/>
          <a:p>
            <a:r>
              <a:rPr lang="en-GB" sz="3200" dirty="0" smtClean="0">
                <a:latin typeface="SassoonCRInfantMedium" panose="02000603020000020003" pitchFamily="2" charset="0"/>
              </a:rPr>
              <a:t>Are there more red circles or blue circles?</a:t>
            </a:r>
            <a:endParaRPr lang="en-GB" sz="3200" dirty="0">
              <a:latin typeface="SassoonCRInfantMedium" panose="02000603020000020003" pitchFamily="2" charset="0"/>
            </a:endParaRPr>
          </a:p>
        </p:txBody>
      </p:sp>
      <p:sp>
        <p:nvSpPr>
          <p:cNvPr id="4" name="Oval 3"/>
          <p:cNvSpPr/>
          <p:nvPr/>
        </p:nvSpPr>
        <p:spPr>
          <a:xfrm>
            <a:off x="608097" y="1539816"/>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7440233" y="1518428"/>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1737338" y="1518428"/>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2867420" y="1539816"/>
            <a:ext cx="914400" cy="914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4014997" y="1519317"/>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5162574" y="1518428"/>
            <a:ext cx="914400" cy="914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6292656" y="1518428"/>
            <a:ext cx="914400" cy="914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219773" y="2711459"/>
            <a:ext cx="8899279" cy="584775"/>
          </a:xfrm>
          <a:prstGeom prst="rect">
            <a:avLst/>
          </a:prstGeom>
          <a:noFill/>
        </p:spPr>
        <p:txBody>
          <a:bodyPr wrap="square" rtlCol="0">
            <a:spAutoFit/>
          </a:bodyPr>
          <a:lstStyle/>
          <a:p>
            <a:r>
              <a:rPr lang="en-GB" sz="3200" dirty="0" smtClean="0">
                <a:latin typeface="SassoonCRInfantMedium" panose="02000603020000020003" pitchFamily="2" charset="0"/>
              </a:rPr>
              <a:t>Are there more pink triangles or green triangles?</a:t>
            </a:r>
            <a:endParaRPr lang="en-GB" sz="3200" dirty="0">
              <a:latin typeface="SassoonCRInfantMedium" panose="02000603020000020003" pitchFamily="2" charset="0"/>
            </a:endParaRPr>
          </a:p>
        </p:txBody>
      </p:sp>
      <p:sp>
        <p:nvSpPr>
          <p:cNvPr id="13" name="Isosceles Triangle 12"/>
          <p:cNvSpPr/>
          <p:nvPr/>
        </p:nvSpPr>
        <p:spPr>
          <a:xfrm>
            <a:off x="427249" y="3475072"/>
            <a:ext cx="1060704" cy="914400"/>
          </a:xfrm>
          <a:prstGeom prst="triangle">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Isosceles Triangle 14"/>
          <p:cNvSpPr/>
          <p:nvPr/>
        </p:nvSpPr>
        <p:spPr>
          <a:xfrm>
            <a:off x="1651447" y="3475072"/>
            <a:ext cx="1060704" cy="914400"/>
          </a:xfrm>
          <a:prstGeom prst="triangle">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Isosceles Triangle 15"/>
          <p:cNvSpPr/>
          <p:nvPr/>
        </p:nvSpPr>
        <p:spPr>
          <a:xfrm>
            <a:off x="2866678" y="3466092"/>
            <a:ext cx="1060704" cy="914400"/>
          </a:xfrm>
          <a:prstGeom prst="triangle">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Isosceles Triangle 16"/>
          <p:cNvSpPr/>
          <p:nvPr/>
        </p:nvSpPr>
        <p:spPr>
          <a:xfrm>
            <a:off x="4081909" y="3438768"/>
            <a:ext cx="1060704" cy="914400"/>
          </a:xfrm>
          <a:prstGeom prst="triangle">
            <a:avLst/>
          </a:prstGeom>
          <a:solidFill>
            <a:srgbClr val="00FF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Isosceles Triangle 17"/>
          <p:cNvSpPr/>
          <p:nvPr/>
        </p:nvSpPr>
        <p:spPr>
          <a:xfrm>
            <a:off x="5323650" y="3415554"/>
            <a:ext cx="1060704" cy="914400"/>
          </a:xfrm>
          <a:prstGeom prst="triangle">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Isosceles Triangle 18"/>
          <p:cNvSpPr/>
          <p:nvPr/>
        </p:nvSpPr>
        <p:spPr>
          <a:xfrm>
            <a:off x="6474873" y="3403848"/>
            <a:ext cx="1060704" cy="914400"/>
          </a:xfrm>
          <a:prstGeom prst="triangle">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Isosceles Triangle 19"/>
          <p:cNvSpPr/>
          <p:nvPr/>
        </p:nvSpPr>
        <p:spPr>
          <a:xfrm>
            <a:off x="7626096" y="3403848"/>
            <a:ext cx="1060704" cy="914400"/>
          </a:xfrm>
          <a:prstGeom prst="triangle">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219773" y="4910968"/>
            <a:ext cx="8784975" cy="584775"/>
          </a:xfrm>
          <a:prstGeom prst="rect">
            <a:avLst/>
          </a:prstGeom>
          <a:noFill/>
        </p:spPr>
        <p:txBody>
          <a:bodyPr wrap="square" rtlCol="0">
            <a:spAutoFit/>
          </a:bodyPr>
          <a:lstStyle/>
          <a:p>
            <a:r>
              <a:rPr lang="en-GB" sz="3200" dirty="0" smtClean="0">
                <a:latin typeface="SassoonCRInfantMedium" panose="02000603020000020003" pitchFamily="2" charset="0"/>
              </a:rPr>
              <a:t>Are there less yellow squares or purple  squares? </a:t>
            </a:r>
            <a:endParaRPr lang="en-GB" sz="3200" dirty="0">
              <a:latin typeface="SassoonCRInfantMedium" panose="02000603020000020003" pitchFamily="2" charset="0"/>
            </a:endParaRPr>
          </a:p>
        </p:txBody>
      </p:sp>
      <p:sp>
        <p:nvSpPr>
          <p:cNvPr id="22" name="Rectangle 21"/>
          <p:cNvSpPr/>
          <p:nvPr/>
        </p:nvSpPr>
        <p:spPr>
          <a:xfrm>
            <a:off x="608097" y="5669959"/>
            <a:ext cx="914400" cy="9144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1756638" y="5669313"/>
            <a:ext cx="914400" cy="9144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2939830" y="5669313"/>
            <a:ext cx="914400" cy="9144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4155061" y="5674681"/>
            <a:ext cx="914400" cy="9144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5378256" y="5669313"/>
            <a:ext cx="914400" cy="9144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6637844" y="5669313"/>
            <a:ext cx="914400" cy="9144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7816682" y="5669313"/>
            <a:ext cx="914400" cy="9144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xtBox 28"/>
          <p:cNvSpPr txBox="1"/>
          <p:nvPr/>
        </p:nvSpPr>
        <p:spPr>
          <a:xfrm>
            <a:off x="3203325" y="171784"/>
            <a:ext cx="2765181" cy="646331"/>
          </a:xfrm>
          <a:prstGeom prst="rect">
            <a:avLst/>
          </a:prstGeom>
          <a:noFill/>
        </p:spPr>
        <p:txBody>
          <a:bodyPr wrap="none" rtlCol="0">
            <a:spAutoFit/>
          </a:bodyPr>
          <a:lstStyle/>
          <a:p>
            <a:r>
              <a:rPr lang="en-GB" sz="3600" dirty="0" smtClean="0">
                <a:latin typeface="SassoonCRInfantMedium" panose="02000603020000020003" pitchFamily="2" charset="0"/>
              </a:rPr>
              <a:t>More or Less</a:t>
            </a:r>
            <a:endParaRPr lang="en-GB" sz="3600" dirty="0">
              <a:latin typeface="SassoonCRInfantMedium" panose="02000603020000020003" pitchFamily="2" charset="0"/>
            </a:endParaRPr>
          </a:p>
        </p:txBody>
      </p:sp>
    </p:spTree>
    <p:extLst>
      <p:ext uri="{BB962C8B-B14F-4D97-AF65-F5344CB8AC3E}">
        <p14:creationId xmlns:p14="http://schemas.microsoft.com/office/powerpoint/2010/main" val="4082046327"/>
      </p:ext>
    </p:extLst>
  </p:cSld>
  <p:clrMapOvr>
    <a:masterClrMapping/>
  </p:clrMapOvr>
  <p:transition spd="med" advClick="0" advTm="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1F2"/>
            </a:gs>
            <a:gs pos="74001">
              <a:srgbClr val="E0F1F2"/>
            </a:gs>
            <a:gs pos="83000">
              <a:srgbClr val="E0F1F2"/>
            </a:gs>
            <a:gs pos="100000">
              <a:srgbClr val="00FF00"/>
            </a:gs>
          </a:gsLst>
          <a:lin ang="5400000" scaled="1"/>
        </a:gra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A8674D-D075-4290-9756-3399A0028FD6}"/>
              </a:ext>
            </a:extLst>
          </p:cNvPr>
          <p:cNvSpPr>
            <a:spLocks noGrp="1" noChangeArrowheads="1"/>
          </p:cNvSpPr>
          <p:nvPr>
            <p:ph idx="1"/>
          </p:nvPr>
        </p:nvSpPr>
        <p:spPr>
          <a:xfrm>
            <a:off x="395536" y="0"/>
            <a:ext cx="8291264" cy="6237288"/>
          </a:xfrm>
        </p:spPr>
        <p:txBody>
          <a:bodyPr/>
          <a:lstStyle/>
          <a:p>
            <a:pPr algn="ctr" eaLnBrk="1" hangingPunct="1">
              <a:buFontTx/>
              <a:buNone/>
              <a:defRPr/>
            </a:pPr>
            <a:r>
              <a:rPr lang="en-GB" sz="3000" dirty="0">
                <a:solidFill>
                  <a:srgbClr val="FF0000"/>
                </a:solidFill>
                <a:latin typeface="SassoonCRInfantMedium" panose="02000603020000020003" pitchFamily="2" charset="0"/>
                <a:ea typeface="+mn-ea"/>
                <a:cs typeface="+mn-cs"/>
              </a:rPr>
              <a:t>Let’s sing the Days of the Week song! </a:t>
            </a:r>
            <a:r>
              <a:rPr lang="en-IE" sz="2700" dirty="0">
                <a:latin typeface="SassoonCRInfantMedium" panose="02000603020000020003" pitchFamily="2" charset="0"/>
                <a:hlinkClick r:id="rId2"/>
              </a:rPr>
              <a:t>https://www.youtube.com/watch?v=mXMofxtDPUQ</a:t>
            </a:r>
            <a:r>
              <a:rPr lang="en-IE" sz="2700" dirty="0">
                <a:latin typeface="SassoonCRInfantMedium" panose="02000603020000020003" pitchFamily="2" charset="0"/>
              </a:rPr>
              <a:t> </a:t>
            </a:r>
          </a:p>
          <a:p>
            <a:pPr algn="ctr" eaLnBrk="1" hangingPunct="1">
              <a:buFontTx/>
              <a:buNone/>
              <a:defRPr/>
            </a:pPr>
            <a:r>
              <a:rPr lang="en-GB" sz="2800" dirty="0" smtClean="0">
                <a:solidFill>
                  <a:schemeClr val="tx1"/>
                </a:solidFill>
                <a:latin typeface="SassoonCRInfantMedium" panose="02000603020000020003" pitchFamily="2" charset="0"/>
                <a:ea typeface="+mn-ea"/>
                <a:cs typeface="+mn-cs"/>
              </a:rPr>
              <a:t>Write the names of the days of the week on pieces of paper/post-it stickers. Place the names randomly on the table and ask your child to place them in order starting with Monday.</a:t>
            </a:r>
          </a:p>
          <a:p>
            <a:pPr algn="ctr" eaLnBrk="1" hangingPunct="1">
              <a:buFontTx/>
              <a:buNone/>
              <a:defRPr/>
            </a:pPr>
            <a:r>
              <a:rPr lang="en-GB" sz="2800" dirty="0" smtClean="0">
                <a:solidFill>
                  <a:schemeClr val="tx1"/>
                </a:solidFill>
                <a:latin typeface="SassoonCRInfantMedium" panose="02000603020000020003" pitchFamily="2" charset="0"/>
                <a:ea typeface="+mn-ea"/>
                <a:cs typeface="+mn-cs"/>
              </a:rPr>
              <a:t>Ask them questions, such as:</a:t>
            </a:r>
          </a:p>
          <a:p>
            <a:pPr algn="ctr" eaLnBrk="1" hangingPunct="1">
              <a:buFontTx/>
              <a:buNone/>
              <a:defRPr/>
            </a:pPr>
            <a:r>
              <a:rPr lang="en-GB" sz="2800" dirty="0" smtClean="0">
                <a:solidFill>
                  <a:schemeClr val="tx1"/>
                </a:solidFill>
                <a:latin typeface="SassoonCRInfantMedium" panose="02000603020000020003" pitchFamily="2" charset="0"/>
                <a:ea typeface="+mn-ea"/>
                <a:cs typeface="+mn-cs"/>
              </a:rPr>
              <a:t>Which day comes after Wednesday?</a:t>
            </a:r>
          </a:p>
          <a:p>
            <a:pPr algn="ctr" eaLnBrk="1" hangingPunct="1">
              <a:buFontTx/>
              <a:buNone/>
              <a:defRPr/>
            </a:pPr>
            <a:r>
              <a:rPr lang="en-GB" sz="2800" dirty="0" smtClean="0">
                <a:solidFill>
                  <a:schemeClr val="tx1"/>
                </a:solidFill>
                <a:latin typeface="SassoonCRInfantMedium" panose="02000603020000020003" pitchFamily="2" charset="0"/>
                <a:ea typeface="+mn-ea"/>
                <a:cs typeface="+mn-cs"/>
              </a:rPr>
              <a:t>Pass me the day that comes after Sunday.</a:t>
            </a:r>
          </a:p>
          <a:p>
            <a:pPr algn="ctr" eaLnBrk="1" hangingPunct="1">
              <a:buFontTx/>
              <a:buNone/>
              <a:defRPr/>
            </a:pPr>
            <a:r>
              <a:rPr lang="en-GB" sz="2800" dirty="0" smtClean="0">
                <a:solidFill>
                  <a:schemeClr val="tx1"/>
                </a:solidFill>
                <a:latin typeface="SassoonCRInfantMedium" panose="02000603020000020003" pitchFamily="2" charset="0"/>
                <a:ea typeface="+mn-ea"/>
                <a:cs typeface="+mn-cs"/>
              </a:rPr>
              <a:t>Show me the day that comes between Thursday and Saturday.</a:t>
            </a:r>
          </a:p>
          <a:p>
            <a:pPr algn="ctr" eaLnBrk="1" hangingPunct="1">
              <a:buFontTx/>
              <a:buNone/>
              <a:defRPr/>
            </a:pPr>
            <a:r>
              <a:rPr lang="en-GB" sz="2800" dirty="0" smtClean="0">
                <a:solidFill>
                  <a:schemeClr val="tx1"/>
                </a:solidFill>
                <a:latin typeface="SassoonCRInfantMedium" panose="02000603020000020003" pitchFamily="2" charset="0"/>
                <a:ea typeface="+mn-ea"/>
                <a:cs typeface="+mn-cs"/>
              </a:rPr>
              <a:t>See if your child can find the day of his/her birthday on a calendar</a:t>
            </a:r>
            <a:r>
              <a:rPr lang="en-GB" sz="2800" dirty="0" smtClean="0">
                <a:latin typeface="SassoonCRInfantMedium" panose="02000603020000020003" pitchFamily="2" charset="0"/>
                <a:ea typeface="+mn-ea"/>
                <a:cs typeface="+mn-cs"/>
              </a:rPr>
              <a:t>.</a:t>
            </a:r>
          </a:p>
          <a:p>
            <a:pPr algn="ctr" eaLnBrk="1" hangingPunct="1">
              <a:buFontTx/>
              <a:buNone/>
              <a:defRPr/>
            </a:pPr>
            <a:endParaRPr lang="en-GB" sz="4000" dirty="0">
              <a:latin typeface="SassoonCRInfantMedium" panose="02000603020000020003" pitchFamily="2" charset="0"/>
              <a:ea typeface="+mn-ea"/>
              <a:cs typeface="+mn-cs"/>
            </a:endParaRPr>
          </a:p>
        </p:txBody>
      </p:sp>
    </p:spTree>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1F2"/>
            </a:gs>
            <a:gs pos="74001">
              <a:srgbClr val="E0F1F2"/>
            </a:gs>
            <a:gs pos="83000">
              <a:srgbClr val="E0F1F2"/>
            </a:gs>
            <a:gs pos="100000">
              <a:srgbClr val="00FF00"/>
            </a:gs>
          </a:gsLst>
          <a:lin ang="54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50B9416-6647-464E-86AE-AC24E3FE7BF1}"/>
              </a:ext>
            </a:extLst>
          </p:cNvPr>
          <p:cNvSpPr>
            <a:spLocks noGrp="1" noChangeArrowheads="1"/>
          </p:cNvSpPr>
          <p:nvPr>
            <p:ph idx="1"/>
          </p:nvPr>
        </p:nvSpPr>
        <p:spPr>
          <a:xfrm>
            <a:off x="1042988" y="141288"/>
            <a:ext cx="7273925" cy="623887"/>
          </a:xfrm>
          <a:ln w="12700">
            <a:solidFill>
              <a:srgbClr val="FF0000"/>
            </a:solidFill>
          </a:ln>
        </p:spPr>
        <p:txBody>
          <a:bodyPr/>
          <a:lstStyle/>
          <a:p>
            <a:pPr algn="ctr" eaLnBrk="1" hangingPunct="1">
              <a:buFontTx/>
              <a:buNone/>
              <a:defRPr/>
            </a:pPr>
            <a:r>
              <a:rPr lang="en-GB" sz="4000" dirty="0" smtClean="0">
                <a:latin typeface="SassoonCRInfantMedium" panose="02000603020000020003" pitchFamily="2" charset="0"/>
                <a:ea typeface="+mn-ea"/>
                <a:cs typeface="+mn-cs"/>
              </a:rPr>
              <a:t>Find the </a:t>
            </a:r>
            <a:r>
              <a:rPr lang="en-GB" sz="4000" dirty="0">
                <a:latin typeface="SassoonCRInfantMedium" panose="02000603020000020003" pitchFamily="2" charset="0"/>
                <a:ea typeface="+mn-ea"/>
                <a:cs typeface="+mn-cs"/>
              </a:rPr>
              <a:t>M</a:t>
            </a:r>
            <a:r>
              <a:rPr lang="en-GB" sz="4000" dirty="0" smtClean="0">
                <a:latin typeface="SassoonCRInfantMedium" panose="02000603020000020003" pitchFamily="2" charset="0"/>
                <a:ea typeface="+mn-ea"/>
                <a:cs typeface="+mn-cs"/>
              </a:rPr>
              <a:t>issing </a:t>
            </a:r>
            <a:r>
              <a:rPr lang="en-GB" sz="4000" dirty="0">
                <a:latin typeface="SassoonCRInfantMedium" panose="02000603020000020003" pitchFamily="2" charset="0"/>
                <a:ea typeface="+mn-ea"/>
                <a:cs typeface="+mn-cs"/>
              </a:rPr>
              <a:t>N</a:t>
            </a:r>
            <a:r>
              <a:rPr lang="en-GB" sz="4000" dirty="0" smtClean="0">
                <a:latin typeface="SassoonCRInfantMedium" panose="02000603020000020003" pitchFamily="2" charset="0"/>
                <a:ea typeface="+mn-ea"/>
                <a:cs typeface="+mn-cs"/>
              </a:rPr>
              <a:t>umbers</a:t>
            </a:r>
            <a:endParaRPr lang="en-GB" sz="4000" dirty="0">
              <a:latin typeface="SassoonCRInfantMedium" panose="02000603020000020003" pitchFamily="2" charset="0"/>
              <a:ea typeface="+mn-ea"/>
              <a:cs typeface="+mn-cs"/>
            </a:endParaRPr>
          </a:p>
        </p:txBody>
      </p:sp>
      <p:sp>
        <p:nvSpPr>
          <p:cNvPr id="9" name="Rectangle 8"/>
          <p:cNvSpPr/>
          <p:nvPr/>
        </p:nvSpPr>
        <p:spPr>
          <a:xfrm>
            <a:off x="1873250" y="1076325"/>
            <a:ext cx="914400"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3600" dirty="0"/>
              <a:t>1</a:t>
            </a:r>
          </a:p>
        </p:txBody>
      </p:sp>
      <p:sp>
        <p:nvSpPr>
          <p:cNvPr id="10" name="Rectangle 9"/>
          <p:cNvSpPr/>
          <p:nvPr/>
        </p:nvSpPr>
        <p:spPr>
          <a:xfrm>
            <a:off x="3300413" y="1076325"/>
            <a:ext cx="914400"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4400" b="1" dirty="0"/>
              <a:t>?</a:t>
            </a:r>
          </a:p>
        </p:txBody>
      </p:sp>
      <p:sp>
        <p:nvSpPr>
          <p:cNvPr id="11" name="Rectangle 10"/>
          <p:cNvSpPr/>
          <p:nvPr/>
        </p:nvSpPr>
        <p:spPr>
          <a:xfrm>
            <a:off x="4764088" y="1089025"/>
            <a:ext cx="914400"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3600" dirty="0"/>
              <a:t>3</a:t>
            </a:r>
          </a:p>
        </p:txBody>
      </p:sp>
      <p:sp>
        <p:nvSpPr>
          <p:cNvPr id="12" name="Rectangle 11"/>
          <p:cNvSpPr/>
          <p:nvPr/>
        </p:nvSpPr>
        <p:spPr>
          <a:xfrm>
            <a:off x="6284913" y="1076325"/>
            <a:ext cx="914400"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3600" dirty="0"/>
              <a:t>4</a:t>
            </a:r>
          </a:p>
        </p:txBody>
      </p:sp>
      <p:sp>
        <p:nvSpPr>
          <p:cNvPr id="13" name="Rectangle 12"/>
          <p:cNvSpPr/>
          <p:nvPr/>
        </p:nvSpPr>
        <p:spPr>
          <a:xfrm>
            <a:off x="7708900" y="1076325"/>
            <a:ext cx="914400"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3600" dirty="0"/>
              <a:t>5</a:t>
            </a:r>
          </a:p>
        </p:txBody>
      </p:sp>
      <p:sp>
        <p:nvSpPr>
          <p:cNvPr id="14" name="Rectangle 13"/>
          <p:cNvSpPr/>
          <p:nvPr/>
        </p:nvSpPr>
        <p:spPr>
          <a:xfrm>
            <a:off x="450850" y="1076325"/>
            <a:ext cx="914400"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3600" dirty="0">
                <a:solidFill>
                  <a:srgbClr val="000000"/>
                </a:solidFill>
              </a:rPr>
              <a:t>0</a:t>
            </a:r>
          </a:p>
        </p:txBody>
      </p:sp>
      <p:sp>
        <p:nvSpPr>
          <p:cNvPr id="15" name="Rectangle 14"/>
          <p:cNvSpPr/>
          <p:nvPr/>
        </p:nvSpPr>
        <p:spPr>
          <a:xfrm>
            <a:off x="450850" y="4941888"/>
            <a:ext cx="914400" cy="914400"/>
          </a:xfrm>
          <a:prstGeom prst="rect">
            <a:avLst/>
          </a:prstGeom>
          <a:solidFill>
            <a:srgbClr val="00B0F0"/>
          </a:solidFill>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0</a:t>
            </a:r>
          </a:p>
        </p:txBody>
      </p:sp>
      <p:sp>
        <p:nvSpPr>
          <p:cNvPr id="17" name="Rectangle 16"/>
          <p:cNvSpPr/>
          <p:nvPr/>
        </p:nvSpPr>
        <p:spPr>
          <a:xfrm>
            <a:off x="1873250" y="4941888"/>
            <a:ext cx="914400" cy="914400"/>
          </a:xfrm>
          <a:prstGeom prst="rect">
            <a:avLst/>
          </a:prstGeom>
          <a:solidFill>
            <a:srgbClr val="00B0F0"/>
          </a:solid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4400" b="1" dirty="0"/>
              <a:t>?</a:t>
            </a:r>
          </a:p>
        </p:txBody>
      </p:sp>
      <p:sp>
        <p:nvSpPr>
          <p:cNvPr id="18" name="Rectangle 17"/>
          <p:cNvSpPr/>
          <p:nvPr/>
        </p:nvSpPr>
        <p:spPr>
          <a:xfrm>
            <a:off x="3508375" y="4941888"/>
            <a:ext cx="914400" cy="914400"/>
          </a:xfrm>
          <a:prstGeom prst="rect">
            <a:avLst/>
          </a:prstGeom>
          <a:solidFill>
            <a:srgbClr val="00B0F0"/>
          </a:solidFill>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2</a:t>
            </a:r>
          </a:p>
        </p:txBody>
      </p:sp>
      <p:sp>
        <p:nvSpPr>
          <p:cNvPr id="19" name="Rectangle 18"/>
          <p:cNvSpPr/>
          <p:nvPr/>
        </p:nvSpPr>
        <p:spPr>
          <a:xfrm>
            <a:off x="5019675" y="4941888"/>
            <a:ext cx="914400" cy="914400"/>
          </a:xfrm>
          <a:prstGeom prst="rect">
            <a:avLst/>
          </a:prstGeom>
          <a:solidFill>
            <a:srgbClr val="00B0F0"/>
          </a:solidFill>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3</a:t>
            </a:r>
          </a:p>
        </p:txBody>
      </p:sp>
      <p:sp>
        <p:nvSpPr>
          <p:cNvPr id="20" name="Rectangle 19"/>
          <p:cNvSpPr/>
          <p:nvPr/>
        </p:nvSpPr>
        <p:spPr>
          <a:xfrm>
            <a:off x="6443663" y="4941888"/>
            <a:ext cx="914400" cy="914400"/>
          </a:xfrm>
          <a:prstGeom prst="rect">
            <a:avLst/>
          </a:prstGeom>
          <a:solidFill>
            <a:srgbClr val="00B0F0"/>
          </a:solidFill>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4400" b="1" dirty="0"/>
              <a:t>?</a:t>
            </a:r>
          </a:p>
        </p:txBody>
      </p:sp>
      <p:sp>
        <p:nvSpPr>
          <p:cNvPr id="21" name="Rectangle 20"/>
          <p:cNvSpPr/>
          <p:nvPr/>
        </p:nvSpPr>
        <p:spPr>
          <a:xfrm>
            <a:off x="7956550" y="4941888"/>
            <a:ext cx="914400" cy="914400"/>
          </a:xfrm>
          <a:prstGeom prst="rect">
            <a:avLst/>
          </a:prstGeom>
          <a:solidFill>
            <a:srgbClr val="00B0F0"/>
          </a:solidFill>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5</a:t>
            </a:r>
          </a:p>
        </p:txBody>
      </p:sp>
      <p:sp>
        <p:nvSpPr>
          <p:cNvPr id="23" name="Heart 22"/>
          <p:cNvSpPr/>
          <p:nvPr/>
        </p:nvSpPr>
        <p:spPr>
          <a:xfrm>
            <a:off x="2787650" y="2924175"/>
            <a:ext cx="46038" cy="73025"/>
          </a:xfrm>
          <a:prstGeom prst="hear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4" name="Heart 23"/>
          <p:cNvSpPr/>
          <p:nvPr/>
        </p:nvSpPr>
        <p:spPr>
          <a:xfrm>
            <a:off x="3368675" y="3141663"/>
            <a:ext cx="914400" cy="914400"/>
          </a:xfrm>
          <a:prstGeom prst="heart">
            <a:avLst/>
          </a:prstGeom>
          <a:solidFill>
            <a:srgbClr val="FF0000"/>
          </a:solidFill>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2</a:t>
            </a:r>
          </a:p>
        </p:txBody>
      </p:sp>
      <p:sp>
        <p:nvSpPr>
          <p:cNvPr id="25" name="Heart 24"/>
          <p:cNvSpPr/>
          <p:nvPr/>
        </p:nvSpPr>
        <p:spPr>
          <a:xfrm>
            <a:off x="1892300" y="3198813"/>
            <a:ext cx="914400" cy="914400"/>
          </a:xfrm>
          <a:prstGeom prst="heart">
            <a:avLst/>
          </a:prstGeom>
          <a:solidFill>
            <a:srgbClr val="FF0000"/>
          </a:solidFill>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1</a:t>
            </a:r>
          </a:p>
        </p:txBody>
      </p:sp>
      <p:sp>
        <p:nvSpPr>
          <p:cNvPr id="26" name="Heart 25"/>
          <p:cNvSpPr/>
          <p:nvPr/>
        </p:nvSpPr>
        <p:spPr>
          <a:xfrm>
            <a:off x="4906963" y="3141663"/>
            <a:ext cx="914400" cy="914400"/>
          </a:xfrm>
          <a:prstGeom prst="heart">
            <a:avLst/>
          </a:prstGeom>
          <a:solidFill>
            <a:srgbClr val="FF0000"/>
          </a:solidFill>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4000" dirty="0"/>
              <a:t>3</a:t>
            </a:r>
          </a:p>
        </p:txBody>
      </p:sp>
      <p:sp>
        <p:nvSpPr>
          <p:cNvPr id="27" name="Heart 26"/>
          <p:cNvSpPr/>
          <p:nvPr/>
        </p:nvSpPr>
        <p:spPr>
          <a:xfrm>
            <a:off x="6443663" y="3141663"/>
            <a:ext cx="914400" cy="914400"/>
          </a:xfrm>
          <a:prstGeom prst="heart">
            <a:avLst/>
          </a:prstGeom>
          <a:solidFill>
            <a:srgbClr val="FF0000"/>
          </a:solidFill>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4</a:t>
            </a:r>
          </a:p>
        </p:txBody>
      </p:sp>
      <p:sp>
        <p:nvSpPr>
          <p:cNvPr id="28" name="Heart 27"/>
          <p:cNvSpPr/>
          <p:nvPr/>
        </p:nvSpPr>
        <p:spPr>
          <a:xfrm>
            <a:off x="442913" y="3198813"/>
            <a:ext cx="914400" cy="914400"/>
          </a:xfrm>
          <a:prstGeom prst="heart">
            <a:avLst/>
          </a:prstGeom>
          <a:solidFill>
            <a:srgbClr val="FF0000"/>
          </a:solidFill>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4400" b="1" dirty="0">
                <a:solidFill>
                  <a:schemeClr val="tx1"/>
                </a:solidFill>
              </a:rPr>
              <a:t>?</a:t>
            </a:r>
          </a:p>
        </p:txBody>
      </p:sp>
      <p:sp>
        <p:nvSpPr>
          <p:cNvPr id="29" name="Heart 28"/>
          <p:cNvSpPr/>
          <p:nvPr/>
        </p:nvSpPr>
        <p:spPr>
          <a:xfrm>
            <a:off x="7932738" y="3141663"/>
            <a:ext cx="914400" cy="914400"/>
          </a:xfrm>
          <a:prstGeom prst="heart">
            <a:avLst/>
          </a:prstGeom>
          <a:solidFill>
            <a:srgbClr val="FF0000"/>
          </a:solidFill>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4400" b="1" dirty="0"/>
              <a:t>?</a:t>
            </a:r>
          </a:p>
        </p:txBody>
      </p:sp>
    </p:spTree>
  </p:cSld>
  <p:clrMapOvr>
    <a:masterClrMapping/>
  </p:clrMapOvr>
  <p:transition spd="med" advClick="0" advTm="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dirty="0" smtClean="0">
                <a:latin typeface="SassoonCRInfantMedium" panose="02000603020000020003" pitchFamily="2" charset="0"/>
              </a:rPr>
              <a:t>Number Line Game</a:t>
            </a:r>
          </a:p>
        </p:txBody>
      </p:sp>
      <p:sp>
        <p:nvSpPr>
          <p:cNvPr id="8195" name="Content Placeholder 2"/>
          <p:cNvSpPr>
            <a:spLocks noGrp="1"/>
          </p:cNvSpPr>
          <p:nvPr>
            <p:ph idx="1"/>
          </p:nvPr>
        </p:nvSpPr>
        <p:spPr>
          <a:xfrm>
            <a:off x="457200" y="1600200"/>
            <a:ext cx="8229600" cy="5141913"/>
          </a:xfrm>
        </p:spPr>
        <p:txBody>
          <a:bodyPr/>
          <a:lstStyle/>
          <a:p>
            <a:r>
              <a:rPr lang="en-GB" altLang="en-US" sz="2400" dirty="0" smtClean="0">
                <a:latin typeface="SassoonCRInfantMedium" panose="02000603020000020003" pitchFamily="2" charset="0"/>
              </a:rPr>
              <a:t>Write numbers 1 to 10 on pieces of card/paper and ask your child to place them in the correct order.</a:t>
            </a:r>
          </a:p>
          <a:p>
            <a:r>
              <a:rPr lang="en-GB" altLang="en-US" sz="2400" dirty="0" smtClean="0">
                <a:latin typeface="SassoonCRInfantMedium" panose="02000603020000020003" pitchFamily="2" charset="0"/>
              </a:rPr>
              <a:t>Get them to turn away while you remove one number and see if they can identify the missing number.</a:t>
            </a:r>
          </a:p>
          <a:p>
            <a:r>
              <a:rPr lang="en-GB" altLang="en-US" sz="2400" dirty="0" smtClean="0">
                <a:latin typeface="SassoonCRInfantMedium" panose="02000603020000020003" pitchFamily="2" charset="0"/>
              </a:rPr>
              <a:t>Let them remove the next number for you to identify.</a:t>
            </a:r>
          </a:p>
          <a:p>
            <a:r>
              <a:rPr lang="en-GB" altLang="en-US" sz="2400" dirty="0" smtClean="0">
                <a:latin typeface="SassoonCRInfantMedium" panose="02000603020000020003" pitchFamily="2" charset="0"/>
              </a:rPr>
              <a:t>If they find it difficult, start with numbers 1 to </a:t>
            </a:r>
            <a:r>
              <a:rPr lang="en-GB" altLang="en-US" sz="2400" dirty="0" smtClean="0">
                <a:latin typeface="SassoonCRInfantMedium" panose="02000603020000020003" pitchFamily="2" charset="0"/>
              </a:rPr>
              <a:t>5.</a:t>
            </a:r>
            <a:endParaRPr lang="en-GB" altLang="en-US" sz="2400" dirty="0" smtClean="0">
              <a:latin typeface="SassoonCRInfantMedium" panose="02000603020000020003" pitchFamily="2" charset="0"/>
            </a:endParaRPr>
          </a:p>
        </p:txBody>
      </p:sp>
      <p:sp>
        <p:nvSpPr>
          <p:cNvPr id="5" name="Rectangle 4"/>
          <p:cNvSpPr/>
          <p:nvPr/>
        </p:nvSpPr>
        <p:spPr>
          <a:xfrm>
            <a:off x="1071563" y="4605338"/>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2</a:t>
            </a:r>
          </a:p>
        </p:txBody>
      </p:sp>
      <p:sp>
        <p:nvSpPr>
          <p:cNvPr id="6" name="Rectangle 5"/>
          <p:cNvSpPr/>
          <p:nvPr/>
        </p:nvSpPr>
        <p:spPr>
          <a:xfrm>
            <a:off x="2078038" y="460216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3</a:t>
            </a:r>
          </a:p>
        </p:txBody>
      </p:sp>
      <p:sp>
        <p:nvSpPr>
          <p:cNvPr id="7" name="Rectangle 6"/>
          <p:cNvSpPr/>
          <p:nvPr/>
        </p:nvSpPr>
        <p:spPr>
          <a:xfrm>
            <a:off x="3084513" y="460216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4</a:t>
            </a:r>
          </a:p>
        </p:txBody>
      </p:sp>
      <p:sp>
        <p:nvSpPr>
          <p:cNvPr id="8" name="Rectangle 7"/>
          <p:cNvSpPr/>
          <p:nvPr/>
        </p:nvSpPr>
        <p:spPr>
          <a:xfrm>
            <a:off x="4056063" y="460216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6</a:t>
            </a:r>
          </a:p>
        </p:txBody>
      </p:sp>
      <p:sp>
        <p:nvSpPr>
          <p:cNvPr id="9" name="Rectangle 8"/>
          <p:cNvSpPr/>
          <p:nvPr/>
        </p:nvSpPr>
        <p:spPr>
          <a:xfrm>
            <a:off x="5065713" y="460216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7</a:t>
            </a:r>
          </a:p>
        </p:txBody>
      </p:sp>
      <p:sp>
        <p:nvSpPr>
          <p:cNvPr id="10" name="Rectangle 9"/>
          <p:cNvSpPr/>
          <p:nvPr/>
        </p:nvSpPr>
        <p:spPr>
          <a:xfrm>
            <a:off x="49213" y="460216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1</a:t>
            </a:r>
          </a:p>
        </p:txBody>
      </p:sp>
      <p:sp>
        <p:nvSpPr>
          <p:cNvPr id="11" name="Rectangle 10"/>
          <p:cNvSpPr/>
          <p:nvPr/>
        </p:nvSpPr>
        <p:spPr>
          <a:xfrm>
            <a:off x="7119938" y="460216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9</a:t>
            </a:r>
          </a:p>
        </p:txBody>
      </p:sp>
      <p:sp>
        <p:nvSpPr>
          <p:cNvPr id="12" name="Rectangle 11"/>
          <p:cNvSpPr/>
          <p:nvPr/>
        </p:nvSpPr>
        <p:spPr>
          <a:xfrm>
            <a:off x="6110288" y="460216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8</a:t>
            </a:r>
          </a:p>
        </p:txBody>
      </p:sp>
      <p:sp>
        <p:nvSpPr>
          <p:cNvPr id="13" name="Rectangle 12"/>
          <p:cNvSpPr/>
          <p:nvPr/>
        </p:nvSpPr>
        <p:spPr>
          <a:xfrm>
            <a:off x="8099425" y="460216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10</a:t>
            </a:r>
          </a:p>
        </p:txBody>
      </p:sp>
      <p:sp>
        <p:nvSpPr>
          <p:cNvPr id="16" name="Rectangle 15"/>
          <p:cNvSpPr/>
          <p:nvPr/>
        </p:nvSpPr>
        <p:spPr>
          <a:xfrm>
            <a:off x="4056063" y="5672138"/>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4000" dirty="0"/>
              <a:t>?</a:t>
            </a:r>
          </a:p>
        </p:txBody>
      </p:sp>
    </p:spTree>
  </p:cSld>
  <p:clrMapOvr>
    <a:masterClrMapping/>
  </p:clrMapOvr>
  <p:transition spd="med" advClick="0" advTm="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4000" b="1" dirty="0" smtClean="0">
                <a:latin typeface="+mn-lt"/>
              </a:rPr>
              <a:t>Time: Before/After/Between</a:t>
            </a:r>
            <a:endParaRPr lang="en-GB" sz="4000" b="1" dirty="0">
              <a:latin typeface="+mn-lt"/>
            </a:endParaRPr>
          </a:p>
        </p:txBody>
      </p:sp>
      <p:sp>
        <p:nvSpPr>
          <p:cNvPr id="9219" name="Content Placeholder 2"/>
          <p:cNvSpPr>
            <a:spLocks noGrp="1"/>
          </p:cNvSpPr>
          <p:nvPr>
            <p:ph idx="1"/>
          </p:nvPr>
        </p:nvSpPr>
        <p:spPr>
          <a:xfrm>
            <a:off x="457200" y="1600200"/>
            <a:ext cx="8229600" cy="5068888"/>
          </a:xfrm>
          <a:solidFill>
            <a:srgbClr val="FFFF66"/>
          </a:solidFill>
        </p:spPr>
        <p:txBody>
          <a:bodyPr/>
          <a:lstStyle/>
          <a:p>
            <a:r>
              <a:rPr lang="en-GB" altLang="en-US" smtClean="0"/>
              <a:t> </a:t>
            </a:r>
            <a:r>
              <a:rPr lang="en-GB" altLang="en-US" sz="2800" smtClean="0">
                <a:latin typeface="SassoonCRInfantMedium" panose="02000603020000020003" pitchFamily="2" charset="0"/>
              </a:rPr>
              <a:t>Talk to your child about things s/he does before/after/between significant events in his/her day by asking questions such as the following:</a:t>
            </a:r>
          </a:p>
          <a:p>
            <a:r>
              <a:rPr lang="en-GB" altLang="en-US" sz="2800" smtClean="0">
                <a:latin typeface="SassoonCRInfantMedium" panose="02000603020000020003" pitchFamily="2" charset="0"/>
              </a:rPr>
              <a:t>What do you do before you get dressed in the morning?</a:t>
            </a:r>
          </a:p>
          <a:p>
            <a:r>
              <a:rPr lang="en-GB" altLang="en-US" sz="2800" smtClean="0">
                <a:latin typeface="SassoonCRInfantMedium" panose="02000603020000020003" pitchFamily="2" charset="0"/>
              </a:rPr>
              <a:t>What do you do after you eat your lunch?</a:t>
            </a:r>
          </a:p>
          <a:p>
            <a:r>
              <a:rPr lang="en-GB" altLang="en-US" sz="2800" smtClean="0">
                <a:latin typeface="SassoonCRInfantMedium" panose="02000603020000020003" pitchFamily="2" charset="0"/>
              </a:rPr>
              <a:t>What do you do between dinnertime and bedtime?</a:t>
            </a:r>
          </a:p>
          <a:p>
            <a:r>
              <a:rPr lang="en-GB" altLang="en-US" sz="2800" smtClean="0">
                <a:latin typeface="SassoonCRInfantMedium" panose="02000603020000020003" pitchFamily="2" charset="0"/>
              </a:rPr>
              <a:t>Encourage them to give as many answers as possible and to answer with complete sentences.</a:t>
            </a:r>
          </a:p>
        </p:txBody>
      </p:sp>
    </p:spTree>
  </p:cSld>
  <p:clrMapOvr>
    <a:masterClrMapping/>
  </p:clrMapOvr>
  <p:transition spd="med" advClick="0" advTm="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65100"/>
            <a:ext cx="8229600" cy="1143000"/>
          </a:xfrm>
        </p:spPr>
        <p:txBody>
          <a:bodyPr/>
          <a:lstStyle/>
          <a:p>
            <a:r>
              <a:rPr lang="en-GB" altLang="en-US" dirty="0" smtClean="0">
                <a:latin typeface="SassoonCRInfantMedium" panose="02000603020000020003" pitchFamily="2" charset="0"/>
              </a:rPr>
              <a:t>After</a:t>
            </a:r>
          </a:p>
        </p:txBody>
      </p:sp>
      <p:sp>
        <p:nvSpPr>
          <p:cNvPr id="3" name="Content Placeholder 2"/>
          <p:cNvSpPr>
            <a:spLocks noGrp="1"/>
          </p:cNvSpPr>
          <p:nvPr>
            <p:ph idx="1"/>
          </p:nvPr>
        </p:nvSpPr>
        <p:spPr>
          <a:xfrm>
            <a:off x="450850" y="1308100"/>
            <a:ext cx="8229600" cy="5360988"/>
          </a:xfrm>
        </p:spPr>
        <p:txBody>
          <a:bodyPr/>
          <a:lstStyle/>
          <a:p>
            <a:pPr marL="0" indent="0">
              <a:buFontTx/>
              <a:buNone/>
              <a:defRPr/>
            </a:pPr>
            <a:r>
              <a:rPr lang="en-GB" dirty="0" smtClean="0">
                <a:latin typeface="SassoonCRInfantMedium" panose="02000603020000020003" pitchFamily="2" charset="0"/>
              </a:rPr>
              <a:t>Write/ name the numeral that comes after</a:t>
            </a:r>
          </a:p>
          <a:p>
            <a:pPr>
              <a:defRPr/>
            </a:pPr>
            <a:endParaRPr lang="en-GB" dirty="0"/>
          </a:p>
        </p:txBody>
      </p:sp>
      <p:sp>
        <p:nvSpPr>
          <p:cNvPr id="4" name="6-Point Star 3"/>
          <p:cNvSpPr/>
          <p:nvPr/>
        </p:nvSpPr>
        <p:spPr>
          <a:xfrm>
            <a:off x="827088" y="2514600"/>
            <a:ext cx="914400" cy="914400"/>
          </a:xfrm>
          <a:prstGeom prst="star6">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b="1" dirty="0">
                <a:ln/>
                <a:solidFill>
                  <a:srgbClr val="000000"/>
                </a:solidFill>
              </a:rPr>
              <a:t>1</a:t>
            </a:r>
          </a:p>
        </p:txBody>
      </p:sp>
      <p:sp>
        <p:nvSpPr>
          <p:cNvPr id="5" name="6-Point Star 4"/>
          <p:cNvSpPr/>
          <p:nvPr/>
        </p:nvSpPr>
        <p:spPr>
          <a:xfrm>
            <a:off x="3840163" y="2500313"/>
            <a:ext cx="914400" cy="914400"/>
          </a:xfrm>
          <a:prstGeom prst="star6">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solidFill>
                  <a:srgbClr val="000000"/>
                </a:solidFill>
              </a:rPr>
              <a:t>2</a:t>
            </a:r>
          </a:p>
        </p:txBody>
      </p:sp>
      <p:sp>
        <p:nvSpPr>
          <p:cNvPr id="6" name="6-Point Star 5"/>
          <p:cNvSpPr/>
          <p:nvPr/>
        </p:nvSpPr>
        <p:spPr>
          <a:xfrm>
            <a:off x="6607175" y="2500313"/>
            <a:ext cx="914400" cy="914400"/>
          </a:xfrm>
          <a:prstGeom prst="star6">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solidFill>
                  <a:srgbClr val="000000"/>
                </a:solidFill>
              </a:rPr>
              <a:t>?</a:t>
            </a:r>
          </a:p>
        </p:txBody>
      </p:sp>
      <p:sp>
        <p:nvSpPr>
          <p:cNvPr id="7" name="Oval 6"/>
          <p:cNvSpPr/>
          <p:nvPr/>
        </p:nvSpPr>
        <p:spPr>
          <a:xfrm>
            <a:off x="823913" y="4164013"/>
            <a:ext cx="914400" cy="914400"/>
          </a:xfrm>
          <a:prstGeom prst="ellipse">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solidFill>
                  <a:srgbClr val="000000"/>
                </a:solidFill>
              </a:rPr>
              <a:t>3</a:t>
            </a:r>
          </a:p>
        </p:txBody>
      </p:sp>
      <p:sp>
        <p:nvSpPr>
          <p:cNvPr id="8" name="Oval 7"/>
          <p:cNvSpPr/>
          <p:nvPr/>
        </p:nvSpPr>
        <p:spPr>
          <a:xfrm>
            <a:off x="3887788" y="4164013"/>
            <a:ext cx="914400" cy="914400"/>
          </a:xfrm>
          <a:prstGeom prst="ellipse">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solidFill>
                  <a:srgbClr val="000000"/>
                </a:solidFill>
              </a:rPr>
              <a:t>4</a:t>
            </a:r>
          </a:p>
        </p:txBody>
      </p:sp>
      <p:sp>
        <p:nvSpPr>
          <p:cNvPr id="9" name="Oval 8"/>
          <p:cNvSpPr/>
          <p:nvPr/>
        </p:nvSpPr>
        <p:spPr>
          <a:xfrm>
            <a:off x="6607175" y="4149725"/>
            <a:ext cx="914400" cy="914400"/>
          </a:xfrm>
          <a:prstGeom prst="ellipse">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solidFill>
                  <a:srgbClr val="000000"/>
                </a:solidFill>
              </a:rPr>
              <a:t>?</a:t>
            </a:r>
          </a:p>
        </p:txBody>
      </p:sp>
      <p:sp>
        <p:nvSpPr>
          <p:cNvPr id="10" name="Cloud Callout 9"/>
          <p:cNvSpPr/>
          <p:nvPr/>
        </p:nvSpPr>
        <p:spPr>
          <a:xfrm>
            <a:off x="749300" y="5730875"/>
            <a:ext cx="914400" cy="612775"/>
          </a:xfrm>
          <a:prstGeom prst="cloudCallout">
            <a:avLst/>
          </a:prstGeom>
          <a:solidFill>
            <a:srgbClr val="FF33C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solidFill>
                  <a:srgbClr val="000000"/>
                </a:solidFill>
              </a:rPr>
              <a:t>2</a:t>
            </a:r>
          </a:p>
        </p:txBody>
      </p:sp>
      <p:sp>
        <p:nvSpPr>
          <p:cNvPr id="11" name="Cloud Callout 10"/>
          <p:cNvSpPr/>
          <p:nvPr/>
        </p:nvSpPr>
        <p:spPr>
          <a:xfrm>
            <a:off x="3916363" y="5730875"/>
            <a:ext cx="914400" cy="612775"/>
          </a:xfrm>
          <a:prstGeom prst="cloudCallout">
            <a:avLst/>
          </a:prstGeom>
          <a:solidFill>
            <a:srgbClr val="FF33C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solidFill>
                  <a:srgbClr val="000000"/>
                </a:solidFill>
              </a:rPr>
              <a:t>3</a:t>
            </a:r>
          </a:p>
        </p:txBody>
      </p:sp>
      <p:sp>
        <p:nvSpPr>
          <p:cNvPr id="12" name="Cloud Callout 11"/>
          <p:cNvSpPr/>
          <p:nvPr/>
        </p:nvSpPr>
        <p:spPr>
          <a:xfrm>
            <a:off x="6607175" y="5581650"/>
            <a:ext cx="914400" cy="612775"/>
          </a:xfrm>
          <a:prstGeom prst="cloudCallout">
            <a:avLst/>
          </a:prstGeom>
          <a:solidFill>
            <a:srgbClr val="FF33C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600" dirty="0">
                <a:solidFill>
                  <a:srgbClr val="000000"/>
                </a:solidFill>
              </a:rPr>
              <a:t>?</a:t>
            </a:r>
          </a:p>
        </p:txBody>
      </p:sp>
    </p:spTree>
  </p:cSld>
  <p:clrMapOvr>
    <a:masterClrMapping/>
  </p:clrMapOvr>
  <p:transition spd="med" advClick="0" advTm="400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11642</TotalTime>
  <Words>953</Words>
  <Application>Microsoft Office PowerPoint</Application>
  <PresentationFormat>On-screen Show (4:3)</PresentationFormat>
  <Paragraphs>205</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MS PGothic</vt:lpstr>
      <vt:lpstr>MS PGothic</vt:lpstr>
      <vt:lpstr>Arial</vt:lpstr>
      <vt:lpstr>Calibri</vt:lpstr>
      <vt:lpstr>Comic Sans MS</vt:lpstr>
      <vt:lpstr>SassoonCRInfantMedium</vt:lpstr>
      <vt:lpstr>Default Design</vt:lpstr>
      <vt:lpstr>Junior Infants NUMERACY</vt:lpstr>
      <vt:lpstr>PowerPoint Presentation</vt:lpstr>
      <vt:lpstr> You will need: </vt:lpstr>
      <vt:lpstr>Are there more red circles or blue circles?</vt:lpstr>
      <vt:lpstr>PowerPoint Presentation</vt:lpstr>
      <vt:lpstr>PowerPoint Presentation</vt:lpstr>
      <vt:lpstr>Number Line Game</vt:lpstr>
      <vt:lpstr>Time: Before/After/Between</vt:lpstr>
      <vt:lpstr>After</vt:lpstr>
      <vt:lpstr>Before</vt:lpstr>
      <vt:lpstr>Between</vt:lpstr>
      <vt:lpstr>Practise writing the numbers 0-5</vt:lpstr>
      <vt:lpstr>How Many Are Under The Bowl ?</vt:lpstr>
      <vt:lpstr>Try the following sums</vt:lpstr>
      <vt:lpstr>Money</vt:lpstr>
      <vt:lpstr>How much money is there in each box?  </vt:lpstr>
      <vt:lpstr>Number Pairs to 5 Join the pairs of numbers that add up to 5. </vt:lpstr>
      <vt:lpstr>Colour the correct number</vt:lpstr>
      <vt:lpstr>Add 1  Draw one more. How many are there now?</vt:lpstr>
      <vt:lpstr>PowerPoint Presentation</vt:lpstr>
      <vt:lpstr>PowerPoint Presentation</vt:lpstr>
      <vt:lpstr>PowerPoint Presentation</vt:lpstr>
      <vt:lpstr>Capacity Sort the pictures into full, half full and empty</vt:lpstr>
      <vt:lpstr>Length</vt:lpstr>
      <vt:lpstr>PowerPoint Presentation</vt:lpstr>
      <vt:lpstr>Algebra  Can you complete the pattern?</vt:lpstr>
      <vt:lpstr>Number Stories Draw pictures to help solve the following.</vt:lpstr>
      <vt:lpstr>More Number Stories.</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your Brain!</dc:title>
  <dc:creator>Manager</dc:creator>
  <cp:lastModifiedBy>Julie McCann</cp:lastModifiedBy>
  <cp:revision>216</cp:revision>
  <dcterms:created xsi:type="dcterms:W3CDTF">2007-09-22T21:33:46Z</dcterms:created>
  <dcterms:modified xsi:type="dcterms:W3CDTF">2020-05-10T11:49:14Z</dcterms:modified>
</cp:coreProperties>
</file>