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4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86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7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64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6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2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2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54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4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9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6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8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2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77AA-E407-4D88-8728-9F791D0C5C3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5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olensonline.ie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folensonline.ie/programmes/AbairLiom/JI/resources/Poster/AL_JI_ACT_Postaer_L09_001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folensonline.ie/programmes/AbairLiom/JI/resources/Poster/AL_JI_ACT_Postaer_L10_001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Junior Infants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8748" y="4514446"/>
            <a:ext cx="4715254" cy="871042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Gaeilge</a:t>
            </a:r>
            <a:r>
              <a:rPr lang="en-GB" sz="3000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 Remote Learning</a:t>
            </a:r>
          </a:p>
        </p:txBody>
      </p:sp>
      <p:pic>
        <p:nvPicPr>
          <p:cNvPr id="4" name="Picture 3" descr="A picture containing light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424615"/>
            <a:ext cx="3765692" cy="401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4295" y="5385488"/>
            <a:ext cx="382664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June 1</a:t>
            </a:r>
            <a:r>
              <a:rPr lang="en-GB" sz="2800" baseline="30000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st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 to  June 12</a:t>
            </a:r>
            <a:r>
              <a:rPr lang="en-GB" sz="2800" baseline="30000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th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0045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025" y="463637"/>
            <a:ext cx="9162757" cy="2173531"/>
          </a:xfrm>
        </p:spPr>
        <p:txBody>
          <a:bodyPr>
            <a:noAutofit/>
          </a:bodyPr>
          <a:lstStyle/>
          <a:p>
            <a:pPr algn="l"/>
            <a:br>
              <a:rPr lang="en-GB" sz="4000" b="1" dirty="0">
                <a:latin typeface="SassoonCRInfantMedium" panose="02000603020000020003" pitchFamily="2" charset="0"/>
              </a:rPr>
            </a:br>
            <a:br>
              <a:rPr lang="en-GB" sz="4000" b="1" dirty="0">
                <a:latin typeface="SassoonCRInfantMedium" panose="02000603020000020003" pitchFamily="2" charset="0"/>
              </a:rPr>
            </a:br>
            <a:br>
              <a:rPr lang="en-GB" sz="4000" b="1" dirty="0">
                <a:latin typeface="SassoonCRInfantMedium" panose="02000603020000020003" pitchFamily="2" charset="0"/>
              </a:rPr>
            </a:br>
            <a:br>
              <a:rPr lang="en-GB" sz="4000" b="1" dirty="0">
                <a:latin typeface="SassoonCRInfantMedium" panose="02000603020000020003" pitchFamily="2" charset="0"/>
              </a:rPr>
            </a:br>
            <a:br>
              <a:rPr lang="en-GB" sz="4000" b="1" dirty="0">
                <a:latin typeface="SassoonCRInfantMedium" panose="02000603020000020003" pitchFamily="2" charset="0"/>
              </a:rPr>
            </a:br>
            <a:br>
              <a:rPr lang="en-GB" sz="4000" b="1" dirty="0">
                <a:latin typeface="SassoonCRInfantMedium" panose="02000603020000020003" pitchFamily="2" charset="0"/>
              </a:rPr>
            </a:br>
            <a:br>
              <a:rPr lang="en-GB" sz="4000" b="1" dirty="0">
                <a:latin typeface="SassoonCRInfantMedium" panose="02000603020000020003" pitchFamily="2" charset="0"/>
              </a:rPr>
            </a:b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In school we use the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Abair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sz="4000" b="1" dirty="0" err="1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Liom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 programme to teach Irish. </a:t>
            </a:r>
            <a:b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</a:b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SassoonCRInfantMedium" panose="02000603020000020003" pitchFamily="2" charset="0"/>
              </a:rPr>
              <a:t>Follow the instructions below to sign up and access the programme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894" y="2822713"/>
            <a:ext cx="9144000" cy="3052269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SassoonCRInfantMedium" panose="02000603020000020003" pitchFamily="2" charset="0"/>
              </a:rPr>
              <a:t>Go to </a:t>
            </a:r>
            <a:r>
              <a:rPr lang="en-GB" sz="3000" b="1" dirty="0">
                <a:solidFill>
                  <a:schemeClr val="tx2"/>
                </a:solidFill>
                <a:latin typeface="SassoonCRInfantMedium" panose="020006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FolensOnline.ie</a:t>
            </a:r>
            <a:r>
              <a:rPr lang="en-GB" sz="3000" dirty="0">
                <a:solidFill>
                  <a:schemeClr val="tx2"/>
                </a:solidFill>
                <a:latin typeface="SassoonCRInfantMedium" panose="02000603020000020003" pitchFamily="2" charset="0"/>
              </a:rPr>
              <a:t> and click register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SassoonCRInfantMedium" panose="02000603020000020003" pitchFamily="2" charset="0"/>
              </a:rPr>
              <a:t>Select Teacher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SassoonCRInfantMedium" panose="02000603020000020003" pitchFamily="2" charset="0"/>
              </a:rPr>
              <a:t>Fill in a username, email and password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SassoonCRInfantMedium" panose="02000603020000020003" pitchFamily="2" charset="0"/>
              </a:rPr>
              <a:t>For Roll Number use the code:  Prim20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SassoonCRInfantMedium" panose="02000603020000020003" pitchFamily="2" charset="0"/>
              </a:rPr>
              <a:t>Go to Junior Infants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SassoonCRInfantMedium" panose="02000603020000020003" pitchFamily="2" charset="0"/>
              </a:rPr>
              <a:t>Click on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05" y="4332848"/>
            <a:ext cx="2123343" cy="22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87542"/>
            <a:ext cx="9685866" cy="1320800"/>
          </a:xfrm>
        </p:spPr>
        <p:txBody>
          <a:bodyPr/>
          <a:lstStyle/>
          <a:p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Week One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Abair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Liom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: </a:t>
            </a:r>
            <a:b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</a:b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Cén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sórt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aimsire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atá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ann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829285"/>
            <a:ext cx="9950909" cy="4094437"/>
          </a:xfrm>
        </p:spPr>
        <p:txBody>
          <a:bodyPr>
            <a:normAutofit fontScale="70000" lnSpcReduction="20000"/>
          </a:bodyPr>
          <a:lstStyle/>
          <a:p>
            <a:r>
              <a:rPr lang="en-IE" sz="4000" dirty="0">
                <a:solidFill>
                  <a:srgbClr val="0066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https://content.folensonline.ie/programmes/AbairLiom/JI/resources/Poster/AL_JI_ACT_Postaer_L09_001/index.html</a:t>
            </a:r>
            <a:r>
              <a:rPr lang="en-IE" sz="4000" dirty="0">
                <a:solidFill>
                  <a:srgbClr val="006600"/>
                </a:solidFill>
              </a:rPr>
              <a:t> </a:t>
            </a:r>
            <a:endParaRPr lang="en-GB" sz="3900" dirty="0">
              <a:solidFill>
                <a:srgbClr val="006600"/>
              </a:solidFill>
              <a:latin typeface="SassoonCRInfantMedium" panose="02000603020000020003" pitchFamily="2" charset="0"/>
            </a:endParaRPr>
          </a:p>
          <a:p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Suggested Activities:</a:t>
            </a:r>
          </a:p>
          <a:p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Sing along with the song (</a:t>
            </a:r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amhrán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)</a:t>
            </a:r>
          </a:p>
          <a:p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Learn the poem (</a:t>
            </a:r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dán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) ‘</a:t>
            </a:r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Aimsir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’</a:t>
            </a:r>
          </a:p>
          <a:p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Éist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leis an </a:t>
            </a:r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scéal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(Listen to the story) </a:t>
            </a:r>
          </a:p>
          <a:p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Cuardach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1 </a:t>
            </a:r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agus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2 (Click on the pictures to hear the words)</a:t>
            </a:r>
          </a:p>
          <a:p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Foclóir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1 </a:t>
            </a:r>
            <a:r>
              <a:rPr lang="en-GB" sz="39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agus</a:t>
            </a:r>
            <a:r>
              <a:rPr lang="en-GB" sz="39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2 (Listen to words and click on the right picture) </a:t>
            </a:r>
          </a:p>
          <a:p>
            <a:endParaRPr lang="en-GB" dirty="0">
              <a:solidFill>
                <a:srgbClr val="0066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96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Week Two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Abair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Liom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: An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60" y="1488613"/>
            <a:ext cx="9659361" cy="4474865"/>
          </a:xfrm>
        </p:spPr>
        <p:txBody>
          <a:bodyPr>
            <a:normAutofit fontScale="92500"/>
          </a:bodyPr>
          <a:lstStyle/>
          <a:p>
            <a:r>
              <a:rPr lang="en-IE" sz="2700" dirty="0">
                <a:solidFill>
                  <a:srgbClr val="006600"/>
                </a:solidFill>
                <a:latin typeface="SassoonCRInfantMedium" panose="020006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https://content.folensonline.ie/programmes/AbairLiom/JI/resources/Poster/AL_JI_ACT_Postaer_L10_001/index.html</a:t>
            </a:r>
            <a:r>
              <a:rPr lang="en-IE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</a:p>
          <a:p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Suggested Activities:</a:t>
            </a:r>
          </a:p>
          <a:p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Sing along with the song (</a:t>
            </a:r>
            <a:r>
              <a:rPr lang="en-GB" sz="27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amhrán</a:t>
            </a:r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) ‘Sa Teach’</a:t>
            </a:r>
          </a:p>
          <a:p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Learn the poem (</a:t>
            </a:r>
            <a:r>
              <a:rPr lang="en-GB" sz="27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dán</a:t>
            </a:r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) ‘</a:t>
            </a:r>
            <a:r>
              <a:rPr lang="en-GB" sz="27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Cá</a:t>
            </a:r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7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bhfuil</a:t>
            </a:r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7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mé</a:t>
            </a:r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’</a:t>
            </a:r>
          </a:p>
          <a:p>
            <a:r>
              <a:rPr lang="en-GB" sz="27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Éist</a:t>
            </a:r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leis an </a:t>
            </a:r>
            <a:r>
              <a:rPr lang="en-GB" sz="27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scéal</a:t>
            </a:r>
            <a:r>
              <a:rPr lang="en-GB" sz="27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(Listen to the story)</a:t>
            </a:r>
          </a:p>
          <a:p>
            <a:r>
              <a:rPr lang="en-GB" sz="28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Cuardach</a:t>
            </a:r>
            <a:r>
              <a:rPr lang="en-GB" sz="28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1 </a:t>
            </a:r>
            <a:r>
              <a:rPr lang="en-GB" sz="28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agus</a:t>
            </a:r>
            <a:r>
              <a:rPr lang="en-GB" sz="28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2 (Click on the pictures to hear the words)</a:t>
            </a:r>
          </a:p>
          <a:p>
            <a:r>
              <a:rPr lang="en-GB" sz="28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Foclóir</a:t>
            </a:r>
            <a:r>
              <a:rPr lang="en-GB" sz="28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1 </a:t>
            </a:r>
            <a:r>
              <a:rPr lang="en-GB" sz="28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agus</a:t>
            </a:r>
            <a:r>
              <a:rPr lang="en-GB" sz="28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2 (Listen to words and click on the right picture) </a:t>
            </a:r>
          </a:p>
          <a:p>
            <a:endParaRPr lang="en-GB" sz="2700" dirty="0">
              <a:solidFill>
                <a:srgbClr val="006600"/>
              </a:solidFill>
              <a:latin typeface="SassoonCRInfantMedium" panose="02000603020000020003" pitchFamily="2" charset="0"/>
            </a:endParaRPr>
          </a:p>
          <a:p>
            <a:endParaRPr lang="en-IE" sz="2700" dirty="0">
              <a:solidFill>
                <a:srgbClr val="006600"/>
              </a:solidFill>
              <a:latin typeface="SassoonCRInfantMedium" panose="02000603020000020003" pitchFamily="2" charset="0"/>
            </a:endParaRPr>
          </a:p>
          <a:p>
            <a:endParaRPr lang="en-GB" sz="4000" dirty="0">
              <a:latin typeface="SassoonCRInfantMedium" panose="02000603020000020003" pitchFamily="2" charset="0"/>
            </a:endParaRPr>
          </a:p>
          <a:p>
            <a:endParaRPr lang="en-GB" sz="3600" dirty="0">
              <a:latin typeface="SassoonCRInfant" panose="02010503020300020003" pitchFamily="2" charset="0"/>
            </a:endParaRPr>
          </a:p>
          <a:p>
            <a:endParaRPr lang="en-GB" sz="3600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5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09" y="126609"/>
            <a:ext cx="6858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8027" y="355560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SassoonCRInfantMedium" panose="02000603020000020003" pitchFamily="2" charset="0"/>
              </a:rPr>
              <a:t>Extra Activities</a:t>
            </a:r>
            <a:r>
              <a:rPr lang="en-GB" sz="48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8676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54" y="195481"/>
            <a:ext cx="9487083" cy="13208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Cé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sórt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aimsire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atá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ann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?</a:t>
            </a:r>
            <a:b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</a:b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Click on the audio here and repeat each phrase:</a:t>
            </a:r>
            <a:b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</a:br>
            <a:endParaRPr lang="en-GB" dirty="0">
              <a:solidFill>
                <a:srgbClr val="0066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4" y="1516281"/>
            <a:ext cx="10515600" cy="4468904"/>
          </a:xfrm>
        </p:spPr>
        <p:txBody>
          <a:bodyPr>
            <a:noAutofit/>
          </a:bodyPr>
          <a:lstStyle/>
          <a:p>
            <a:r>
              <a:rPr lang="en-GB" sz="3500" dirty="0" err="1">
                <a:latin typeface="SassoonCRInfantMedium" panose="02000603020000020003" pitchFamily="2" charset="0"/>
              </a:rPr>
              <a:t>Tá</a:t>
            </a:r>
            <a:r>
              <a:rPr lang="en-GB" sz="3500" dirty="0">
                <a:latin typeface="SassoonCRInfantMedium" panose="02000603020000020003" pitchFamily="2" charset="0"/>
              </a:rPr>
              <a:t> </a:t>
            </a:r>
            <a:r>
              <a:rPr lang="en-GB" sz="3500" dirty="0" err="1">
                <a:latin typeface="SassoonCRInfantMedium" panose="02000603020000020003" pitchFamily="2" charset="0"/>
              </a:rPr>
              <a:t>sé</a:t>
            </a:r>
            <a:r>
              <a:rPr lang="en-GB" sz="3500" dirty="0">
                <a:latin typeface="SassoonCRInfantMedium" panose="02000603020000020003" pitchFamily="2" charset="0"/>
              </a:rPr>
              <a:t> ag cur </a:t>
            </a:r>
            <a:r>
              <a:rPr lang="en-GB" sz="3500" dirty="0" err="1">
                <a:latin typeface="SassoonCRInfantMedium" panose="02000603020000020003" pitchFamily="2" charset="0"/>
              </a:rPr>
              <a:t>báistí</a:t>
            </a:r>
            <a:r>
              <a:rPr lang="en-GB" sz="3500" dirty="0">
                <a:latin typeface="SassoonCRInfantMedium" panose="02000603020000020003" pitchFamily="2" charset="0"/>
              </a:rPr>
              <a:t>- it is raining!</a:t>
            </a:r>
          </a:p>
          <a:p>
            <a:r>
              <a:rPr lang="en-GB" sz="3500" dirty="0" err="1">
                <a:latin typeface="SassoonCRInfantMedium" panose="02000603020000020003" pitchFamily="2" charset="0"/>
              </a:rPr>
              <a:t>Tá</a:t>
            </a:r>
            <a:r>
              <a:rPr lang="en-GB" sz="3500" dirty="0">
                <a:latin typeface="SassoonCRInfantMedium" panose="02000603020000020003" pitchFamily="2" charset="0"/>
              </a:rPr>
              <a:t> </a:t>
            </a:r>
            <a:r>
              <a:rPr lang="en-GB" sz="3500" dirty="0" err="1">
                <a:latin typeface="SassoonCRInfantMedium" panose="02000603020000020003" pitchFamily="2" charset="0"/>
              </a:rPr>
              <a:t>sé</a:t>
            </a:r>
            <a:r>
              <a:rPr lang="en-GB" sz="3500" dirty="0">
                <a:latin typeface="SassoonCRInfantMedium" panose="02000603020000020003" pitchFamily="2" charset="0"/>
              </a:rPr>
              <a:t> </a:t>
            </a:r>
            <a:r>
              <a:rPr lang="en-GB" sz="3500" dirty="0" err="1">
                <a:latin typeface="SassoonCRInfantMedium" panose="02000603020000020003" pitchFamily="2" charset="0"/>
              </a:rPr>
              <a:t>fuar</a:t>
            </a:r>
            <a:r>
              <a:rPr lang="en-GB" sz="3500" dirty="0">
                <a:latin typeface="SassoonCRInfantMedium" panose="02000603020000020003" pitchFamily="2" charset="0"/>
              </a:rPr>
              <a:t>- it is cold!</a:t>
            </a:r>
          </a:p>
          <a:p>
            <a:r>
              <a:rPr lang="en-GB" sz="3500" dirty="0" err="1">
                <a:latin typeface="SassoonCRInfantMedium" panose="02000603020000020003" pitchFamily="2" charset="0"/>
              </a:rPr>
              <a:t>Tá</a:t>
            </a:r>
            <a:r>
              <a:rPr lang="en-GB" sz="3500" dirty="0">
                <a:latin typeface="SassoonCRInfantMedium" panose="02000603020000020003" pitchFamily="2" charset="0"/>
              </a:rPr>
              <a:t> an </a:t>
            </a:r>
            <a:r>
              <a:rPr lang="en-GB" sz="3500" dirty="0" err="1">
                <a:latin typeface="SassoonCRInfantMedium" panose="02000603020000020003" pitchFamily="2" charset="0"/>
              </a:rPr>
              <a:t>grian</a:t>
            </a:r>
            <a:r>
              <a:rPr lang="en-GB" sz="3500" dirty="0">
                <a:latin typeface="SassoonCRInfantMedium" panose="02000603020000020003" pitchFamily="2" charset="0"/>
              </a:rPr>
              <a:t> ag </a:t>
            </a:r>
            <a:r>
              <a:rPr lang="en-GB" sz="3500" dirty="0" err="1">
                <a:latin typeface="SassoonCRInfantMedium" panose="02000603020000020003" pitchFamily="2" charset="0"/>
              </a:rPr>
              <a:t>taithneamh</a:t>
            </a:r>
            <a:r>
              <a:rPr lang="en-GB" sz="3500" dirty="0">
                <a:latin typeface="SassoonCRInfantMedium" panose="02000603020000020003" pitchFamily="2" charset="0"/>
              </a:rPr>
              <a:t>- the sun is shining!</a:t>
            </a:r>
          </a:p>
          <a:p>
            <a:r>
              <a:rPr lang="en-GB" sz="3500" dirty="0" err="1">
                <a:latin typeface="SassoonCRInfantMedium" panose="02000603020000020003" pitchFamily="2" charset="0"/>
              </a:rPr>
              <a:t>Tá</a:t>
            </a:r>
            <a:r>
              <a:rPr lang="en-GB" sz="3500" dirty="0">
                <a:latin typeface="SassoonCRInfantMedium" panose="02000603020000020003" pitchFamily="2" charset="0"/>
              </a:rPr>
              <a:t> </a:t>
            </a:r>
            <a:r>
              <a:rPr lang="en-GB" sz="3500" dirty="0" err="1">
                <a:latin typeface="SassoonCRInfantMedium" panose="02000603020000020003" pitchFamily="2" charset="0"/>
              </a:rPr>
              <a:t>sé</a:t>
            </a:r>
            <a:r>
              <a:rPr lang="en-GB" sz="3500" dirty="0">
                <a:latin typeface="SassoonCRInfantMedium" panose="02000603020000020003" pitchFamily="2" charset="0"/>
              </a:rPr>
              <a:t> ag cur </a:t>
            </a:r>
            <a:r>
              <a:rPr lang="en-GB" sz="3500" dirty="0" err="1">
                <a:latin typeface="SassoonCRInfantMedium" panose="02000603020000020003" pitchFamily="2" charset="0"/>
              </a:rPr>
              <a:t>sneachta</a:t>
            </a:r>
            <a:r>
              <a:rPr lang="en-GB" sz="3500" dirty="0">
                <a:latin typeface="SassoonCRInfantMedium" panose="02000603020000020003" pitchFamily="2" charset="0"/>
              </a:rPr>
              <a:t>- it is snowing!</a:t>
            </a:r>
          </a:p>
          <a:p>
            <a:r>
              <a:rPr lang="en-GB" sz="3500" dirty="0" err="1">
                <a:latin typeface="SassoonCRInfantMedium" panose="02000603020000020003" pitchFamily="2" charset="0"/>
              </a:rPr>
              <a:t>Tá</a:t>
            </a:r>
            <a:r>
              <a:rPr lang="en-GB" sz="3500" dirty="0">
                <a:latin typeface="SassoonCRInfantMedium" panose="02000603020000020003" pitchFamily="2" charset="0"/>
              </a:rPr>
              <a:t> </a:t>
            </a:r>
            <a:r>
              <a:rPr lang="en-GB" sz="3500" dirty="0" err="1">
                <a:latin typeface="SassoonCRInfantMedium" panose="02000603020000020003" pitchFamily="2" charset="0"/>
              </a:rPr>
              <a:t>sé</a:t>
            </a:r>
            <a:r>
              <a:rPr lang="en-GB" sz="3500" dirty="0">
                <a:latin typeface="SassoonCRInfantMedium" panose="02000603020000020003" pitchFamily="2" charset="0"/>
              </a:rPr>
              <a:t> </a:t>
            </a:r>
            <a:r>
              <a:rPr lang="en-GB" sz="3500" dirty="0" err="1">
                <a:latin typeface="SassoonCRInfantMedium" panose="02000603020000020003" pitchFamily="2" charset="0"/>
              </a:rPr>
              <a:t>gaofar</a:t>
            </a:r>
            <a:r>
              <a:rPr lang="en-GB" sz="3500" dirty="0">
                <a:latin typeface="SassoonCRInfantMedium" panose="02000603020000020003" pitchFamily="2" charset="0"/>
              </a:rPr>
              <a:t>- it is windy!</a:t>
            </a:r>
          </a:p>
          <a:p>
            <a:r>
              <a:rPr lang="en-GB" sz="3500" dirty="0" err="1">
                <a:latin typeface="SassoonCRInfantMedium" panose="02000603020000020003" pitchFamily="2" charset="0"/>
              </a:rPr>
              <a:t>Tá</a:t>
            </a:r>
            <a:r>
              <a:rPr lang="en-GB" sz="3500" dirty="0">
                <a:latin typeface="SassoonCRInfantMedium" panose="02000603020000020003" pitchFamily="2" charset="0"/>
              </a:rPr>
              <a:t> </a:t>
            </a:r>
            <a:r>
              <a:rPr lang="en-GB" sz="3500" dirty="0" err="1">
                <a:latin typeface="SassoonCRInfantMedium" panose="02000603020000020003" pitchFamily="2" charset="0"/>
              </a:rPr>
              <a:t>sé</a:t>
            </a:r>
            <a:r>
              <a:rPr lang="en-GB" sz="3500" dirty="0">
                <a:latin typeface="SassoonCRInfantMedium" panose="02000603020000020003" pitchFamily="2" charset="0"/>
              </a:rPr>
              <a:t> </a:t>
            </a:r>
            <a:r>
              <a:rPr lang="en-GB" sz="3500" dirty="0" err="1">
                <a:latin typeface="SassoonCRInfantMedium" panose="02000603020000020003" pitchFamily="2" charset="0"/>
              </a:rPr>
              <a:t>te</a:t>
            </a:r>
            <a:r>
              <a:rPr lang="en-GB" sz="3500" dirty="0">
                <a:latin typeface="SassoonCRInfantMedium" panose="02000603020000020003" pitchFamily="2" charset="0"/>
              </a:rPr>
              <a:t>- it is hot!</a:t>
            </a: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621E0E-38B1-4BBD-974E-624E9C6C4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8870" y="738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128E-E3D1-4A04-B50A-A33B5B89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8" y="25717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IE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Bí</a:t>
            </a:r>
            <a:r>
              <a:rPr lang="en-IE" dirty="0">
                <a:solidFill>
                  <a:srgbClr val="006600"/>
                </a:solidFill>
                <a:latin typeface="SassoonCRInfantMedium" panose="02000603020000020003" pitchFamily="2" charset="0"/>
              </a:rPr>
              <a:t> ag </a:t>
            </a:r>
            <a:r>
              <a:rPr lang="en-IE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caint</a:t>
            </a:r>
            <a:r>
              <a:rPr lang="en-IE" dirty="0">
                <a:solidFill>
                  <a:srgbClr val="006600"/>
                </a:solidFill>
                <a:latin typeface="SassoonCRInfantMedium" panose="02000603020000020003" pitchFamily="2" charset="0"/>
              </a:rPr>
              <a:t> as </a:t>
            </a:r>
            <a:r>
              <a:rPr lang="en-IE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Gaeilge</a:t>
            </a:r>
            <a:r>
              <a:rPr lang="en-IE" dirty="0">
                <a:solidFill>
                  <a:srgbClr val="006600"/>
                </a:solidFill>
                <a:latin typeface="SassoonCRInfantMedium" panose="02000603020000020003" pitchFamily="2" charset="0"/>
              </a:rPr>
              <a:t>! Let’s speak in Irish! </a:t>
            </a:r>
            <a:br>
              <a:rPr lang="en-IE" dirty="0">
                <a:solidFill>
                  <a:srgbClr val="006600"/>
                </a:solidFill>
                <a:latin typeface="SassoonCRInfantMedium" panose="02000603020000020003" pitchFamily="2" charset="0"/>
              </a:rPr>
            </a:br>
            <a:r>
              <a:rPr lang="en-IE" dirty="0">
                <a:solidFill>
                  <a:srgbClr val="006600"/>
                </a:solidFill>
                <a:latin typeface="SassoonCRInfantMedium" panose="02000603020000020003" pitchFamily="2" charset="0"/>
              </a:rPr>
              <a:t>Do the actions as you say them! </a:t>
            </a:r>
            <a:br>
              <a:rPr lang="en-IE" dirty="0">
                <a:solidFill>
                  <a:srgbClr val="006600"/>
                </a:solidFill>
                <a:latin typeface="SassoonCRInfantMedium" panose="02000603020000020003" pitchFamily="2" charset="0"/>
              </a:rPr>
            </a:br>
            <a:r>
              <a:rPr lang="en-IE" dirty="0">
                <a:solidFill>
                  <a:srgbClr val="006600"/>
                </a:solidFill>
                <a:latin typeface="SassoonCRInfantMedium" panose="02000603020000020003" pitchFamily="2" charset="0"/>
              </a:rPr>
              <a:t>Click here to here to play audio: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3CB5-5843-4F67-90A2-917565D7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8" y="1816033"/>
            <a:ext cx="9579848" cy="4604645"/>
          </a:xfrm>
        </p:spPr>
        <p:txBody>
          <a:bodyPr>
            <a:normAutofit/>
          </a:bodyPr>
          <a:lstStyle/>
          <a:p>
            <a:r>
              <a:rPr lang="en-IE" sz="3000" dirty="0" err="1">
                <a:latin typeface="SassoonCRInfantMedium" panose="02000603020000020003" pitchFamily="2" charset="0"/>
              </a:rPr>
              <a:t>Tá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mé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sa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seomra</a:t>
            </a:r>
            <a:r>
              <a:rPr lang="en-IE" sz="3000" dirty="0">
                <a:latin typeface="SassoonCRInfantMedium" panose="02000603020000020003" pitchFamily="2" charset="0"/>
              </a:rPr>
              <a:t> suite- I am in the sitting room.</a:t>
            </a:r>
          </a:p>
          <a:p>
            <a:r>
              <a:rPr lang="en-IE" sz="3000" dirty="0" err="1">
                <a:latin typeface="SassoonCRInfantMedium" panose="02000603020000020003" pitchFamily="2" charset="0"/>
              </a:rPr>
              <a:t>Tá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mé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sa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chistin</a:t>
            </a:r>
            <a:r>
              <a:rPr lang="en-IE" sz="3000" dirty="0">
                <a:latin typeface="SassoonCRInfantMedium" panose="02000603020000020003" pitchFamily="2" charset="0"/>
              </a:rPr>
              <a:t>- I am in the kitchen.</a:t>
            </a:r>
          </a:p>
          <a:p>
            <a:r>
              <a:rPr lang="en-IE" sz="3000" dirty="0" err="1">
                <a:latin typeface="SassoonCRInfantMedium" panose="02000603020000020003" pitchFamily="2" charset="0"/>
              </a:rPr>
              <a:t>Tá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mé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sa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seomra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folctha</a:t>
            </a:r>
            <a:r>
              <a:rPr lang="en-IE" sz="3000" dirty="0">
                <a:latin typeface="SassoonCRInfantMedium" panose="02000603020000020003" pitchFamily="2" charset="0"/>
              </a:rPr>
              <a:t>- I am in the bathroom.</a:t>
            </a:r>
          </a:p>
          <a:p>
            <a:r>
              <a:rPr lang="en-IE" sz="3000" dirty="0" err="1">
                <a:latin typeface="SassoonCRInfantMedium" panose="02000603020000020003" pitchFamily="2" charset="0"/>
              </a:rPr>
              <a:t>Tá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mé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i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mo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shuí</a:t>
            </a:r>
            <a:r>
              <a:rPr lang="en-IE" sz="3000" dirty="0">
                <a:latin typeface="SassoonCRInfantMedium" panose="02000603020000020003" pitchFamily="2" charset="0"/>
              </a:rPr>
              <a:t>- I am sitting down.</a:t>
            </a:r>
          </a:p>
          <a:p>
            <a:r>
              <a:rPr lang="en-IE" sz="3000" dirty="0" err="1">
                <a:latin typeface="SassoonCRInfantMedium" panose="02000603020000020003" pitchFamily="2" charset="0"/>
              </a:rPr>
              <a:t>Tá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mé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i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mo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sheasamh</a:t>
            </a:r>
            <a:r>
              <a:rPr lang="en-IE" sz="3000" dirty="0">
                <a:latin typeface="SassoonCRInfantMedium" panose="02000603020000020003" pitchFamily="2" charset="0"/>
              </a:rPr>
              <a:t>- I am standing up.</a:t>
            </a:r>
          </a:p>
          <a:p>
            <a:r>
              <a:rPr lang="en-IE" sz="3000" dirty="0" err="1">
                <a:latin typeface="SassoonCRInfantMedium" panose="02000603020000020003" pitchFamily="2" charset="0"/>
              </a:rPr>
              <a:t>Tá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mé</a:t>
            </a:r>
            <a:r>
              <a:rPr lang="en-IE" sz="3000" dirty="0">
                <a:latin typeface="SassoonCRInfantMedium" panose="02000603020000020003" pitchFamily="2" charset="0"/>
              </a:rPr>
              <a:t> ag </a:t>
            </a:r>
            <a:r>
              <a:rPr lang="en-IE" sz="3000" dirty="0" err="1">
                <a:latin typeface="SassoonCRInfantMedium" panose="02000603020000020003" pitchFamily="2" charset="0"/>
              </a:rPr>
              <a:t>damhsa</a:t>
            </a:r>
            <a:r>
              <a:rPr lang="en-IE" sz="3000" dirty="0">
                <a:latin typeface="SassoonCRInfantMedium" panose="02000603020000020003" pitchFamily="2" charset="0"/>
              </a:rPr>
              <a:t> –I am dancing.</a:t>
            </a:r>
          </a:p>
          <a:p>
            <a:r>
              <a:rPr lang="en-IE" sz="3000" dirty="0" err="1">
                <a:latin typeface="SassoonCRInfantMedium" panose="02000603020000020003" pitchFamily="2" charset="0"/>
              </a:rPr>
              <a:t>Tá</a:t>
            </a:r>
            <a:r>
              <a:rPr lang="en-IE" sz="3000" dirty="0">
                <a:latin typeface="SassoonCRInfantMedium" panose="02000603020000020003" pitchFamily="2" charset="0"/>
              </a:rPr>
              <a:t> </a:t>
            </a:r>
            <a:r>
              <a:rPr lang="en-IE" sz="3000" dirty="0" err="1">
                <a:latin typeface="SassoonCRInfantMedium" panose="02000603020000020003" pitchFamily="2" charset="0"/>
              </a:rPr>
              <a:t>mé</a:t>
            </a:r>
            <a:r>
              <a:rPr lang="en-IE" sz="3000" dirty="0">
                <a:latin typeface="SassoonCRInfantMedium" panose="02000603020000020003" pitchFamily="2" charset="0"/>
              </a:rPr>
              <a:t> ag </a:t>
            </a:r>
            <a:r>
              <a:rPr lang="en-IE" sz="3000" dirty="0" err="1">
                <a:latin typeface="SassoonCRInfantMedium" panose="02000603020000020003" pitchFamily="2" charset="0"/>
              </a:rPr>
              <a:t>léim</a:t>
            </a:r>
            <a:r>
              <a:rPr lang="en-IE" sz="3000" dirty="0">
                <a:latin typeface="SassoonCRInfantMedium" panose="02000603020000020003" pitchFamily="2" charset="0"/>
              </a:rPr>
              <a:t>- I am jumping.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9D7295-5E16-46E1-A493-F6431365E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1273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Check out YouTube and the </a:t>
            </a:r>
            <a:r>
              <a:rPr lang="en-GB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TnaG</a:t>
            </a:r>
            <a:r>
              <a:rPr lang="en-GB" dirty="0">
                <a:solidFill>
                  <a:srgbClr val="006600"/>
                </a:solidFill>
                <a:latin typeface="SassoonCRInfantMedium" panose="02000603020000020003" pitchFamily="2" charset="0"/>
              </a:rPr>
              <a:t> player for the Irish programmes listed below: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300" dirty="0">
                <a:latin typeface="SassoonCRInfantMedium" panose="02000603020000020003" pitchFamily="2" charset="0"/>
              </a:rPr>
              <a:t>Is </a:t>
            </a:r>
            <a:r>
              <a:rPr lang="en-GB" sz="2300" dirty="0" err="1">
                <a:latin typeface="SassoonCRInfantMedium" panose="02000603020000020003" pitchFamily="2" charset="0"/>
              </a:rPr>
              <a:t>Eolaí</a:t>
            </a:r>
            <a:r>
              <a:rPr lang="en-GB" sz="2300" dirty="0">
                <a:latin typeface="SassoonCRInfantMedium" panose="02000603020000020003" pitchFamily="2" charset="0"/>
              </a:rPr>
              <a:t> </a:t>
            </a:r>
            <a:r>
              <a:rPr lang="en-GB" sz="2300" dirty="0" err="1">
                <a:latin typeface="SassoonCRInfantMedium" panose="02000603020000020003" pitchFamily="2" charset="0"/>
              </a:rPr>
              <a:t>Mé</a:t>
            </a:r>
            <a:r>
              <a:rPr lang="en-GB" sz="2300" dirty="0">
                <a:latin typeface="SassoonCRInfantMedium" panose="02000603020000020003" pitchFamily="2" charset="0"/>
              </a:rPr>
              <a:t> </a:t>
            </a:r>
          </a:p>
          <a:p>
            <a:r>
              <a:rPr lang="en-GB" sz="2300" dirty="0" err="1">
                <a:latin typeface="SassoonCRInfantMedium" panose="02000603020000020003" pitchFamily="2" charset="0"/>
              </a:rPr>
              <a:t>Ár</a:t>
            </a:r>
            <a:r>
              <a:rPr lang="en-GB" sz="2300" dirty="0">
                <a:latin typeface="SassoonCRInfantMedium" panose="02000603020000020003" pitchFamily="2" charset="0"/>
              </a:rPr>
              <a:t> </a:t>
            </a:r>
            <a:r>
              <a:rPr lang="en-GB" sz="2300" dirty="0" err="1">
                <a:latin typeface="SassoonCRInfantMedium" panose="02000603020000020003" pitchFamily="2" charset="0"/>
              </a:rPr>
              <a:t>Scéal</a:t>
            </a:r>
            <a:endParaRPr lang="en-GB" sz="2300" dirty="0">
              <a:latin typeface="SassoonCRInfantMedium" panose="02000603020000020003" pitchFamily="2" charset="0"/>
            </a:endParaRPr>
          </a:p>
          <a:p>
            <a:r>
              <a:rPr lang="en-GB" sz="2300" dirty="0">
                <a:latin typeface="SassoonCRInfantMedium" panose="02000603020000020003" pitchFamily="2" charset="0"/>
              </a:rPr>
              <a:t>An </a:t>
            </a:r>
            <a:r>
              <a:rPr lang="en-GB" sz="2300" dirty="0" err="1">
                <a:latin typeface="SassoonCRInfantMedium" panose="02000603020000020003" pitchFamily="2" charset="0"/>
              </a:rPr>
              <a:t>Siopa</a:t>
            </a:r>
            <a:r>
              <a:rPr lang="en-GB" sz="2300" dirty="0">
                <a:latin typeface="SassoonCRInfantMedium" panose="02000603020000020003" pitchFamily="2" charset="0"/>
              </a:rPr>
              <a:t> </a:t>
            </a:r>
            <a:r>
              <a:rPr lang="en-GB" sz="2300" dirty="0" err="1">
                <a:latin typeface="SassoonCRInfantMedium" panose="02000603020000020003" pitchFamily="2" charset="0"/>
              </a:rPr>
              <a:t>Ealaíne</a:t>
            </a:r>
            <a:endParaRPr lang="en-GB" sz="2300" dirty="0">
              <a:latin typeface="SassoonCRInfantMedium" panose="02000603020000020003" pitchFamily="2" charset="0"/>
            </a:endParaRPr>
          </a:p>
          <a:p>
            <a:r>
              <a:rPr lang="en-GB" sz="2300" dirty="0">
                <a:latin typeface="SassoonCRInfantMedium" panose="02000603020000020003" pitchFamily="2" charset="0"/>
              </a:rPr>
              <a:t> </a:t>
            </a:r>
            <a:r>
              <a:rPr lang="en-GB" sz="2300" dirty="0" err="1">
                <a:latin typeface="SassoonCRInfantMedium" panose="02000603020000020003" pitchFamily="2" charset="0"/>
              </a:rPr>
              <a:t>Scéal</a:t>
            </a:r>
            <a:r>
              <a:rPr lang="en-GB" sz="2300" dirty="0">
                <a:latin typeface="SassoonCRInfantMedium" panose="02000603020000020003" pitchFamily="2" charset="0"/>
              </a:rPr>
              <a:t> </a:t>
            </a:r>
            <a:r>
              <a:rPr lang="en-GB" sz="2300" dirty="0" err="1">
                <a:latin typeface="SassoonCRInfantMedium" panose="02000603020000020003" pitchFamily="2" charset="0"/>
              </a:rPr>
              <a:t>na</a:t>
            </a:r>
            <a:r>
              <a:rPr lang="en-GB" sz="2300" dirty="0">
                <a:latin typeface="SassoonCRInfantMedium" panose="02000603020000020003" pitchFamily="2" charset="0"/>
              </a:rPr>
              <a:t> </a:t>
            </a:r>
            <a:r>
              <a:rPr lang="en-GB" sz="2300" dirty="0" err="1">
                <a:latin typeface="SassoonCRInfantMedium" panose="02000603020000020003" pitchFamily="2" charset="0"/>
              </a:rPr>
              <a:t>Lae</a:t>
            </a:r>
            <a:endParaRPr lang="en-GB" sz="2300" dirty="0">
              <a:latin typeface="SassoonCRInfantMedium" panose="02000603020000020003" pitchFamily="2" charset="0"/>
            </a:endParaRPr>
          </a:p>
          <a:p>
            <a:r>
              <a:rPr lang="en-GB" sz="2300" dirty="0" err="1">
                <a:latin typeface="SassoonCRInfantMedium" panose="02000603020000020003" pitchFamily="2" charset="0"/>
              </a:rPr>
              <a:t>Corpoidechas</a:t>
            </a:r>
            <a:r>
              <a:rPr lang="en-GB" sz="2300" dirty="0">
                <a:latin typeface="SassoonCRInfantMedium" panose="02000603020000020003" pitchFamily="2" charset="0"/>
              </a:rPr>
              <a:t> Le </a:t>
            </a:r>
            <a:r>
              <a:rPr lang="en-GB" sz="2300" dirty="0" err="1">
                <a:latin typeface="SassoonCRInfantMedium" panose="02000603020000020003" pitchFamily="2" charset="0"/>
              </a:rPr>
              <a:t>Ciarán</a:t>
            </a:r>
            <a:r>
              <a:rPr lang="en-GB" sz="2300" dirty="0">
                <a:latin typeface="SassoonCRInfantMedium" panose="02000603020000020003" pitchFamily="2" charset="0"/>
              </a:rPr>
              <a:t> ( PE )</a:t>
            </a:r>
          </a:p>
          <a:p>
            <a:r>
              <a:rPr lang="en-GB" sz="2300" dirty="0">
                <a:latin typeface="SassoonCRInfantMedium" panose="02000603020000020003" pitchFamily="2" charset="0"/>
              </a:rPr>
              <a:t>Dino Lingo</a:t>
            </a:r>
          </a:p>
          <a:p>
            <a:r>
              <a:rPr lang="en-GB" sz="2300" dirty="0">
                <a:latin typeface="SassoonCRInfantMedium" panose="02000603020000020003" pitchFamily="2" charset="0"/>
              </a:rPr>
              <a:t>Cúla4 </a:t>
            </a:r>
            <a:r>
              <a:rPr lang="en-GB" sz="2300" dirty="0" err="1">
                <a:latin typeface="SassoonCRInfantMedium" panose="02000603020000020003" pitchFamily="2" charset="0"/>
              </a:rPr>
              <a:t>ar</a:t>
            </a:r>
            <a:r>
              <a:rPr lang="en-GB" sz="2300" dirty="0">
                <a:latin typeface="SassoonCRInfantMedium" panose="02000603020000020003" pitchFamily="2" charset="0"/>
              </a:rPr>
              <a:t> </a:t>
            </a:r>
            <a:r>
              <a:rPr lang="en-GB" sz="2300" dirty="0" err="1">
                <a:latin typeface="SassoonCRInfantMedium" panose="02000603020000020003" pitchFamily="2" charset="0"/>
              </a:rPr>
              <a:t>Scoil</a:t>
            </a:r>
            <a:r>
              <a:rPr lang="en-GB" sz="2300" dirty="0">
                <a:latin typeface="SassoonCRInfantMedium" panose="02000603020000020003" pitchFamily="2" charset="0"/>
              </a:rPr>
              <a:t> 10.00 </a:t>
            </a:r>
            <a:r>
              <a:rPr lang="en-GB" sz="2300" dirty="0" err="1">
                <a:latin typeface="SassoonCRInfantMedium" panose="02000603020000020003" pitchFamily="2" charset="0"/>
              </a:rPr>
              <a:t>a.m</a:t>
            </a:r>
            <a:r>
              <a:rPr lang="en-GB" sz="2300" dirty="0">
                <a:latin typeface="SassoonCRInfantMedium" panose="02000603020000020003" pitchFamily="2" charset="0"/>
              </a:rPr>
              <a:t> Monday to Friday on </a:t>
            </a:r>
            <a:r>
              <a:rPr lang="en-GB" sz="2300" dirty="0" err="1">
                <a:latin typeface="SassoonCRInfantMedium" panose="02000603020000020003" pitchFamily="2" charset="0"/>
              </a:rPr>
              <a:t>TnaG</a:t>
            </a:r>
            <a:endParaRPr lang="en-GB" sz="2300" dirty="0">
              <a:latin typeface="SassoonCRInfantMedium" panose="02000603020000020003" pitchFamily="2" charset="0"/>
            </a:endParaRPr>
          </a:p>
          <a:p>
            <a:endParaRPr lang="en-GB" sz="2300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27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Maith</a:t>
            </a:r>
            <a:r>
              <a:rPr lang="en-GB" sz="80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 </a:t>
            </a:r>
            <a:r>
              <a:rPr lang="en-GB" sz="8000" dirty="0" err="1">
                <a:solidFill>
                  <a:srgbClr val="006600"/>
                </a:solidFill>
                <a:latin typeface="SassoonCRInfantMedium" panose="02000603020000020003" pitchFamily="2" charset="0"/>
              </a:rPr>
              <a:t>thú</a:t>
            </a:r>
            <a:r>
              <a:rPr lang="en-GB" sz="8000" dirty="0">
                <a:solidFill>
                  <a:srgbClr val="006600"/>
                </a:solidFill>
                <a:latin typeface="SassoonCRInfantMedium" panose="02000603020000020003" pitchFamily="2" charset="0"/>
              </a:rPr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32" y="2160588"/>
            <a:ext cx="5553173" cy="3881437"/>
          </a:xfrm>
        </p:spPr>
      </p:pic>
    </p:spTree>
    <p:extLst>
      <p:ext uri="{BB962C8B-B14F-4D97-AF65-F5344CB8AC3E}">
        <p14:creationId xmlns:p14="http://schemas.microsoft.com/office/powerpoint/2010/main" val="6881250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1559</TotalTime>
  <Words>398</Words>
  <Application>Microsoft Office PowerPoint</Application>
  <PresentationFormat>Widescreen</PresentationFormat>
  <Paragraphs>55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SassoonCRInfant</vt:lpstr>
      <vt:lpstr>SassoonCRInfantMedium</vt:lpstr>
      <vt:lpstr>Trebuchet MS</vt:lpstr>
      <vt:lpstr>Wingdings 3</vt:lpstr>
      <vt:lpstr>Facet</vt:lpstr>
      <vt:lpstr>Junior Infants</vt:lpstr>
      <vt:lpstr>       In school we use the Abair Liom programme to teach Irish.  Follow the instructions below to sign up and access the programme.</vt:lpstr>
      <vt:lpstr>Week One Abair Liom:  Cén sórt aimsire atá ann?</vt:lpstr>
      <vt:lpstr>Week Two Abair Liom: An Teach</vt:lpstr>
      <vt:lpstr>PowerPoint Presentation</vt:lpstr>
      <vt:lpstr>Cé sórt aimsire atá ann? Click on the audio here and repeat each phrase: </vt:lpstr>
      <vt:lpstr>Bí ag caint as Gaeilge! Let’s speak in Irish!  Do the actions as you say them!  Click here to here to play audio:</vt:lpstr>
      <vt:lpstr>Check out YouTube and the TnaG player for the Irish programmes listed below:</vt:lpstr>
      <vt:lpstr>Maith thú!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Infants</dc:title>
  <dc:creator>Alison Henshaw</dc:creator>
  <cp:lastModifiedBy>Alison Henshaw</cp:lastModifiedBy>
  <cp:revision>21</cp:revision>
  <dcterms:created xsi:type="dcterms:W3CDTF">2020-05-06T10:57:29Z</dcterms:created>
  <dcterms:modified xsi:type="dcterms:W3CDTF">2020-05-25T08:55:22Z</dcterms:modified>
</cp:coreProperties>
</file>