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63" r:id="rId4"/>
    <p:sldId id="259" r:id="rId5"/>
    <p:sldId id="257" r:id="rId6"/>
    <p:sldId id="264" r:id="rId7"/>
    <p:sldId id="261" r:id="rId8"/>
    <p:sldId id="260" r:id="rId9"/>
    <p:sldId id="262" r:id="rId10"/>
    <p:sldId id="271" r:id="rId11"/>
    <p:sldId id="272" r:id="rId12"/>
    <p:sldId id="273" r:id="rId13"/>
    <p:sldId id="274" r:id="rId14"/>
    <p:sldId id="275" r:id="rId15"/>
    <p:sldId id="284" r:id="rId16"/>
    <p:sldId id="267" r:id="rId17"/>
    <p:sldId id="268" r:id="rId18"/>
    <p:sldId id="269" r:id="rId19"/>
    <p:sldId id="270" r:id="rId20"/>
    <p:sldId id="278" r:id="rId21"/>
    <p:sldId id="265" r:id="rId22"/>
    <p:sldId id="279" r:id="rId23"/>
    <p:sldId id="280" r:id="rId24"/>
    <p:sldId id="281" r:id="rId25"/>
    <p:sldId id="276" r:id="rId26"/>
    <p:sldId id="277" r:id="rId27"/>
    <p:sldId id="282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8FD6C-071C-4FC4-BF22-DEFCBC2F508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E92E2AF-6E2C-4BF7-B271-4141120AA42C}">
      <dgm:prSet phldrT="[Text]" custT="1"/>
      <dgm:spPr/>
      <dgm:t>
        <a:bodyPr/>
        <a:lstStyle/>
        <a:p>
          <a:r>
            <a:rPr lang="en-US" sz="2000" dirty="0" smtClean="0"/>
            <a:t>9m</a:t>
          </a:r>
          <a:endParaRPr lang="en-US" sz="2000" dirty="0"/>
        </a:p>
      </dgm:t>
    </dgm:pt>
    <dgm:pt modelId="{FD4C9CAE-CD37-4DCF-BAAC-61CA9FB840AA}" type="parTrans" cxnId="{755D87E7-F0A1-4570-9B74-AA849947EBFD}">
      <dgm:prSet/>
      <dgm:spPr/>
      <dgm:t>
        <a:bodyPr/>
        <a:lstStyle/>
        <a:p>
          <a:endParaRPr lang="en-US"/>
        </a:p>
      </dgm:t>
    </dgm:pt>
    <dgm:pt modelId="{509C312D-0406-48E7-A263-9060339AE217}" type="sibTrans" cxnId="{755D87E7-F0A1-4570-9B74-AA849947EBFD}">
      <dgm:prSet/>
      <dgm:spPr/>
      <dgm:t>
        <a:bodyPr/>
        <a:lstStyle/>
        <a:p>
          <a:endParaRPr lang="en-US"/>
        </a:p>
      </dgm:t>
    </dgm:pt>
    <dgm:pt modelId="{B5D46131-A0FA-497A-AAC0-A696C89609AE}">
      <dgm:prSet phldrT="[Text]"/>
      <dgm:spPr/>
      <dgm:t>
        <a:bodyPr/>
        <a:lstStyle/>
        <a:p>
          <a:r>
            <a:rPr lang="en-US" dirty="0" smtClean="0"/>
            <a:t>30cm</a:t>
          </a:r>
          <a:endParaRPr lang="en-US" dirty="0"/>
        </a:p>
      </dgm:t>
    </dgm:pt>
    <dgm:pt modelId="{4585C412-E681-4DC4-BF90-CD5BBB81DD0B}" type="parTrans" cxnId="{6CE61568-076B-4043-AF47-EA797F8B20E5}">
      <dgm:prSet/>
      <dgm:spPr/>
      <dgm:t>
        <a:bodyPr/>
        <a:lstStyle/>
        <a:p>
          <a:endParaRPr lang="en-US"/>
        </a:p>
      </dgm:t>
    </dgm:pt>
    <dgm:pt modelId="{D6F85EE0-7333-4708-9D36-7CBBCC56CAB0}" type="sibTrans" cxnId="{6CE61568-076B-4043-AF47-EA797F8B20E5}">
      <dgm:prSet/>
      <dgm:spPr/>
      <dgm:t>
        <a:bodyPr/>
        <a:lstStyle/>
        <a:p>
          <a:endParaRPr lang="en-US"/>
        </a:p>
      </dgm:t>
    </dgm:pt>
    <dgm:pt modelId="{56E63A5C-DA0B-4964-87E9-CA1B8E3A0929}">
      <dgm:prSet phldrT="[Text]"/>
      <dgm:spPr/>
      <dgm:t>
        <a:bodyPr/>
        <a:lstStyle/>
        <a:p>
          <a:r>
            <a:rPr lang="en-US" dirty="0" smtClean="0"/>
            <a:t>11cm</a:t>
          </a:r>
          <a:endParaRPr lang="en-US" dirty="0"/>
        </a:p>
      </dgm:t>
    </dgm:pt>
    <dgm:pt modelId="{97A1C708-7FEB-42D0-BAD8-405F39CF8E43}" type="parTrans" cxnId="{60126673-762D-4C03-9CAA-6073C4345B1C}">
      <dgm:prSet/>
      <dgm:spPr/>
      <dgm:t>
        <a:bodyPr/>
        <a:lstStyle/>
        <a:p>
          <a:endParaRPr lang="en-US"/>
        </a:p>
      </dgm:t>
    </dgm:pt>
    <dgm:pt modelId="{AC0ED11B-07AF-4859-8ED1-E1BEB35A03A5}" type="sibTrans" cxnId="{60126673-762D-4C03-9CAA-6073C4345B1C}">
      <dgm:prSet/>
      <dgm:spPr/>
      <dgm:t>
        <a:bodyPr/>
        <a:lstStyle/>
        <a:p>
          <a:endParaRPr lang="en-US"/>
        </a:p>
      </dgm:t>
    </dgm:pt>
    <dgm:pt modelId="{00210447-E7B6-4517-AD06-23ED225BAD4A}">
      <dgm:prSet phldrT="[Text]"/>
      <dgm:spPr/>
      <dgm:t>
        <a:bodyPr/>
        <a:lstStyle/>
        <a:p>
          <a:r>
            <a:rPr lang="en-US" dirty="0" smtClean="0"/>
            <a:t>2m</a:t>
          </a:r>
          <a:endParaRPr lang="en-US" dirty="0"/>
        </a:p>
      </dgm:t>
    </dgm:pt>
    <dgm:pt modelId="{A8F5DA0D-BC50-4C6C-BD7A-4C82CD3E3F90}" type="parTrans" cxnId="{2A52D081-92B6-47F6-9068-C32D16764B67}">
      <dgm:prSet/>
      <dgm:spPr/>
      <dgm:t>
        <a:bodyPr/>
        <a:lstStyle/>
        <a:p>
          <a:endParaRPr lang="en-US"/>
        </a:p>
      </dgm:t>
    </dgm:pt>
    <dgm:pt modelId="{5EC852A3-1536-448C-95D4-99E7B4BFA0D3}" type="sibTrans" cxnId="{2A52D081-92B6-47F6-9068-C32D16764B67}">
      <dgm:prSet/>
      <dgm:spPr/>
      <dgm:t>
        <a:bodyPr/>
        <a:lstStyle/>
        <a:p>
          <a:endParaRPr lang="en-US"/>
        </a:p>
      </dgm:t>
    </dgm:pt>
    <dgm:pt modelId="{D22EA006-523A-4B22-8BDA-A2ABE75384B5}">
      <dgm:prSet phldrT="[Text]"/>
      <dgm:spPr/>
      <dgm:t>
        <a:bodyPr/>
        <a:lstStyle/>
        <a:p>
          <a:r>
            <a:rPr lang="en-US" dirty="0" smtClean="0"/>
            <a:t>50cm</a:t>
          </a:r>
          <a:endParaRPr lang="en-US" dirty="0"/>
        </a:p>
      </dgm:t>
    </dgm:pt>
    <dgm:pt modelId="{67047D75-FFCF-4817-BAC2-61A3BF28A568}" type="parTrans" cxnId="{4B9E49DA-9CA4-47C6-A97A-DDBF44C3CB8E}">
      <dgm:prSet/>
      <dgm:spPr/>
      <dgm:t>
        <a:bodyPr/>
        <a:lstStyle/>
        <a:p>
          <a:endParaRPr lang="en-US"/>
        </a:p>
      </dgm:t>
    </dgm:pt>
    <dgm:pt modelId="{C461D81C-BA9C-47A3-9999-9F949EC86D60}" type="sibTrans" cxnId="{4B9E49DA-9CA4-47C6-A97A-DDBF44C3CB8E}">
      <dgm:prSet/>
      <dgm:spPr/>
      <dgm:t>
        <a:bodyPr/>
        <a:lstStyle/>
        <a:p>
          <a:endParaRPr lang="en-US"/>
        </a:p>
      </dgm:t>
    </dgm:pt>
    <dgm:pt modelId="{8D337E56-E8BD-4CB8-9F4B-B751791E5D29}" type="pres">
      <dgm:prSet presAssocID="{9F78FD6C-071C-4FC4-BF22-DEFCBC2F50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50B46-42FD-45C0-9135-45254C933EB9}" type="pres">
      <dgm:prSet presAssocID="{9E92E2AF-6E2C-4BF7-B271-4141120AA42C}" presName="parentText" presStyleLbl="node1" presStyleIdx="0" presStyleCnt="5" custLinFactNeighborX="78936" custLinFactNeighborY="-155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47F46-EC61-4750-A7DB-5C5D43BB9FD3}" type="pres">
      <dgm:prSet presAssocID="{509C312D-0406-48E7-A263-9060339AE217}" presName="spacer" presStyleCnt="0"/>
      <dgm:spPr/>
    </dgm:pt>
    <dgm:pt modelId="{89B4D5F9-F5D7-460D-AF40-E4F83590EF17}" type="pres">
      <dgm:prSet presAssocID="{B5D46131-A0FA-497A-AAC0-A696C89609A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A558F-402C-46B8-BAAC-739BEFC2A760}" type="pres">
      <dgm:prSet presAssocID="{D6F85EE0-7333-4708-9D36-7CBBCC56CAB0}" presName="spacer" presStyleCnt="0"/>
      <dgm:spPr/>
    </dgm:pt>
    <dgm:pt modelId="{FBD02F36-71C1-4580-8ADB-78DB4F86821D}" type="pres">
      <dgm:prSet presAssocID="{56E63A5C-DA0B-4964-87E9-CA1B8E3A092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4CCB2-7850-4C7F-87BE-1AFCC3DE1C44}" type="pres">
      <dgm:prSet presAssocID="{AC0ED11B-07AF-4859-8ED1-E1BEB35A03A5}" presName="spacer" presStyleCnt="0"/>
      <dgm:spPr/>
    </dgm:pt>
    <dgm:pt modelId="{22DDE902-4FDA-4C66-8A0F-8558B41F8EF9}" type="pres">
      <dgm:prSet presAssocID="{00210447-E7B6-4517-AD06-23ED225BAD4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ED8A1-E032-4C33-98FB-24F98352DD5E}" type="pres">
      <dgm:prSet presAssocID="{5EC852A3-1536-448C-95D4-99E7B4BFA0D3}" presName="spacer" presStyleCnt="0"/>
      <dgm:spPr/>
    </dgm:pt>
    <dgm:pt modelId="{98D6195C-0550-4A96-8810-F493CDECD532}" type="pres">
      <dgm:prSet presAssocID="{D22EA006-523A-4B22-8BDA-A2ABE75384B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3B9ECD-FAAD-42E1-B7CC-DC39FAEE4416}" type="presOf" srcId="{56E63A5C-DA0B-4964-87E9-CA1B8E3A0929}" destId="{FBD02F36-71C1-4580-8ADB-78DB4F86821D}" srcOrd="0" destOrd="0" presId="urn:microsoft.com/office/officeart/2005/8/layout/vList2"/>
    <dgm:cxn modelId="{60126673-762D-4C03-9CAA-6073C4345B1C}" srcId="{9F78FD6C-071C-4FC4-BF22-DEFCBC2F5085}" destId="{56E63A5C-DA0B-4964-87E9-CA1B8E3A0929}" srcOrd="2" destOrd="0" parTransId="{97A1C708-7FEB-42D0-BAD8-405F39CF8E43}" sibTransId="{AC0ED11B-07AF-4859-8ED1-E1BEB35A03A5}"/>
    <dgm:cxn modelId="{2A52D081-92B6-47F6-9068-C32D16764B67}" srcId="{9F78FD6C-071C-4FC4-BF22-DEFCBC2F5085}" destId="{00210447-E7B6-4517-AD06-23ED225BAD4A}" srcOrd="3" destOrd="0" parTransId="{A8F5DA0D-BC50-4C6C-BD7A-4C82CD3E3F90}" sibTransId="{5EC852A3-1536-448C-95D4-99E7B4BFA0D3}"/>
    <dgm:cxn modelId="{F7C59380-AAF2-45FC-B18D-3A0FB446E246}" type="presOf" srcId="{B5D46131-A0FA-497A-AAC0-A696C89609AE}" destId="{89B4D5F9-F5D7-460D-AF40-E4F83590EF17}" srcOrd="0" destOrd="0" presId="urn:microsoft.com/office/officeart/2005/8/layout/vList2"/>
    <dgm:cxn modelId="{72AE8D90-1685-42C6-A43F-79B71BB2557D}" type="presOf" srcId="{00210447-E7B6-4517-AD06-23ED225BAD4A}" destId="{22DDE902-4FDA-4C66-8A0F-8558B41F8EF9}" srcOrd="0" destOrd="0" presId="urn:microsoft.com/office/officeart/2005/8/layout/vList2"/>
    <dgm:cxn modelId="{1D90E243-3A16-4299-831E-78B13399E119}" type="presOf" srcId="{9F78FD6C-071C-4FC4-BF22-DEFCBC2F5085}" destId="{8D337E56-E8BD-4CB8-9F4B-B751791E5D29}" srcOrd="0" destOrd="0" presId="urn:microsoft.com/office/officeart/2005/8/layout/vList2"/>
    <dgm:cxn modelId="{ADFCAE8F-FB40-4DEA-80CC-AD427BD15E57}" type="presOf" srcId="{D22EA006-523A-4B22-8BDA-A2ABE75384B5}" destId="{98D6195C-0550-4A96-8810-F493CDECD532}" srcOrd="0" destOrd="0" presId="urn:microsoft.com/office/officeart/2005/8/layout/vList2"/>
    <dgm:cxn modelId="{00C62F90-7FCD-45D8-869B-79B201A95A22}" type="presOf" srcId="{9E92E2AF-6E2C-4BF7-B271-4141120AA42C}" destId="{A4050B46-42FD-45C0-9135-45254C933EB9}" srcOrd="0" destOrd="0" presId="urn:microsoft.com/office/officeart/2005/8/layout/vList2"/>
    <dgm:cxn modelId="{755D87E7-F0A1-4570-9B74-AA849947EBFD}" srcId="{9F78FD6C-071C-4FC4-BF22-DEFCBC2F5085}" destId="{9E92E2AF-6E2C-4BF7-B271-4141120AA42C}" srcOrd="0" destOrd="0" parTransId="{FD4C9CAE-CD37-4DCF-BAAC-61CA9FB840AA}" sibTransId="{509C312D-0406-48E7-A263-9060339AE217}"/>
    <dgm:cxn modelId="{6CE61568-076B-4043-AF47-EA797F8B20E5}" srcId="{9F78FD6C-071C-4FC4-BF22-DEFCBC2F5085}" destId="{B5D46131-A0FA-497A-AAC0-A696C89609AE}" srcOrd="1" destOrd="0" parTransId="{4585C412-E681-4DC4-BF90-CD5BBB81DD0B}" sibTransId="{D6F85EE0-7333-4708-9D36-7CBBCC56CAB0}"/>
    <dgm:cxn modelId="{4B9E49DA-9CA4-47C6-A97A-DDBF44C3CB8E}" srcId="{9F78FD6C-071C-4FC4-BF22-DEFCBC2F5085}" destId="{D22EA006-523A-4B22-8BDA-A2ABE75384B5}" srcOrd="4" destOrd="0" parTransId="{67047D75-FFCF-4817-BAC2-61A3BF28A568}" sibTransId="{C461D81C-BA9C-47A3-9999-9F949EC86D60}"/>
    <dgm:cxn modelId="{8D2DA43C-C800-48D4-96EE-29199641B3BB}" type="presParOf" srcId="{8D337E56-E8BD-4CB8-9F4B-B751791E5D29}" destId="{A4050B46-42FD-45C0-9135-45254C933EB9}" srcOrd="0" destOrd="0" presId="urn:microsoft.com/office/officeart/2005/8/layout/vList2"/>
    <dgm:cxn modelId="{5A6F9BD6-3C22-4361-AE3B-0FB5C16B3D07}" type="presParOf" srcId="{8D337E56-E8BD-4CB8-9F4B-B751791E5D29}" destId="{A7647F46-EC61-4750-A7DB-5C5D43BB9FD3}" srcOrd="1" destOrd="0" presId="urn:microsoft.com/office/officeart/2005/8/layout/vList2"/>
    <dgm:cxn modelId="{EFFB853B-9C9B-4320-B420-F67DBB680881}" type="presParOf" srcId="{8D337E56-E8BD-4CB8-9F4B-B751791E5D29}" destId="{89B4D5F9-F5D7-460D-AF40-E4F83590EF17}" srcOrd="2" destOrd="0" presId="urn:microsoft.com/office/officeart/2005/8/layout/vList2"/>
    <dgm:cxn modelId="{04A53E7F-533A-4095-A3DD-5A3BD7B1022E}" type="presParOf" srcId="{8D337E56-E8BD-4CB8-9F4B-B751791E5D29}" destId="{F76A558F-402C-46B8-BAAC-739BEFC2A760}" srcOrd="3" destOrd="0" presId="urn:microsoft.com/office/officeart/2005/8/layout/vList2"/>
    <dgm:cxn modelId="{00F75357-8F6C-4EF2-8A0E-85039C573F20}" type="presParOf" srcId="{8D337E56-E8BD-4CB8-9F4B-B751791E5D29}" destId="{FBD02F36-71C1-4580-8ADB-78DB4F86821D}" srcOrd="4" destOrd="0" presId="urn:microsoft.com/office/officeart/2005/8/layout/vList2"/>
    <dgm:cxn modelId="{DADF4B36-8688-4428-95A1-900FC05A3C38}" type="presParOf" srcId="{8D337E56-E8BD-4CB8-9F4B-B751791E5D29}" destId="{4064CCB2-7850-4C7F-87BE-1AFCC3DE1C44}" srcOrd="5" destOrd="0" presId="urn:microsoft.com/office/officeart/2005/8/layout/vList2"/>
    <dgm:cxn modelId="{39E950A7-C29D-4CD7-98ED-9AD6ECEE85B0}" type="presParOf" srcId="{8D337E56-E8BD-4CB8-9F4B-B751791E5D29}" destId="{22DDE902-4FDA-4C66-8A0F-8558B41F8EF9}" srcOrd="6" destOrd="0" presId="urn:microsoft.com/office/officeart/2005/8/layout/vList2"/>
    <dgm:cxn modelId="{F6BBA429-C0FC-4E1C-948F-4F7F74938F31}" type="presParOf" srcId="{8D337E56-E8BD-4CB8-9F4B-B751791E5D29}" destId="{C17ED8A1-E032-4C33-98FB-24F98352DD5E}" srcOrd="7" destOrd="0" presId="urn:microsoft.com/office/officeart/2005/8/layout/vList2"/>
    <dgm:cxn modelId="{93899128-E043-4043-84A6-C61664C84593}" type="presParOf" srcId="{8D337E56-E8BD-4CB8-9F4B-B751791E5D29}" destId="{98D6195C-0550-4A96-8810-F493CDECD53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50B46-42FD-45C0-9135-45254C933EB9}">
      <dsp:nvSpPr>
        <dsp:cNvPr id="0" name=""/>
        <dsp:cNvSpPr/>
      </dsp:nvSpPr>
      <dsp:spPr>
        <a:xfrm>
          <a:off x="0" y="18041"/>
          <a:ext cx="1156474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9m</a:t>
          </a:r>
          <a:endParaRPr lang="en-US" sz="2000" kern="1200" dirty="0"/>
        </a:p>
      </dsp:txBody>
      <dsp:txXfrm>
        <a:off x="23417" y="41458"/>
        <a:ext cx="1109640" cy="432866"/>
      </dsp:txXfrm>
    </dsp:sp>
    <dsp:sp modelId="{89B4D5F9-F5D7-460D-AF40-E4F83590EF17}">
      <dsp:nvSpPr>
        <dsp:cNvPr id="0" name=""/>
        <dsp:cNvSpPr/>
      </dsp:nvSpPr>
      <dsp:spPr>
        <a:xfrm>
          <a:off x="0" y="564293"/>
          <a:ext cx="1156474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30cm</a:t>
          </a:r>
          <a:endParaRPr lang="en-US" sz="2000" kern="1200" dirty="0"/>
        </a:p>
      </dsp:txBody>
      <dsp:txXfrm>
        <a:off x="23417" y="587710"/>
        <a:ext cx="1109640" cy="432866"/>
      </dsp:txXfrm>
    </dsp:sp>
    <dsp:sp modelId="{FBD02F36-71C1-4580-8ADB-78DB4F86821D}">
      <dsp:nvSpPr>
        <dsp:cNvPr id="0" name=""/>
        <dsp:cNvSpPr/>
      </dsp:nvSpPr>
      <dsp:spPr>
        <a:xfrm>
          <a:off x="0" y="1101593"/>
          <a:ext cx="1156474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11cm</a:t>
          </a:r>
          <a:endParaRPr lang="en-US" sz="2000" kern="1200" dirty="0"/>
        </a:p>
      </dsp:txBody>
      <dsp:txXfrm>
        <a:off x="23417" y="1125010"/>
        <a:ext cx="1109640" cy="432866"/>
      </dsp:txXfrm>
    </dsp:sp>
    <dsp:sp modelId="{22DDE902-4FDA-4C66-8A0F-8558B41F8EF9}">
      <dsp:nvSpPr>
        <dsp:cNvPr id="0" name=""/>
        <dsp:cNvSpPr/>
      </dsp:nvSpPr>
      <dsp:spPr>
        <a:xfrm>
          <a:off x="0" y="1638894"/>
          <a:ext cx="1156474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2m</a:t>
          </a:r>
          <a:endParaRPr lang="en-US" sz="2000" kern="1200" dirty="0"/>
        </a:p>
      </dsp:txBody>
      <dsp:txXfrm>
        <a:off x="23417" y="1662311"/>
        <a:ext cx="1109640" cy="432866"/>
      </dsp:txXfrm>
    </dsp:sp>
    <dsp:sp modelId="{98D6195C-0550-4A96-8810-F493CDECD532}">
      <dsp:nvSpPr>
        <dsp:cNvPr id="0" name=""/>
        <dsp:cNvSpPr/>
      </dsp:nvSpPr>
      <dsp:spPr>
        <a:xfrm>
          <a:off x="0" y="2176194"/>
          <a:ext cx="1156474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50cm</a:t>
          </a:r>
          <a:endParaRPr lang="en-US" sz="2000" kern="1200" dirty="0"/>
        </a:p>
      </dsp:txBody>
      <dsp:txXfrm>
        <a:off x="23417" y="2199611"/>
        <a:ext cx="1109640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91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9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62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13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45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41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6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50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8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3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9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4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8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2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1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4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17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diagramDrawing" Target="../diagrams/drawing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2264" y="1209908"/>
            <a:ext cx="7197726" cy="2421464"/>
          </a:xfrm>
        </p:spPr>
        <p:txBody>
          <a:bodyPr/>
          <a:lstStyle/>
          <a:p>
            <a:r>
              <a:rPr lang="en-GB" b="1" dirty="0" smtClean="0">
                <a:latin typeface="SassoonPrimaryInfant" panose="00000400000000000000" pitchFamily="2" charset="0"/>
              </a:rPr>
              <a:t>Second class maths</a:t>
            </a:r>
            <a:endParaRPr lang="en-IE" b="1" dirty="0">
              <a:latin typeface="SassoonPrimaryInfant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 descr="Dementia Australia LIBRARY NEWS: March 20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4"/>
          <a:stretch/>
        </p:blipFill>
        <p:spPr>
          <a:xfrm>
            <a:off x="8448019" y="4385731"/>
            <a:ext cx="2891971" cy="2159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519" y="4516744"/>
            <a:ext cx="3068909" cy="3068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56576">
            <a:off x="2443425" y="4974535"/>
            <a:ext cx="7154273" cy="51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086" y="174171"/>
            <a:ext cx="10435771" cy="65749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3887" y="716856"/>
            <a:ext cx="5065712" cy="1456267"/>
          </a:xfrm>
        </p:spPr>
        <p:txBody>
          <a:bodyPr/>
          <a:lstStyle/>
          <a:p>
            <a:r>
              <a:rPr lang="en-GB" dirty="0" smtClean="0"/>
              <a:t>6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I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54502" y="1854803"/>
            <a:ext cx="5297714" cy="3649134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1. </a:t>
            </a:r>
            <a:r>
              <a:rPr lang="en-GB" sz="24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Sarah had €125. She spent €21, how much does she have left?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2. What month of the year is half way through?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3. Write the odd numbers between 170 and 180.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4. Jane rode her bike for an hour and travelled 14km. (Before the 2km restriction) How far did she travel in half an hour?</a:t>
            </a:r>
          </a:p>
          <a:p>
            <a:endParaRPr lang="en-GB" sz="2400" dirty="0">
              <a:solidFill>
                <a:schemeClr val="bg1"/>
              </a:solidFill>
              <a:latin typeface="SassoonPrimaryInfant" panose="00000400000000000000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5. Write the number of hundreds, tens and units in; 152, 63, 144, 100, 173, 89.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9855200" y="3048000"/>
            <a:ext cx="779730" cy="1634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6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7866743" y="1988457"/>
            <a:ext cx="229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051" y="314325"/>
            <a:ext cx="3845548" cy="41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23" y="162854"/>
            <a:ext cx="11193144" cy="6590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229" y="1480457"/>
            <a:ext cx="2456997" cy="585410"/>
          </a:xfrm>
        </p:spPr>
        <p:txBody>
          <a:bodyPr>
            <a:normAutofit fontScale="90000"/>
          </a:bodyPr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565" y="638627"/>
            <a:ext cx="6021173" cy="64008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6. There are 5 marbles in every bag, how many are in 7 bags?</a:t>
            </a:r>
          </a:p>
          <a:p>
            <a:pPr marL="0" indent="0">
              <a:buNone/>
            </a:pPr>
            <a:endParaRPr lang="en-GB" sz="2600" dirty="0" smtClean="0">
              <a:solidFill>
                <a:schemeClr val="bg1"/>
              </a:solidFill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7. The time is 10:30. What time was it an hour and a half ago?</a:t>
            </a:r>
          </a:p>
          <a:p>
            <a:pPr marL="0" indent="0">
              <a:buNone/>
            </a:pPr>
            <a:endParaRPr lang="en-GB" sz="2600" dirty="0">
              <a:solidFill>
                <a:schemeClr val="bg1"/>
              </a:solidFill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8. 50 cm + 60 cm = ___m   ___cm</a:t>
            </a:r>
          </a:p>
          <a:p>
            <a:pPr marL="0" indent="0">
              <a:buNone/>
            </a:pPr>
            <a:endParaRPr lang="en-GB" sz="2600" dirty="0" smtClean="0">
              <a:solidFill>
                <a:schemeClr val="bg1"/>
              </a:solidFill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9. Jacqui does 20 Jumping Jacks every day at home.  How many has she done between Monday and Friday?</a:t>
            </a:r>
          </a:p>
          <a:p>
            <a:pPr marL="0" indent="0">
              <a:buNone/>
            </a:pPr>
            <a:endParaRPr lang="en-GB" sz="2600" dirty="0" smtClean="0">
              <a:solidFill>
                <a:schemeClr val="bg1"/>
              </a:solidFill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10. How many days are in 4 weeks?</a:t>
            </a:r>
          </a:p>
          <a:p>
            <a:pPr marL="0" indent="0">
              <a:buNone/>
            </a:pPr>
            <a:endParaRPr lang="en-GB" sz="2600" dirty="0">
              <a:solidFill>
                <a:schemeClr val="bg1"/>
              </a:solidFill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11. Count back 17 from 55.</a:t>
            </a:r>
          </a:p>
          <a:p>
            <a:pPr marL="0" indent="0">
              <a:buNone/>
            </a:pPr>
            <a:endParaRPr lang="en-IE" sz="2000" dirty="0">
              <a:solidFill>
                <a:schemeClr val="bg1"/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980" y="1016000"/>
            <a:ext cx="3401106" cy="440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351315"/>
            <a:ext cx="10131425" cy="1456267"/>
          </a:xfrm>
        </p:spPr>
        <p:txBody>
          <a:bodyPr>
            <a:noAutofit/>
          </a:bodyPr>
          <a:lstStyle/>
          <a:p>
            <a:pPr algn="ctr"/>
            <a:r>
              <a:rPr lang="en-GB" sz="11500" cap="none" dirty="0" smtClean="0">
                <a:latin typeface="SassoonPrimaryInfant" panose="00000400000000000000" pitchFamily="2" charset="0"/>
              </a:rPr>
              <a:t>Thursday</a:t>
            </a:r>
            <a:endParaRPr lang="en-IE" sz="11500" cap="none" dirty="0">
              <a:latin typeface="SassoonPrimaryInfant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77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>
                <a:latin typeface="SassoonPrimaryInfant" panose="00000400000000000000" pitchFamily="2" charset="0"/>
              </a:rPr>
              <a:t>Use three different coins each time. How many different amounts can you make?</a:t>
            </a:r>
            <a:endParaRPr lang="en-IE" cap="none" dirty="0">
              <a:latin typeface="SassoonPrimaryInfant" panose="000004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6078" y="2478132"/>
            <a:ext cx="5733483" cy="29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>
                <a:latin typeface="SassoonPrimaryInfant" panose="00000400000000000000" pitchFamily="2" charset="0"/>
              </a:rPr>
              <a:t>How much more would you need with each amount to make €1 ? </a:t>
            </a:r>
            <a:endParaRPr lang="en-IE" cap="none" dirty="0">
              <a:latin typeface="SassoonPrimaryInfant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5482769" cy="47159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 dirty="0" smtClean="0">
                <a:latin typeface="SassoonPrimaryInfant" panose="00000400000000000000" pitchFamily="2" charset="0"/>
              </a:rPr>
              <a:t>27c</a:t>
            </a:r>
          </a:p>
          <a:p>
            <a:pPr marL="0" indent="0">
              <a:buNone/>
            </a:pPr>
            <a:endParaRPr lang="en-GB" sz="3600" dirty="0" smtClean="0"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SassoonPrimaryInfant" panose="00000400000000000000" pitchFamily="2" charset="0"/>
              </a:rPr>
              <a:t>52c</a:t>
            </a:r>
          </a:p>
          <a:p>
            <a:pPr marL="0" indent="0">
              <a:buNone/>
            </a:pPr>
            <a:endParaRPr lang="en-GB" sz="3600" dirty="0" smtClean="0"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SassoonPrimaryInfant" panose="00000400000000000000" pitchFamily="2" charset="0"/>
              </a:rPr>
              <a:t>10c </a:t>
            </a:r>
          </a:p>
          <a:p>
            <a:pPr marL="0" indent="0">
              <a:buNone/>
            </a:pPr>
            <a:endParaRPr lang="en-GB" sz="3600" dirty="0" smtClean="0"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SassoonPrimaryInfant" panose="00000400000000000000" pitchFamily="2" charset="0"/>
              </a:rPr>
              <a:t>74c</a:t>
            </a:r>
            <a:endParaRPr lang="en-IE" sz="3600" dirty="0">
              <a:latin typeface="SassoonPrimaryInfant" panose="000004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4" y="2540000"/>
            <a:ext cx="5237991" cy="431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800" dirty="0" smtClean="0">
                <a:latin typeface="SassoonPrimaryInfant" panose="00000400000000000000" pitchFamily="2" charset="0"/>
              </a:rPr>
              <a:t>39c</a:t>
            </a:r>
            <a:endParaRPr lang="en-GB" sz="3800" dirty="0"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endParaRPr lang="en-GB" sz="3800" dirty="0"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r>
              <a:rPr lang="en-GB" sz="3800" dirty="0" smtClean="0">
                <a:latin typeface="SassoonPrimaryInfant" panose="00000400000000000000" pitchFamily="2" charset="0"/>
              </a:rPr>
              <a:t>46c</a:t>
            </a:r>
            <a:endParaRPr lang="en-GB" sz="3800" dirty="0"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endParaRPr lang="en-GB" sz="3800" dirty="0"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r>
              <a:rPr lang="en-GB" sz="3800" dirty="0" smtClean="0">
                <a:latin typeface="SassoonPrimaryInfant" panose="00000400000000000000" pitchFamily="2" charset="0"/>
              </a:rPr>
              <a:t>82c </a:t>
            </a:r>
            <a:endParaRPr lang="en-GB" sz="3800" dirty="0"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endParaRPr lang="en-GB" sz="3800" dirty="0">
              <a:latin typeface="SassoonPrimaryInfant" panose="00000400000000000000" pitchFamily="2" charset="0"/>
            </a:endParaRPr>
          </a:p>
          <a:p>
            <a:pPr marL="0" indent="0">
              <a:buNone/>
            </a:pPr>
            <a:r>
              <a:rPr lang="en-GB" sz="3800" dirty="0" smtClean="0">
                <a:latin typeface="SassoonPrimaryInfant" panose="00000400000000000000" pitchFamily="2" charset="0"/>
              </a:rPr>
              <a:t>63c</a:t>
            </a:r>
            <a:endParaRPr lang="en-IE" sz="3800" dirty="0">
              <a:latin typeface="SassoonPrimaryInfant" panose="00000400000000000000" pitchFamily="2" charset="0"/>
            </a:endParaRP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883" y="1727200"/>
            <a:ext cx="3048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8503" y="313266"/>
            <a:ext cx="5122103" cy="1456267"/>
          </a:xfrm>
        </p:spPr>
        <p:txBody>
          <a:bodyPr>
            <a:noAutofit/>
          </a:bodyPr>
          <a:lstStyle/>
          <a:p>
            <a:pPr algn="ctr"/>
            <a:r>
              <a:rPr lang="en-GB" sz="9600" cap="none" dirty="0" smtClean="0">
                <a:latin typeface="SassoonPrimaryInfant" panose="00000400000000000000" pitchFamily="2" charset="0"/>
              </a:rPr>
              <a:t>Friday</a:t>
            </a:r>
            <a:endParaRPr lang="en-IE" sz="9600" cap="none" dirty="0">
              <a:latin typeface="SassoonPrimaryInfant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076"/>
            <a:ext cx="2754084" cy="696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" y="2680305"/>
            <a:ext cx="8215087" cy="4039809"/>
          </a:xfrm>
        </p:spPr>
        <p:txBody>
          <a:bodyPr>
            <a:normAutofit lnSpcReduction="10000"/>
          </a:bodyPr>
          <a:lstStyle/>
          <a:p>
            <a:r>
              <a:rPr lang="en-GB" sz="2200" dirty="0" smtClean="0">
                <a:latin typeface="SassoonPrimaryInfant" panose="00000400000000000000" pitchFamily="2" charset="0"/>
              </a:rPr>
              <a:t>(1) Follow </a:t>
            </a:r>
            <a:r>
              <a:rPr lang="en-GB" sz="2200" dirty="0">
                <a:latin typeface="SassoonPrimaryInfant" panose="00000400000000000000" pitchFamily="2" charset="0"/>
              </a:rPr>
              <a:t>the link below or type the address in your browser:</a:t>
            </a:r>
          </a:p>
          <a:p>
            <a:endParaRPr lang="en-GB" sz="2200" dirty="0">
              <a:latin typeface="SassoonPrimaryInfant" panose="00000400000000000000" pitchFamily="2" charset="0"/>
            </a:endParaRPr>
          </a:p>
          <a:p>
            <a:r>
              <a:rPr lang="en-GB" sz="2200" dirty="0">
                <a:latin typeface="SassoonPrimaryInfant" panose="00000400000000000000" pitchFamily="2" charset="0"/>
              </a:rPr>
              <a:t>www.matific.com/class</a:t>
            </a:r>
          </a:p>
          <a:p>
            <a:endParaRPr lang="en-GB" sz="2200" dirty="0">
              <a:latin typeface="SassoonPrimaryInfant" panose="00000400000000000000" pitchFamily="2" charset="0"/>
            </a:endParaRPr>
          </a:p>
          <a:p>
            <a:r>
              <a:rPr lang="en-GB" sz="2200" dirty="0">
                <a:latin typeface="SassoonPrimaryInfant" panose="00000400000000000000" pitchFamily="2" charset="0"/>
              </a:rPr>
              <a:t>(2) Enter the Class Code: 912IJX</a:t>
            </a:r>
          </a:p>
          <a:p>
            <a:r>
              <a:rPr lang="en-GB" sz="2200" dirty="0">
                <a:latin typeface="SassoonPrimaryInfant" panose="00000400000000000000" pitchFamily="2" charset="0"/>
              </a:rPr>
              <a:t>(3) Enter your </a:t>
            </a:r>
            <a:r>
              <a:rPr lang="en-GB" sz="2200" dirty="0" smtClean="0">
                <a:latin typeface="SassoonPrimaryInfant" panose="00000400000000000000" pitchFamily="2" charset="0"/>
              </a:rPr>
              <a:t>username and password that you have from last week</a:t>
            </a:r>
          </a:p>
          <a:p>
            <a:r>
              <a:rPr lang="en-GB" sz="2200" dirty="0" smtClean="0">
                <a:latin typeface="SassoonPrimaryInfant" panose="00000400000000000000" pitchFamily="2" charset="0"/>
              </a:rPr>
              <a:t>(4) </a:t>
            </a:r>
            <a:r>
              <a:rPr lang="en-GB" sz="2200" dirty="0">
                <a:latin typeface="SassoonPrimaryInfant" panose="00000400000000000000" pitchFamily="2" charset="0"/>
              </a:rPr>
              <a:t>Select ‘schoolwork’ on the left hand side</a:t>
            </a:r>
          </a:p>
          <a:p>
            <a:r>
              <a:rPr lang="en-GB" sz="2200" dirty="0" smtClean="0">
                <a:latin typeface="SassoonPrimaryInfant" panose="00000400000000000000" pitchFamily="2" charset="0"/>
              </a:rPr>
              <a:t>(5) </a:t>
            </a:r>
            <a:r>
              <a:rPr lang="en-GB" sz="2200" dirty="0">
                <a:latin typeface="SassoonPrimaryInfant" panose="00000400000000000000" pitchFamily="2" charset="0"/>
              </a:rPr>
              <a:t>Have fun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3138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1500" dirty="0" smtClean="0">
                <a:latin typeface="SassoonPrimaryInfant" panose="00000400000000000000" pitchFamily="2" charset="0"/>
              </a:rPr>
              <a:t>Monday</a:t>
            </a:r>
            <a:endParaRPr lang="en-IE" sz="11500" dirty="0">
              <a:latin typeface="SassoonPrimaryInfa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2" y="1140882"/>
            <a:ext cx="4858657" cy="1456267"/>
          </a:xfrm>
        </p:spPr>
        <p:txBody>
          <a:bodyPr>
            <a:normAutofit fontScale="90000"/>
          </a:bodyPr>
          <a:lstStyle/>
          <a:p>
            <a:r>
              <a:rPr lang="en-GB" sz="3100" cap="none" dirty="0" smtClean="0">
                <a:latin typeface="SassoonPrimaryInfant" panose="00000400000000000000" pitchFamily="2" charset="0"/>
              </a:rPr>
              <a:t>Challenge -  using a ruler and a pencil, draw lines the lengths stated below. </a:t>
            </a:r>
            <a:r>
              <a:rPr lang="en-GB" dirty="0" smtClean="0"/>
              <a:t/>
            </a:r>
            <a:br>
              <a:rPr lang="en-GB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72" y="3811210"/>
            <a:ext cx="10131425" cy="3649133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lowchart: Sequential Access Storage 3"/>
          <p:cNvSpPr/>
          <p:nvPr/>
        </p:nvSpPr>
        <p:spPr>
          <a:xfrm>
            <a:off x="2578099" y="3124501"/>
            <a:ext cx="5796643" cy="1814286"/>
          </a:xfrm>
          <a:prstGeom prst="flowChartMagneticTa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How do I use a ruler to measure a length?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What mistakes could </a:t>
            </a:r>
            <a:r>
              <a:rPr lang="en-GB" sz="2000" dirty="0">
                <a:solidFill>
                  <a:schemeClr val="bg1"/>
                </a:solidFill>
                <a:latin typeface="SassoonPrimaryInfant" panose="00000400000000000000" pitchFamily="2" charset="0"/>
              </a:rPr>
              <a:t>I make? </a:t>
            </a:r>
            <a:endParaRPr lang="en-GB" sz="2000" dirty="0" smtClean="0">
              <a:solidFill>
                <a:schemeClr val="bg1"/>
              </a:solidFill>
              <a:latin typeface="SassoonPrimaryInfant" panose="00000400000000000000" pitchFamily="2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Remember to start your line at 0 cm </a:t>
            </a:r>
            <a:r>
              <a:rPr lang="en-GB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.</a:t>
            </a:r>
            <a:endParaRPr lang="en-IE" dirty="0">
              <a:solidFill>
                <a:schemeClr val="bg1"/>
              </a:solidFill>
              <a:latin typeface="SassoonPrimaryInfant" panose="000004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71991"/>
              </p:ext>
            </p:extLst>
          </p:nvPr>
        </p:nvGraphicFramePr>
        <p:xfrm>
          <a:off x="543379" y="2876851"/>
          <a:ext cx="16401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114">
                  <a:extLst>
                    <a:ext uri="{9D8B030D-6E8A-4147-A177-3AD203B41FA5}">
                      <a16:colId xmlns:a16="http://schemas.microsoft.com/office/drawing/2014/main" val="1233887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bg1"/>
                          </a:solidFill>
                        </a:rPr>
                        <a:t>2cm</a:t>
                      </a:r>
                      <a:endParaRPr lang="en-IE" sz="2400" b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75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5cm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074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4cm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122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10cm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852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15cm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72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11cm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04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17cm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55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8cm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932282"/>
                  </a:ext>
                </a:extLst>
              </a:tr>
            </a:tbl>
          </a:graphicData>
        </a:graphic>
      </p:graphicFrame>
      <p:pic>
        <p:nvPicPr>
          <p:cNvPr id="7" name="Picture 6" descr="measurement - Is there a difference between the actual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" t="30218" r="144" b="30737"/>
          <a:stretch/>
        </p:blipFill>
        <p:spPr>
          <a:xfrm>
            <a:off x="221797" y="108099"/>
            <a:ext cx="10058400" cy="76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/>
          <a:lstStyle/>
          <a:p>
            <a:r>
              <a:rPr lang="en-GB" cap="none" dirty="0" smtClean="0">
                <a:latin typeface="SassoonPrimaryInfant" panose="00000400000000000000" pitchFamily="2" charset="0"/>
              </a:rPr>
              <a:t>Extra Challenge</a:t>
            </a:r>
            <a:endParaRPr lang="en-IE" cap="none" dirty="0">
              <a:latin typeface="SassoonPrimaryInfant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01486"/>
            <a:ext cx="10131425" cy="1901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SassoonPrimaryInfant" panose="00000400000000000000" pitchFamily="2" charset="0"/>
              </a:rPr>
              <a:t>If you found it really easy to draw those lines, try drawing a line 20cm longer than each of those lengths. </a:t>
            </a:r>
            <a:endParaRPr lang="en-IE" sz="2800" dirty="0">
              <a:latin typeface="SassoonPrimaryInfant" panose="000004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054900"/>
              </p:ext>
            </p:extLst>
          </p:nvPr>
        </p:nvGraphicFramePr>
        <p:xfrm>
          <a:off x="1048658" y="2902858"/>
          <a:ext cx="23767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714">
                  <a:extLst>
                    <a:ext uri="{9D8B030D-6E8A-4147-A177-3AD203B41FA5}">
                      <a16:colId xmlns:a16="http://schemas.microsoft.com/office/drawing/2014/main" val="1170416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bg1"/>
                          </a:solidFill>
                        </a:rPr>
                        <a:t>2cm + 20 cm =</a:t>
                      </a:r>
                      <a:endParaRPr lang="en-IE" sz="2400" b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91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5cm </a:t>
                      </a:r>
                      <a:r>
                        <a:rPr lang="en-GB" sz="2400" b="0" dirty="0" smtClean="0">
                          <a:solidFill>
                            <a:schemeClr val="bg1"/>
                          </a:solidFill>
                        </a:rPr>
                        <a:t>+ 20 cm =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29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4cm </a:t>
                      </a:r>
                      <a:r>
                        <a:rPr lang="en-GB" sz="2400" b="0" dirty="0" smtClean="0">
                          <a:solidFill>
                            <a:schemeClr val="bg1"/>
                          </a:solidFill>
                        </a:rPr>
                        <a:t>+ 20 cm =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958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10cm </a:t>
                      </a:r>
                      <a:r>
                        <a:rPr lang="en-GB" sz="2400" b="0" dirty="0" smtClean="0">
                          <a:solidFill>
                            <a:schemeClr val="bg1"/>
                          </a:solidFill>
                        </a:rPr>
                        <a:t>+ 20 cm =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777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15cm </a:t>
                      </a:r>
                      <a:r>
                        <a:rPr lang="en-GB" sz="2400" b="0" dirty="0" smtClean="0">
                          <a:solidFill>
                            <a:schemeClr val="bg1"/>
                          </a:solidFill>
                        </a:rPr>
                        <a:t>+ 20 cm =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3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11cm </a:t>
                      </a:r>
                      <a:r>
                        <a:rPr lang="en-GB" sz="2400" b="0" dirty="0" smtClean="0">
                          <a:solidFill>
                            <a:schemeClr val="bg1"/>
                          </a:solidFill>
                        </a:rPr>
                        <a:t>+ 20 cm =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5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17cm </a:t>
                      </a:r>
                      <a:r>
                        <a:rPr lang="en-GB" sz="2400" b="0" dirty="0" smtClean="0">
                          <a:solidFill>
                            <a:schemeClr val="bg1"/>
                          </a:solidFill>
                        </a:rPr>
                        <a:t>+ 20 cm =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715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8cm </a:t>
                      </a:r>
                      <a:r>
                        <a:rPr lang="en-GB" sz="2400" b="0" dirty="0" smtClean="0">
                          <a:solidFill>
                            <a:schemeClr val="bg1"/>
                          </a:solidFill>
                        </a:rPr>
                        <a:t>+ 20 cm =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6702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74031" y="2761035"/>
            <a:ext cx="7151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SassoonPrimaryInfant" panose="00000400000000000000" pitchFamily="2" charset="0"/>
              </a:rPr>
              <a:t>Tip</a:t>
            </a:r>
            <a:r>
              <a:rPr lang="en-GB" sz="2800" dirty="0">
                <a:latin typeface="SassoonPrimaryInfant" panose="00000400000000000000" pitchFamily="2" charset="0"/>
              </a:rPr>
              <a:t> : You might need to use your ruler twice for some lines. </a:t>
            </a:r>
            <a:r>
              <a:rPr lang="en-GB" sz="2800" dirty="0" smtClean="0">
                <a:latin typeface="SassoonPrimaryInfant" panose="00000400000000000000" pitchFamily="2" charset="0"/>
              </a:rPr>
              <a:t>  </a:t>
            </a:r>
          </a:p>
          <a:p>
            <a:r>
              <a:rPr lang="en-GB" sz="2800" dirty="0" smtClean="0">
                <a:latin typeface="SassoonPrimaryInfant" panose="00000400000000000000" pitchFamily="2" charset="0"/>
              </a:rPr>
              <a:t>How </a:t>
            </a:r>
            <a:r>
              <a:rPr lang="en-GB" sz="2800" dirty="0">
                <a:latin typeface="SassoonPrimaryInfant" panose="00000400000000000000" pitchFamily="2" charset="0"/>
              </a:rPr>
              <a:t>long is your ruler? </a:t>
            </a:r>
            <a:r>
              <a:rPr lang="en-GB" sz="2800" dirty="0" smtClean="0">
                <a:latin typeface="SassoonPrimaryInfant" panose="00000400000000000000" pitchFamily="2" charset="0"/>
              </a:rPr>
              <a:t>If its 30cm long, and I want to draw a line of 35cm, I will first draw a 30cm line, then move my ruler and then draw a 5cm line.</a:t>
            </a:r>
          </a:p>
          <a:p>
            <a:endParaRPr lang="en-GB" sz="2800" dirty="0">
              <a:latin typeface="SassoonPrimaryInfant" panose="00000400000000000000" pitchFamily="2" charset="0"/>
            </a:endParaRPr>
          </a:p>
          <a:p>
            <a:r>
              <a:rPr lang="en-GB" sz="2800" dirty="0" smtClean="0">
                <a:latin typeface="SassoonPrimaryInfant" panose="00000400000000000000" pitchFamily="2" charset="0"/>
              </a:rPr>
              <a:t>Don’t forget! Label your lines and check them at the end by measuring them with your ruler.</a:t>
            </a:r>
          </a:p>
          <a:p>
            <a:endParaRPr lang="en-IE" sz="2800" dirty="0">
              <a:latin typeface="SassoonPrimaryInfa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85510" cy="69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cap="none" dirty="0" smtClean="0">
                <a:latin typeface="SassoonPrimaryInfant" panose="00000400000000000000" pitchFamily="2" charset="0"/>
              </a:rPr>
              <a:t>Module 3 work at a glance</a:t>
            </a:r>
            <a:r>
              <a:rPr lang="en-GB" sz="2800" b="1" cap="none" dirty="0" smtClean="0">
                <a:latin typeface="SassoonPrimaryInfant" panose="00000400000000000000" pitchFamily="2" charset="0"/>
              </a:rPr>
              <a:t/>
            </a:r>
            <a:br>
              <a:rPr lang="en-GB" sz="2800" b="1" cap="none" dirty="0" smtClean="0">
                <a:latin typeface="SassoonPrimaryInfant" panose="00000400000000000000" pitchFamily="2" charset="0"/>
              </a:rPr>
            </a:br>
            <a:endParaRPr lang="en-IE" cap="none" dirty="0">
              <a:latin typeface="SassoonPrimaryInfant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Courier New" panose="02070309020205020404" pitchFamily="49" charset="0"/>
              <a:buChar char="o"/>
            </a:pPr>
            <a:r>
              <a:rPr lang="en-GB" sz="2800" dirty="0">
                <a:latin typeface="SassoonPrimaryInfant" panose="00000400000000000000" pitchFamily="2" charset="0"/>
              </a:rPr>
              <a:t>Your child will need a copy </a:t>
            </a:r>
            <a:r>
              <a:rPr lang="en-GB" sz="2800" dirty="0" smtClean="0">
                <a:latin typeface="SassoonPrimaryInfant" panose="00000400000000000000" pitchFamily="2" charset="0"/>
              </a:rPr>
              <a:t>, pencil, colours and a ruler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SassoonPrimaryInfant" panose="00000400000000000000" pitchFamily="2" charset="0"/>
              </a:rPr>
              <a:t>Each </a:t>
            </a:r>
            <a:r>
              <a:rPr lang="en-GB" sz="2800" dirty="0">
                <a:latin typeface="SassoonPrimaryInfant" panose="00000400000000000000" pitchFamily="2" charset="0"/>
              </a:rPr>
              <a:t>day there will be a </a:t>
            </a:r>
            <a:r>
              <a:rPr lang="en-GB" sz="2800" dirty="0" smtClean="0">
                <a:latin typeface="SassoonPrimaryInfant" panose="00000400000000000000" pitchFamily="2" charset="0"/>
              </a:rPr>
              <a:t>different topic – following the same pattern each week.</a:t>
            </a:r>
            <a:endParaRPr lang="en-GB" sz="2800" dirty="0">
              <a:latin typeface="SassoonPrimaryInfant" panose="00000400000000000000" pitchFamily="2" charset="0"/>
            </a:endParaRPr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SassoonPrimaryInfant" panose="00000400000000000000" pitchFamily="2" charset="0"/>
              </a:rPr>
              <a:t>Mondays – Length           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SassoonPrimaryInfant" panose="00000400000000000000" pitchFamily="2" charset="0"/>
              </a:rPr>
              <a:t>Tuesdays- Numbers to 200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SassoonPrimaryInfant" panose="00000400000000000000" pitchFamily="2" charset="0"/>
              </a:rPr>
              <a:t>Wednesdays – Mental Maths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SassoonPrimaryInfant" panose="00000400000000000000" pitchFamily="2" charset="0"/>
              </a:rPr>
              <a:t>Thursdays- Money</a:t>
            </a:r>
          </a:p>
          <a:p>
            <a:pPr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Courier New" panose="02070309020205020404" pitchFamily="49" charset="0"/>
              <a:buChar char="o"/>
            </a:pPr>
            <a:r>
              <a:rPr lang="en-GB" sz="2800" dirty="0">
                <a:latin typeface="SassoonPrimaryInfant" panose="00000400000000000000" pitchFamily="2" charset="0"/>
              </a:rPr>
              <a:t>Fridays are fun with teacher-selected games on </a:t>
            </a:r>
            <a:r>
              <a:rPr lang="en-GB" sz="2800" i="1" dirty="0" err="1">
                <a:latin typeface="SassoonPrimaryInfant" panose="00000400000000000000" pitchFamily="2" charset="0"/>
              </a:rPr>
              <a:t>Matific</a:t>
            </a:r>
            <a:r>
              <a:rPr lang="en-GB" sz="2800" i="1" dirty="0">
                <a:latin typeface="SassoonPrimaryInfant" panose="00000400000000000000" pitchFamily="2" charset="0"/>
              </a:rPr>
              <a:t>.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Courier New" panose="02070309020205020404" pitchFamily="49" charset="0"/>
              <a:buChar char="o"/>
            </a:pPr>
            <a:endParaRPr lang="en-GB" sz="2800" dirty="0">
              <a:latin typeface="SassoonPrimaryInfant" panose="00000400000000000000" pitchFamily="2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76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>
                <a:latin typeface="SassoonPrimaryInfant" panose="00000400000000000000" pitchFamily="2" charset="0"/>
              </a:rPr>
              <a:t>Write the following numbers in your copy;</a:t>
            </a:r>
            <a:endParaRPr lang="en-IE" cap="none" dirty="0">
              <a:latin typeface="SassoonPrimaryInfant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259" y="2171096"/>
            <a:ext cx="10131425" cy="4287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SassoonPrimaryInfant" panose="00000400000000000000" pitchFamily="2" charset="0"/>
              </a:rPr>
              <a:t>One hundred and forty nine</a:t>
            </a:r>
          </a:p>
          <a:p>
            <a:pPr marL="0" indent="0">
              <a:buNone/>
            </a:pPr>
            <a:r>
              <a:rPr lang="en-GB" sz="3200" dirty="0" smtClean="0">
                <a:latin typeface="SassoonPrimaryInfant" panose="00000400000000000000" pitchFamily="2" charset="0"/>
              </a:rPr>
              <a:t>One hundred and fifty six</a:t>
            </a:r>
          </a:p>
          <a:p>
            <a:pPr marL="0" indent="0">
              <a:buNone/>
            </a:pPr>
            <a:r>
              <a:rPr lang="en-GB" sz="3200" dirty="0" smtClean="0">
                <a:latin typeface="SassoonPrimaryInfant" panose="00000400000000000000" pitchFamily="2" charset="0"/>
              </a:rPr>
              <a:t>One hundred and seventy seven</a:t>
            </a:r>
          </a:p>
          <a:p>
            <a:pPr marL="0" indent="0">
              <a:buNone/>
            </a:pPr>
            <a:r>
              <a:rPr lang="en-GB" sz="3200" dirty="0" smtClean="0">
                <a:latin typeface="SassoonPrimaryInfant" panose="00000400000000000000" pitchFamily="2" charset="0"/>
              </a:rPr>
              <a:t>One hundred and nineteen</a:t>
            </a:r>
          </a:p>
          <a:p>
            <a:pPr marL="0" indent="0">
              <a:buNone/>
            </a:pPr>
            <a:r>
              <a:rPr lang="en-GB" sz="3200" dirty="0" smtClean="0">
                <a:latin typeface="SassoonPrimaryInfant" panose="00000400000000000000" pitchFamily="2" charset="0"/>
              </a:rPr>
              <a:t>One hundred and thirty eight</a:t>
            </a:r>
          </a:p>
          <a:p>
            <a:pPr marL="0" indent="0">
              <a:buNone/>
            </a:pPr>
            <a:r>
              <a:rPr lang="en-GB" sz="3200" dirty="0" smtClean="0">
                <a:latin typeface="SassoonPrimaryInfant" panose="00000400000000000000" pitchFamily="2" charset="0"/>
              </a:rPr>
              <a:t>One hundred and sixty four</a:t>
            </a:r>
          </a:p>
          <a:p>
            <a:pPr marL="0" indent="0">
              <a:buNone/>
            </a:pPr>
            <a:r>
              <a:rPr lang="en-GB" sz="3200" dirty="0" smtClean="0">
                <a:latin typeface="SassoonPrimaryInfant" panose="00000400000000000000" pitchFamily="2" charset="0"/>
              </a:rPr>
              <a:t>One hundred and twenty nine</a:t>
            </a:r>
            <a:endParaRPr lang="en-IE" sz="3200" dirty="0">
              <a:latin typeface="SassoonPrimaryInfa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458" y="-232228"/>
            <a:ext cx="5598885" cy="1456267"/>
          </a:xfrm>
        </p:spPr>
        <p:txBody>
          <a:bodyPr/>
          <a:lstStyle/>
          <a:p>
            <a:r>
              <a:rPr lang="en-GB" cap="none" dirty="0" smtClean="0">
                <a:latin typeface="SassoonPrimaryInfant" panose="00000400000000000000" pitchFamily="2" charset="0"/>
              </a:rPr>
              <a:t>Find the number that is ….</a:t>
            </a:r>
            <a:endParaRPr lang="en-IE" cap="none" dirty="0">
              <a:latin typeface="SassoonPrimaryInfant" panose="000004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44458" y="2417840"/>
            <a:ext cx="4779283" cy="3649133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SassoonPrimaryInfant" panose="00000400000000000000" pitchFamily="2" charset="0"/>
              </a:rPr>
              <a:t>5 more than 165 </a:t>
            </a:r>
          </a:p>
          <a:p>
            <a:r>
              <a:rPr lang="en-GB" sz="2800" dirty="0" smtClean="0">
                <a:latin typeface="SassoonPrimaryInfant" panose="00000400000000000000" pitchFamily="2" charset="0"/>
              </a:rPr>
              <a:t>40 less than 189</a:t>
            </a:r>
            <a:endParaRPr lang="en-GB" sz="2800" dirty="0">
              <a:latin typeface="SassoonPrimaryInfant" panose="00000400000000000000" pitchFamily="2" charset="0"/>
            </a:endParaRPr>
          </a:p>
          <a:p>
            <a:r>
              <a:rPr lang="en-GB" sz="2800" dirty="0" smtClean="0">
                <a:latin typeface="SassoonPrimaryInfant" panose="00000400000000000000" pitchFamily="2" charset="0"/>
              </a:rPr>
              <a:t>20 more than 114</a:t>
            </a:r>
          </a:p>
          <a:p>
            <a:r>
              <a:rPr lang="en-GB" sz="2800" dirty="0" smtClean="0">
                <a:latin typeface="SassoonPrimaryInfant" panose="00000400000000000000" pitchFamily="2" charset="0"/>
              </a:rPr>
              <a:t>18 less than 199</a:t>
            </a:r>
            <a:endParaRPr lang="en-GB" sz="2800" dirty="0">
              <a:latin typeface="SassoonPrimaryInfant" panose="00000400000000000000" pitchFamily="2" charset="0"/>
            </a:endParaRPr>
          </a:p>
          <a:p>
            <a:r>
              <a:rPr lang="en-GB" sz="2800" dirty="0" smtClean="0">
                <a:latin typeface="SassoonPrimaryInfant" panose="00000400000000000000" pitchFamily="2" charset="0"/>
              </a:rPr>
              <a:t>30 more than 138</a:t>
            </a:r>
          </a:p>
          <a:p>
            <a:r>
              <a:rPr lang="en-GB" sz="2800" dirty="0" smtClean="0">
                <a:latin typeface="SassoonPrimaryInfant" panose="00000400000000000000" pitchFamily="2" charset="0"/>
              </a:rPr>
              <a:t>14 less than 178</a:t>
            </a:r>
          </a:p>
          <a:p>
            <a:r>
              <a:rPr lang="en-GB" sz="2800" dirty="0" smtClean="0">
                <a:latin typeface="SassoonPrimaryInfant" panose="00000400000000000000" pitchFamily="2" charset="0"/>
              </a:rPr>
              <a:t>22 more than 144</a:t>
            </a:r>
          </a:p>
          <a:p>
            <a:endParaRPr lang="en-GB" sz="2800" dirty="0">
              <a:latin typeface="SassoonPrimaryInfant" panose="00000400000000000000" pitchFamily="2" charset="0"/>
            </a:endParaRPr>
          </a:p>
          <a:p>
            <a:r>
              <a:rPr lang="en-GB" sz="2800" dirty="0" smtClean="0">
                <a:latin typeface="SassoonPrimaryInfant" panose="00000400000000000000" pitchFamily="2" charset="0"/>
              </a:rPr>
              <a:t>Remember to jump in tens when you need to!</a:t>
            </a:r>
            <a:endParaRPr lang="en-IE" sz="2800" dirty="0">
              <a:latin typeface="SassoonPrimaryInfant" panose="000004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2" y="80437"/>
            <a:ext cx="5138058" cy="66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03314" cy="6757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924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886" y="702841"/>
            <a:ext cx="5787344" cy="2008414"/>
          </a:xfrm>
        </p:spPr>
        <p:txBody>
          <a:bodyPr>
            <a:normAutofit fontScale="90000"/>
          </a:bodyPr>
          <a:lstStyle/>
          <a:p>
            <a:r>
              <a:rPr lang="en-GB" sz="3100" cap="none" dirty="0" smtClean="0">
                <a:latin typeface="SassoonPrimaryInfant" panose="00000400000000000000" pitchFamily="2" charset="0"/>
              </a:rPr>
              <a:t>Remember – sometimes you may need to draw a picture in your rough work to help work it out. </a:t>
            </a:r>
            <a:br>
              <a:rPr lang="en-GB" sz="3100" cap="none" dirty="0" smtClean="0">
                <a:latin typeface="SassoonPrimaryInfant" panose="00000400000000000000" pitchFamily="2" charset="0"/>
              </a:rPr>
            </a:br>
            <a:r>
              <a:rPr lang="en-GB" sz="3100" cap="none" dirty="0">
                <a:latin typeface="SassoonPrimaryInfant" panose="00000400000000000000" pitchFamily="2" charset="0"/>
              </a:rPr>
              <a:t/>
            </a:r>
            <a:br>
              <a:rPr lang="en-GB" sz="3100" cap="none" dirty="0">
                <a:latin typeface="SassoonPrimaryInfant" panose="00000400000000000000" pitchFamily="2" charset="0"/>
              </a:rPr>
            </a:br>
            <a:r>
              <a:rPr lang="en-GB" sz="3100" cap="none" dirty="0" smtClean="0">
                <a:latin typeface="SassoonPrimaryInfant" panose="00000400000000000000" pitchFamily="2" charset="0"/>
              </a:rPr>
              <a:t>You can also use your 100 </a:t>
            </a:r>
            <a:r>
              <a:rPr lang="en-GB" cap="none" dirty="0" smtClean="0">
                <a:latin typeface="SassoonPrimaryInfant" panose="00000400000000000000" pitchFamily="2" charset="0"/>
              </a:rPr>
              <a:t>square.</a:t>
            </a:r>
            <a:endParaRPr lang="en-IE" cap="none" dirty="0">
              <a:latin typeface="SassoonPrimaryInfant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29" t="14183" r="37341" b="9126"/>
          <a:stretch/>
        </p:blipFill>
        <p:spPr>
          <a:xfrm>
            <a:off x="116115" y="0"/>
            <a:ext cx="5167085" cy="6734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95" t="820" r="12210" b="3618"/>
          <a:stretch/>
        </p:blipFill>
        <p:spPr>
          <a:xfrm>
            <a:off x="7808687" y="3280443"/>
            <a:ext cx="4383314" cy="35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607" y="846666"/>
            <a:ext cx="6723364" cy="1456267"/>
          </a:xfrm>
        </p:spPr>
        <p:txBody>
          <a:bodyPr/>
          <a:lstStyle/>
          <a:p>
            <a:pPr algn="ctr"/>
            <a:r>
              <a:rPr lang="en-GB" cap="none" dirty="0" smtClean="0">
                <a:latin typeface="SassoonPrimaryInfant" panose="00000400000000000000" pitchFamily="2" charset="0"/>
              </a:rPr>
              <a:t>Can you recognise the net of these 3D shapes? </a:t>
            </a:r>
            <a:endParaRPr lang="en-IE" cap="none" dirty="0">
              <a:latin typeface="SassoonPrimaryInfant" panose="000004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2391606" cy="314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400656" y="4134341"/>
            <a:ext cx="3192917" cy="2391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402" y="0"/>
            <a:ext cx="2807598" cy="3419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4402" y="3802288"/>
            <a:ext cx="2807598" cy="30557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1601" y="3021819"/>
            <a:ext cx="5332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anose="00000400000000000000" pitchFamily="2" charset="0"/>
              </a:rPr>
              <a:t>If that’s really easy, try making them yourself .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SassoonPrimaryInfant" panose="00000400000000000000" pitchFamily="2" charset="0"/>
              </a:rPr>
              <a:t>Draw (use a ruler for straight lines, and trace around something for circles)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SassoonPrimaryInfant" panose="00000400000000000000" pitchFamily="2" charset="0"/>
              </a:rPr>
              <a:t>Colour if you like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SassoonPrimaryInfant" panose="00000400000000000000" pitchFamily="2" charset="0"/>
              </a:rPr>
              <a:t>Cut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SassoonPrimaryInfant" panose="00000400000000000000" pitchFamily="2" charset="0"/>
              </a:rPr>
              <a:t>Stick using glue or </a:t>
            </a:r>
            <a:r>
              <a:rPr lang="en-GB" sz="2400" dirty="0" err="1" smtClean="0">
                <a:latin typeface="SassoonPrimaryInfant" panose="00000400000000000000" pitchFamily="2" charset="0"/>
              </a:rPr>
              <a:t>sellotape</a:t>
            </a:r>
            <a:endParaRPr lang="en-GB" sz="2400" dirty="0" smtClean="0">
              <a:latin typeface="SassoonPrimaryInfant" panose="00000400000000000000" pitchFamily="2" charset="0"/>
            </a:endParaRPr>
          </a:p>
          <a:p>
            <a:pPr marL="342900" indent="-342900">
              <a:buAutoNum type="arabicPeriod"/>
            </a:pPr>
            <a:r>
              <a:rPr lang="en-GB" sz="2400" dirty="0" smtClean="0">
                <a:latin typeface="SassoonPrimaryInfant" panose="00000400000000000000" pitchFamily="2" charset="0"/>
              </a:rPr>
              <a:t>Ask an adult to send your teacher a picture on Aladdin Connect</a:t>
            </a:r>
            <a:endParaRPr lang="en-IE" sz="2400" dirty="0">
              <a:latin typeface="SassoonPrimaryInfa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0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2" y="97972"/>
            <a:ext cx="11596914" cy="652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latin typeface="SassoonPrimaryInfant" panose="00000400000000000000" pitchFamily="2" charset="0"/>
              </a:rPr>
              <a:t>How much more would you need with each amount to make </a:t>
            </a:r>
            <a:r>
              <a:rPr lang="en-GB" cap="none" dirty="0" smtClean="0">
                <a:latin typeface="SassoonPrimaryInfant" panose="00000400000000000000" pitchFamily="2" charset="0"/>
              </a:rPr>
              <a:t>€2 </a:t>
            </a:r>
            <a:r>
              <a:rPr lang="en-GB" cap="none" dirty="0">
                <a:latin typeface="SassoonPrimaryInfant" panose="00000400000000000000" pitchFamily="2" charset="0"/>
              </a:rPr>
              <a:t>?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685801" y="2413338"/>
            <a:ext cx="84581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SassoonPrimaryInfant" panose="00000400000000000000" pitchFamily="2" charset="0"/>
              </a:rPr>
              <a:t>€1.70						€1.00</a:t>
            </a:r>
            <a:endParaRPr lang="en-GB" sz="3200" dirty="0">
              <a:latin typeface="SassoonPrimaryInfant" panose="00000400000000000000" pitchFamily="2" charset="0"/>
            </a:endParaRPr>
          </a:p>
          <a:p>
            <a:endParaRPr lang="en-GB" sz="3200" dirty="0">
              <a:latin typeface="SassoonPrimaryInfant" panose="00000400000000000000" pitchFamily="2" charset="0"/>
            </a:endParaRPr>
          </a:p>
          <a:p>
            <a:r>
              <a:rPr lang="en-GB" sz="3200" dirty="0" smtClean="0">
                <a:latin typeface="SassoonPrimaryInfant" panose="00000400000000000000" pitchFamily="2" charset="0"/>
              </a:rPr>
              <a:t>50 c							€1.10</a:t>
            </a:r>
            <a:endParaRPr lang="en-GB" sz="3200" dirty="0">
              <a:latin typeface="SassoonPrimaryInfant" panose="00000400000000000000" pitchFamily="2" charset="0"/>
            </a:endParaRPr>
          </a:p>
          <a:p>
            <a:endParaRPr lang="en-GB" sz="3200" dirty="0">
              <a:latin typeface="SassoonPrimaryInfant" panose="00000400000000000000" pitchFamily="2" charset="0"/>
            </a:endParaRPr>
          </a:p>
          <a:p>
            <a:r>
              <a:rPr lang="en-GB" sz="3200" dirty="0" smtClean="0">
                <a:latin typeface="SassoonPrimaryInfant" panose="00000400000000000000" pitchFamily="2" charset="0"/>
              </a:rPr>
              <a:t>€1.20 						€1.99</a:t>
            </a:r>
            <a:endParaRPr lang="en-GB" sz="3200" dirty="0">
              <a:latin typeface="SassoonPrimaryInfant" panose="00000400000000000000" pitchFamily="2" charset="0"/>
            </a:endParaRPr>
          </a:p>
          <a:p>
            <a:endParaRPr lang="en-GB" sz="3200" dirty="0">
              <a:latin typeface="SassoonPrimaryInfant" panose="00000400000000000000" pitchFamily="2" charset="0"/>
            </a:endParaRPr>
          </a:p>
          <a:p>
            <a:r>
              <a:rPr lang="en-GB" sz="3200" dirty="0" smtClean="0">
                <a:latin typeface="SassoonPrimaryInfant" panose="00000400000000000000" pitchFamily="2" charset="0"/>
              </a:rPr>
              <a:t>€1.40						80 c</a:t>
            </a:r>
            <a:endParaRPr lang="en-IE" sz="3200" dirty="0">
              <a:latin typeface="SassoonPrimaryInfant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312" y="1482876"/>
            <a:ext cx="2348896" cy="23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84" t="11667" r="16883" b="52857"/>
          <a:stretch/>
        </p:blipFill>
        <p:spPr>
          <a:xfrm>
            <a:off x="198638" y="2382762"/>
            <a:ext cx="6039269" cy="3916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852" t="50952" r="25507" b="15714"/>
          <a:stretch/>
        </p:blipFill>
        <p:spPr>
          <a:xfrm>
            <a:off x="6400799" y="2382763"/>
            <a:ext cx="5754517" cy="3916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>
                <a:latin typeface="SassoonPrimaryInfant" panose="00000400000000000000" pitchFamily="2" charset="0"/>
              </a:rPr>
              <a:t>What is the value of each group of coins? </a:t>
            </a:r>
            <a:endParaRPr lang="en-IE" cap="none" dirty="0">
              <a:latin typeface="SassoonPrimaryInfant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514" y="2142068"/>
            <a:ext cx="7246712" cy="963990"/>
          </a:xfrm>
        </p:spPr>
        <p:txBody>
          <a:bodyPr/>
          <a:lstStyle/>
          <a:p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2642" y="4541763"/>
            <a:ext cx="57545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835683" y="4541763"/>
            <a:ext cx="14514" cy="1757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8214" y="3547534"/>
            <a:ext cx="57545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37483" y="3517297"/>
            <a:ext cx="57545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941" y="4541763"/>
            <a:ext cx="5767316" cy="12193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400799" y="5420482"/>
            <a:ext cx="57545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0146" y="2306561"/>
            <a:ext cx="106670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)														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g)</a:t>
            </a:r>
            <a:r>
              <a:rPr lang="en-GB" dirty="0" smtClean="0">
                <a:solidFill>
                  <a:schemeClr val="bg1"/>
                </a:solidFill>
              </a:rPr>
              <a:t>	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b)									 d)				   h)</a:t>
            </a:r>
          </a:p>
          <a:p>
            <a:endParaRPr lang="en-GB" sz="2800" dirty="0">
              <a:solidFill>
                <a:schemeClr val="bg1"/>
              </a:solidFill>
              <a:latin typeface="SassoonPrimaryInfant" panose="00000400000000000000" pitchFamily="2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SassoonPrimaryInfant" panose="00000400000000000000" pitchFamily="2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c)										(e)			   </a:t>
            </a:r>
            <a:r>
              <a:rPr lang="en-GB" sz="2800" dirty="0" err="1" smtClean="0">
                <a:solidFill>
                  <a:schemeClr val="bg1"/>
                </a:solidFill>
                <a:latin typeface="SassoonPrimaryInfant" panose="00000400000000000000" pitchFamily="2" charset="0"/>
              </a:rPr>
              <a:t>i</a:t>
            </a:r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)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	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f)													   j)</a:t>
            </a:r>
            <a:endParaRPr lang="en-IE" sz="2800" dirty="0">
              <a:solidFill>
                <a:schemeClr val="bg1"/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13097" y="3244334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/>
              <a:t>a)</a:t>
            </a:r>
            <a:endParaRPr lang="en-IE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410483" y="3547534"/>
            <a:ext cx="1860" cy="10127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9571" y="5420482"/>
            <a:ext cx="2636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7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cap="none" dirty="0" smtClean="0">
                <a:latin typeface="SassoonPrimaryInfant" panose="00000400000000000000" pitchFamily="2" charset="0"/>
              </a:rPr>
              <a:t>Friday</a:t>
            </a:r>
            <a:endParaRPr lang="en-IE" sz="8800" cap="none" dirty="0">
              <a:latin typeface="SassoonPrimaryInfant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658" y="2838753"/>
            <a:ext cx="10131425" cy="3649133"/>
          </a:xfrm>
        </p:spPr>
        <p:txBody>
          <a:bodyPr>
            <a:normAutofit lnSpcReduction="10000"/>
          </a:bodyPr>
          <a:lstStyle/>
          <a:p>
            <a:pPr lvl="0">
              <a:buClr>
                <a:prstClr val="white"/>
              </a:buClr>
            </a:pPr>
            <a:r>
              <a:rPr lang="en-GB" sz="2200" dirty="0">
                <a:solidFill>
                  <a:prstClr val="white"/>
                </a:solidFill>
                <a:latin typeface="SassoonPrimaryInfant" panose="00000400000000000000" pitchFamily="2" charset="0"/>
              </a:rPr>
              <a:t>(1) Follow the link below or type the address in your browser:</a:t>
            </a:r>
          </a:p>
          <a:p>
            <a:pPr lvl="0">
              <a:buClr>
                <a:prstClr val="white"/>
              </a:buClr>
            </a:pPr>
            <a:endParaRPr lang="en-GB" sz="2200" dirty="0">
              <a:solidFill>
                <a:prstClr val="white"/>
              </a:solidFill>
              <a:latin typeface="SassoonPrimaryInfant" panose="00000400000000000000" pitchFamily="2" charset="0"/>
            </a:endParaRPr>
          </a:p>
          <a:p>
            <a:pPr lvl="0">
              <a:buClr>
                <a:prstClr val="white"/>
              </a:buClr>
            </a:pPr>
            <a:r>
              <a:rPr lang="en-GB" sz="2200" dirty="0">
                <a:solidFill>
                  <a:prstClr val="white"/>
                </a:solidFill>
                <a:latin typeface="SassoonPrimaryInfant" panose="00000400000000000000" pitchFamily="2" charset="0"/>
              </a:rPr>
              <a:t>www.matific.com/class</a:t>
            </a:r>
          </a:p>
          <a:p>
            <a:pPr lvl="0">
              <a:buClr>
                <a:prstClr val="white"/>
              </a:buClr>
            </a:pPr>
            <a:endParaRPr lang="en-GB" sz="2200" dirty="0">
              <a:solidFill>
                <a:prstClr val="white"/>
              </a:solidFill>
              <a:latin typeface="SassoonPrimaryInfant" panose="00000400000000000000" pitchFamily="2" charset="0"/>
            </a:endParaRPr>
          </a:p>
          <a:p>
            <a:pPr lvl="0">
              <a:buClr>
                <a:prstClr val="white"/>
              </a:buClr>
            </a:pPr>
            <a:r>
              <a:rPr lang="en-GB" sz="2200" dirty="0">
                <a:solidFill>
                  <a:prstClr val="white"/>
                </a:solidFill>
                <a:latin typeface="SassoonPrimaryInfant" panose="00000400000000000000" pitchFamily="2" charset="0"/>
              </a:rPr>
              <a:t>(2) Enter the Class Code: 912IJX</a:t>
            </a:r>
          </a:p>
          <a:p>
            <a:pPr lvl="0">
              <a:buClr>
                <a:prstClr val="white"/>
              </a:buClr>
            </a:pPr>
            <a:r>
              <a:rPr lang="en-GB" sz="2200" dirty="0">
                <a:solidFill>
                  <a:prstClr val="white"/>
                </a:solidFill>
                <a:latin typeface="SassoonPrimaryInfant" panose="00000400000000000000" pitchFamily="2" charset="0"/>
              </a:rPr>
              <a:t>(3) Enter your username and password that you have from last week</a:t>
            </a:r>
          </a:p>
          <a:p>
            <a:pPr lvl="0">
              <a:buClr>
                <a:prstClr val="white"/>
              </a:buClr>
            </a:pPr>
            <a:r>
              <a:rPr lang="en-GB" sz="2200" dirty="0">
                <a:solidFill>
                  <a:prstClr val="white"/>
                </a:solidFill>
                <a:latin typeface="SassoonPrimaryInfant" panose="00000400000000000000" pitchFamily="2" charset="0"/>
              </a:rPr>
              <a:t>(4) Select ‘schoolwork’ on the left hand side</a:t>
            </a:r>
          </a:p>
          <a:p>
            <a:pPr lvl="0">
              <a:buClr>
                <a:prstClr val="white"/>
              </a:buClr>
            </a:pPr>
            <a:r>
              <a:rPr lang="en-GB" sz="2200" dirty="0">
                <a:solidFill>
                  <a:prstClr val="white"/>
                </a:solidFill>
                <a:latin typeface="SassoonPrimaryInfant" panose="00000400000000000000" pitchFamily="2" charset="0"/>
              </a:rPr>
              <a:t>(5) Have </a:t>
            </a:r>
            <a:r>
              <a:rPr lang="en-GB" sz="2200" dirty="0" smtClean="0">
                <a:solidFill>
                  <a:prstClr val="white"/>
                </a:solidFill>
                <a:latin typeface="SassoonPrimaryInfant" panose="00000400000000000000" pitchFamily="2" charset="0"/>
              </a:rPr>
              <a:t>fun!</a:t>
            </a:r>
            <a:endParaRPr lang="en-GB" sz="2200" dirty="0">
              <a:solidFill>
                <a:prstClr val="white"/>
              </a:solidFill>
              <a:latin typeface="SassoonPrimaryInfant" panose="00000400000000000000" pitchFamily="2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5324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1509486"/>
            <a:ext cx="10131425" cy="1456267"/>
          </a:xfrm>
        </p:spPr>
        <p:txBody>
          <a:bodyPr>
            <a:normAutofit/>
          </a:bodyPr>
          <a:lstStyle/>
          <a:p>
            <a:r>
              <a:rPr lang="en-GB" sz="7200" cap="none" dirty="0" smtClean="0">
                <a:latin typeface="SassoonPrimaryInfant" panose="00000400000000000000" pitchFamily="2" charset="0"/>
              </a:rPr>
              <a:t>Well done!</a:t>
            </a:r>
            <a:endParaRPr lang="en-IE" sz="7200" cap="none" dirty="0">
              <a:latin typeface="SassoonPrimaryInfant" panose="00000400000000000000" pitchFamily="2" charset="0"/>
            </a:endParaRPr>
          </a:p>
        </p:txBody>
      </p:sp>
      <p:pic>
        <p:nvPicPr>
          <p:cNvPr id="4" name="Content Placeholder 3" descr="&lt;strong&gt;Smiley&lt;/strong&gt; — Wikipé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67" y="993302"/>
            <a:ext cx="2488633" cy="2488633"/>
          </a:xfrm>
        </p:spPr>
      </p:pic>
      <p:sp>
        <p:nvSpPr>
          <p:cNvPr id="5" name="TextBox 4"/>
          <p:cNvSpPr txBox="1"/>
          <p:nvPr/>
        </p:nvSpPr>
        <p:spPr>
          <a:xfrm>
            <a:off x="434884" y="3846285"/>
            <a:ext cx="117652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SassoonPrimaryInfant" panose="00000400000000000000" pitchFamily="2" charset="0"/>
              </a:rPr>
              <a:t>You have worked hard at your Maths for 2 more weeks.</a:t>
            </a:r>
          </a:p>
          <a:p>
            <a:endParaRPr lang="en-GB" sz="3600" dirty="0" smtClean="0">
              <a:latin typeface="SassoonPrimaryInfant" panose="00000400000000000000" pitchFamily="2" charset="0"/>
            </a:endParaRPr>
          </a:p>
          <a:p>
            <a:r>
              <a:rPr lang="en-GB" sz="3600" dirty="0" smtClean="0">
                <a:latin typeface="SassoonPrimaryInfant" panose="00000400000000000000" pitchFamily="2" charset="0"/>
              </a:rPr>
              <a:t>We would love to see some of your work on Aladdin Connect.</a:t>
            </a:r>
          </a:p>
          <a:p>
            <a:r>
              <a:rPr lang="en-GB" sz="3600" dirty="0" smtClean="0">
                <a:latin typeface="SassoonPrimaryInfant" panose="00000400000000000000" pitchFamily="2" charset="0"/>
              </a:rPr>
              <a:t> </a:t>
            </a:r>
          </a:p>
          <a:p>
            <a:r>
              <a:rPr lang="en-GB" sz="3600" dirty="0" smtClean="0">
                <a:latin typeface="SassoonPrimaryInfant" panose="00000400000000000000" pitchFamily="2" charset="0"/>
              </a:rPr>
              <a:t>We may even have some dojo points to give out as </a:t>
            </a:r>
            <a:r>
              <a:rPr lang="en-GB" sz="3600" smtClean="0">
                <a:latin typeface="SassoonPrimaryInfant" panose="00000400000000000000" pitchFamily="2" charset="0"/>
              </a:rPr>
              <a:t>a reward!</a:t>
            </a:r>
            <a:endParaRPr lang="en-GB" sz="3600" dirty="0" smtClean="0">
              <a:latin typeface="SassoonPrimaryInfant" panose="00000400000000000000" pitchFamily="2" charset="0"/>
            </a:endParaRPr>
          </a:p>
          <a:p>
            <a:endParaRPr lang="en-GB" sz="3600" dirty="0">
              <a:latin typeface="SassoonPrimaryInfant" panose="00000400000000000000" pitchFamily="2" charset="0"/>
            </a:endParaRPr>
          </a:p>
          <a:p>
            <a:endParaRPr lang="en-IE" sz="3600" dirty="0">
              <a:latin typeface="SassoonPrimaryInfa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0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70" y="2510366"/>
            <a:ext cx="10131425" cy="1456267"/>
          </a:xfrm>
        </p:spPr>
        <p:txBody>
          <a:bodyPr>
            <a:noAutofit/>
          </a:bodyPr>
          <a:lstStyle/>
          <a:p>
            <a:pPr algn="ctr"/>
            <a:r>
              <a:rPr lang="en-GB" sz="13800" cap="none" dirty="0" smtClean="0">
                <a:latin typeface="SassoonPrimaryInfant" panose="00000400000000000000" pitchFamily="2" charset="0"/>
              </a:rPr>
              <a:t>Monday</a:t>
            </a:r>
            <a:endParaRPr lang="en-IE" sz="13800" cap="none" dirty="0">
              <a:latin typeface="SassoonPrimaryInfant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70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47" y="109455"/>
            <a:ext cx="1404256" cy="1404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0063" y="180167"/>
            <a:ext cx="5205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PrimaryInfant" panose="00000400000000000000" pitchFamily="2" charset="0"/>
              </a:rPr>
              <a:t>A piece of ribbon was 94cm long. Sheila cut 63cm off it. </a:t>
            </a:r>
          </a:p>
          <a:p>
            <a:r>
              <a:rPr lang="en-GB" sz="2800" dirty="0" smtClean="0">
                <a:latin typeface="SassoonPrimaryInfant" panose="00000400000000000000" pitchFamily="2" charset="0"/>
              </a:rPr>
              <a:t>How long is it now?</a:t>
            </a:r>
            <a:endParaRPr lang="en-IE" sz="2800" dirty="0">
              <a:latin typeface="SassoonPrimaryInfant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528" t="10156" r="11817" b="12500"/>
          <a:stretch/>
        </p:blipFill>
        <p:spPr>
          <a:xfrm>
            <a:off x="199572" y="1996871"/>
            <a:ext cx="2249714" cy="1436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2829" y="2106234"/>
            <a:ext cx="53349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PrimaryInfant" panose="00000400000000000000" pitchFamily="2" charset="0"/>
              </a:rPr>
              <a:t>The red present is 47 cm in height, the green one is 29cm. What is the total height of the two presents?</a:t>
            </a:r>
            <a:endParaRPr lang="en-IE" sz="2800" dirty="0">
              <a:latin typeface="SassoonPrimaryInfant" panose="000004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1180" b="23515"/>
          <a:stretch/>
        </p:blipFill>
        <p:spPr>
          <a:xfrm>
            <a:off x="199572" y="3687855"/>
            <a:ext cx="6545943" cy="195942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99572" y="5791200"/>
            <a:ext cx="224971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8000" y="5791200"/>
            <a:ext cx="156754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68686" y="5791200"/>
            <a:ext cx="129177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38250" y="3673341"/>
            <a:ext cx="518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SassoonPrimaryInfant" panose="00000400000000000000" pitchFamily="2" charset="0"/>
              </a:rPr>
              <a:t>Daddy				Mammy			   Baby</a:t>
            </a:r>
            <a:endParaRPr lang="en-IE" dirty="0">
              <a:solidFill>
                <a:schemeClr val="bg1"/>
              </a:solidFill>
              <a:latin typeface="SassoonPrimaryInfant" panose="000004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0535" y="5906089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SassoonPrimaryInfant" panose="00000400000000000000" pitchFamily="2" charset="0"/>
              </a:rPr>
              <a:t>½ m</a:t>
            </a:r>
            <a:endParaRPr lang="en-IE" sz="3200" dirty="0">
              <a:latin typeface="SassoonPrimaryInfant" panose="000004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7998" y="5935118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SassoonPrimaryInfant" panose="00000400000000000000" pitchFamily="2" charset="0"/>
              </a:rPr>
              <a:t>¼ m</a:t>
            </a:r>
            <a:endParaRPr lang="en-IE" sz="3200" dirty="0">
              <a:latin typeface="SassoonPrimaryInfant" panose="000004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5611" y="5944903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PrimaryInfant" panose="00000400000000000000" pitchFamily="2" charset="0"/>
              </a:rPr>
              <a:t>10 cm</a:t>
            </a:r>
            <a:endParaRPr lang="en-IE" sz="2800" dirty="0">
              <a:latin typeface="SassoonPrimaryInfant" panose="000004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5515" y="4691951"/>
            <a:ext cx="40847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PrimaryInfant" panose="00000400000000000000" pitchFamily="2" charset="0"/>
              </a:rPr>
              <a:t>What is the total width of </a:t>
            </a:r>
          </a:p>
          <a:p>
            <a:r>
              <a:rPr lang="en-GB" sz="2800" dirty="0" smtClean="0">
                <a:latin typeface="SassoonPrimaryInfant" panose="00000400000000000000" pitchFamily="2" charset="0"/>
              </a:rPr>
              <a:t>the three bowls?</a:t>
            </a:r>
            <a:endParaRPr lang="en-IE" sz="2800" dirty="0">
              <a:latin typeface="SassoonPrimaryInfa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92" y="-212292"/>
            <a:ext cx="1898633" cy="1456267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 </a:t>
            </a:r>
            <a:endParaRPr lang="en-IE" sz="4000" b="1" dirty="0"/>
          </a:p>
        </p:txBody>
      </p:sp>
      <p:pic>
        <p:nvPicPr>
          <p:cNvPr id="4" name="Content Placeholder 3" descr="&lt;strong&gt;Door&lt;/strong&gt; PNG Transparent Images | PNG Al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61" y="1659068"/>
            <a:ext cx="3506818" cy="35068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" y="1363957"/>
            <a:ext cx="3413146" cy="2469359"/>
          </a:xfrm>
          <a:prstGeom prst="rect">
            <a:avLst/>
          </a:prstGeom>
        </p:spPr>
      </p:pic>
      <p:pic>
        <p:nvPicPr>
          <p:cNvPr id="7" name="Picture 6" descr="File:Ryanslaptop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21" y="4513950"/>
            <a:ext cx="2758379" cy="2344050"/>
          </a:xfrm>
          <a:prstGeom prst="rect">
            <a:avLst/>
          </a:prstGeom>
        </p:spPr>
      </p:pic>
      <p:pic>
        <p:nvPicPr>
          <p:cNvPr id="11" name="Picture 10" descr="&lt;strong&gt;Pencil&lt;/strong&gt; Yellow Writing · Free vector graphic on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4173">
            <a:off x="8742447" y="5097457"/>
            <a:ext cx="3227817" cy="161390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2398762" y="4844551"/>
            <a:ext cx="185672" cy="12296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1055961" y="1800225"/>
            <a:ext cx="17145" cy="336579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73106" y="3412477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height</a:t>
            </a:r>
            <a:endParaRPr lang="en-I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2741" y="5316643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haroni" panose="02010803020104030203" pitchFamily="2" charset="-79"/>
                <a:cs typeface="Aharoni" panose="02010803020104030203" pitchFamily="2" charset="-79"/>
              </a:rPr>
              <a:t>height</a:t>
            </a:r>
            <a:endParaRPr lang="en-IE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732127" y="6016766"/>
            <a:ext cx="3248455" cy="783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1371" y="3201260"/>
            <a:ext cx="1768793" cy="13675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8992" y="3457994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length</a:t>
            </a:r>
            <a:endParaRPr lang="en-I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76331" y="6093791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haroni" panose="02010803020104030203" pitchFamily="2" charset="-79"/>
                <a:cs typeface="Aharoni" panose="02010803020104030203" pitchFamily="2" charset="-79"/>
              </a:rPr>
              <a:t>length</a:t>
            </a:r>
            <a:endParaRPr lang="en-IE" dirty="0"/>
          </a:p>
        </p:txBody>
      </p:sp>
      <p:sp>
        <p:nvSpPr>
          <p:cNvPr id="29" name="TextBox 28"/>
          <p:cNvSpPr txBox="1"/>
          <p:nvPr/>
        </p:nvSpPr>
        <p:spPr>
          <a:xfrm>
            <a:off x="-1" y="-5146"/>
            <a:ext cx="12525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assoonPrimaryInfant" panose="00000400000000000000" pitchFamily="2" charset="0"/>
              </a:rPr>
              <a:t>Task : Match the object to its most likely measure, then talk about objects that you think would be longer/shorter/taller than these measurements.</a:t>
            </a:r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4219823991"/>
              </p:ext>
            </p:extLst>
          </p:nvPr>
        </p:nvGraphicFramePr>
        <p:xfrm>
          <a:off x="5694067" y="1539829"/>
          <a:ext cx="1156474" cy="268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1"/>
          <a:srcRect l="12381" r="10285"/>
          <a:stretch/>
        </p:blipFill>
        <p:spPr>
          <a:xfrm>
            <a:off x="4751295" y="4693159"/>
            <a:ext cx="1657350" cy="214312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540525" y="5547475"/>
            <a:ext cx="1096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height</a:t>
            </a:r>
            <a:endParaRPr lang="en-IE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498128" y="4693159"/>
            <a:ext cx="25338" cy="21431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>
            <a:outerShdw blurRad="50800" dist="50800" dir="5400000" sx="3000" sy="3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7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0366"/>
            <a:ext cx="10131425" cy="1456267"/>
          </a:xfrm>
        </p:spPr>
        <p:txBody>
          <a:bodyPr>
            <a:noAutofit/>
          </a:bodyPr>
          <a:lstStyle/>
          <a:p>
            <a:pPr algn="ctr"/>
            <a:r>
              <a:rPr lang="en-GB" sz="11500" cap="none" dirty="0">
                <a:latin typeface="SassoonPrimaryInfant" panose="00000400000000000000" pitchFamily="2" charset="0"/>
              </a:rPr>
              <a:t>Tuesday</a:t>
            </a:r>
            <a:endParaRPr lang="en-IE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72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4577"/>
            <a:ext cx="10131425" cy="1456267"/>
          </a:xfrm>
        </p:spPr>
        <p:txBody>
          <a:bodyPr/>
          <a:lstStyle/>
          <a:p>
            <a:r>
              <a:rPr lang="en-GB" cap="none" dirty="0" smtClean="0">
                <a:latin typeface="SassoonPrimaryInfant" panose="00000400000000000000" pitchFamily="2" charset="0"/>
              </a:rPr>
              <a:t>Counting to 200</a:t>
            </a:r>
            <a:endParaRPr lang="en-IE" cap="none" dirty="0">
              <a:latin typeface="SassoonPrimaryInfant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10490199" cy="4550455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SassoonPrimaryInfant" panose="00000400000000000000" pitchFamily="2" charset="0"/>
              </a:rPr>
              <a:t>Can you count from 100 to 200?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SassoonPrimaryInfant" panose="00000400000000000000" pitchFamily="2" charset="0"/>
              </a:rPr>
              <a:t>Use the number square in the next slide to help you – can you tell which numbers are hidden by smiley faces?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SassoonPrimaryInfant" panose="00000400000000000000" pitchFamily="2" charset="0"/>
              </a:rPr>
              <a:t>Draw these numbers in your copy on an abacus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3200" dirty="0" smtClean="0">
              <a:latin typeface="SassoonPrimaryInfant" panose="000004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GB" sz="3200" dirty="0">
              <a:latin typeface="SassoonPrimaryInfant" panose="000004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GB" sz="3200" dirty="0">
              <a:latin typeface="SassoonPrimaryInfant" panose="000004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3200" dirty="0" smtClean="0">
                <a:latin typeface="SassoonPrimaryInfant" panose="00000400000000000000" pitchFamily="2" charset="0"/>
              </a:rPr>
              <a:t>Example :  154 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32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IE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84" t="33095" r="7469" b="4159"/>
          <a:stretch/>
        </p:blipFill>
        <p:spPr>
          <a:xfrm>
            <a:off x="3898899" y="4192181"/>
            <a:ext cx="2032001" cy="24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12" y="0"/>
            <a:ext cx="9372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80343"/>
            <a:ext cx="10131425" cy="1456267"/>
          </a:xfrm>
        </p:spPr>
        <p:txBody>
          <a:bodyPr>
            <a:noAutofit/>
          </a:bodyPr>
          <a:lstStyle/>
          <a:p>
            <a:pPr algn="ctr"/>
            <a:r>
              <a:rPr lang="en-GB" sz="11500" cap="none" dirty="0" smtClean="0">
                <a:latin typeface="SassoonPrimaryInfant" panose="00000400000000000000" pitchFamily="2" charset="0"/>
              </a:rPr>
              <a:t>Wednesday</a:t>
            </a:r>
            <a:endParaRPr lang="en-IE" sz="11500" cap="none" dirty="0">
              <a:latin typeface="SassoonPrimaryInfant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0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326</TotalTime>
  <Words>1111</Words>
  <Application>Microsoft Office PowerPoint</Application>
  <PresentationFormat>Widescreen</PresentationFormat>
  <Paragraphs>177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Aharoni</vt:lpstr>
      <vt:lpstr>Arial</vt:lpstr>
      <vt:lpstr>Calibri</vt:lpstr>
      <vt:lpstr>Calibri Light</vt:lpstr>
      <vt:lpstr>Courier New</vt:lpstr>
      <vt:lpstr>SassoonPrimaryInfant</vt:lpstr>
      <vt:lpstr>Celestial</vt:lpstr>
      <vt:lpstr>Second class maths</vt:lpstr>
      <vt:lpstr>Module 3 work at a glance </vt:lpstr>
      <vt:lpstr>Monday</vt:lpstr>
      <vt:lpstr>PowerPoint Presentation</vt:lpstr>
      <vt:lpstr> </vt:lpstr>
      <vt:lpstr>Tuesday</vt:lpstr>
      <vt:lpstr>Counting to 200</vt:lpstr>
      <vt:lpstr>PowerPoint Presentation</vt:lpstr>
      <vt:lpstr>Wednesday</vt:lpstr>
      <vt:lpstr>6 </vt:lpstr>
      <vt:lpstr>PowerPoint Presentation</vt:lpstr>
      <vt:lpstr>Thursday</vt:lpstr>
      <vt:lpstr>Use three different coins each time. How many different amounts can you make?</vt:lpstr>
      <vt:lpstr>How much more would you need with each amount to make €1 ? </vt:lpstr>
      <vt:lpstr>Friday</vt:lpstr>
      <vt:lpstr>PowerPoint Presentation</vt:lpstr>
      <vt:lpstr>Challenge -  using a ruler and a pencil, draw lines the lengths stated below.  </vt:lpstr>
      <vt:lpstr>Extra Challenge</vt:lpstr>
      <vt:lpstr>PowerPoint Presentation</vt:lpstr>
      <vt:lpstr>Write the following numbers in your copy;</vt:lpstr>
      <vt:lpstr>Find the number that is ….</vt:lpstr>
      <vt:lpstr>PowerPoint Presentation</vt:lpstr>
      <vt:lpstr>Remember – sometimes you may need to draw a picture in your rough work to help work it out.   You can also use your 100 square.</vt:lpstr>
      <vt:lpstr>Can you recognise the net of these 3D shapes? </vt:lpstr>
      <vt:lpstr>PowerPoint Presentation</vt:lpstr>
      <vt:lpstr>How much more would you need with each amount to make €2 ? </vt:lpstr>
      <vt:lpstr>What is the value of each group of coins? </vt:lpstr>
      <vt:lpstr>Friday</vt:lpstr>
      <vt:lpstr>Well done!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class maths</dc:title>
  <dc:creator>Deirdre Lawless</dc:creator>
  <cp:lastModifiedBy>Edel Gilmer</cp:lastModifiedBy>
  <cp:revision>28</cp:revision>
  <dcterms:created xsi:type="dcterms:W3CDTF">2020-04-27T10:46:10Z</dcterms:created>
  <dcterms:modified xsi:type="dcterms:W3CDTF">2020-05-03T09:50:00Z</dcterms:modified>
</cp:coreProperties>
</file>