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256" r:id="rId2"/>
    <p:sldId id="290" r:id="rId3"/>
    <p:sldId id="315" r:id="rId4"/>
    <p:sldId id="301" r:id="rId5"/>
    <p:sldId id="295" r:id="rId6"/>
    <p:sldId id="303" r:id="rId7"/>
    <p:sldId id="302" r:id="rId8"/>
    <p:sldId id="308" r:id="rId9"/>
    <p:sldId id="304" r:id="rId10"/>
    <p:sldId id="299" r:id="rId11"/>
    <p:sldId id="310" r:id="rId12"/>
    <p:sldId id="305" r:id="rId13"/>
    <p:sldId id="311" r:id="rId14"/>
    <p:sldId id="307" r:id="rId15"/>
    <p:sldId id="306" r:id="rId16"/>
    <p:sldId id="312" r:id="rId17"/>
    <p:sldId id="309" r:id="rId18"/>
    <p:sldId id="314" r:id="rId19"/>
    <p:sldId id="313" r:id="rId20"/>
    <p:sldId id="316" r:id="rId21"/>
    <p:sldId id="317" r:id="rId22"/>
    <p:sldId id="320" r:id="rId23"/>
    <p:sldId id="332" r:id="rId24"/>
    <p:sldId id="321" r:id="rId25"/>
    <p:sldId id="322" r:id="rId26"/>
    <p:sldId id="325" r:id="rId27"/>
    <p:sldId id="323" r:id="rId28"/>
    <p:sldId id="326" r:id="rId29"/>
    <p:sldId id="327" r:id="rId30"/>
    <p:sldId id="328" r:id="rId31"/>
    <p:sldId id="331" r:id="rId32"/>
    <p:sldId id="333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0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434D3-60F0-4433-939F-EFB540250944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EE5BC-1C77-4F60-9BC1-BB19000B6F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56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data.cjfallon.ie/resources/19626/activity-145/index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microsoft.com/office/2007/relationships/hdphoto" Target="../media/hdphoto19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microsoft.com/office/2007/relationships/hdphoto" Target="../media/hdphoto18.wdp"/><Relationship Id="rId9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data.cjfallon.ie/resources/19626/activity-145/index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4.wdp"/><Relationship Id="rId7" Type="http://schemas.microsoft.com/office/2007/relationships/hdphoto" Target="../media/hdphoto2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3.wdp"/><Relationship Id="rId4" Type="http://schemas.openxmlformats.org/officeDocument/2006/relationships/image" Target="../media/image21.png"/><Relationship Id="rId9" Type="http://schemas.microsoft.com/office/2007/relationships/hdphoto" Target="../media/hdphoto2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4.wdp"/><Relationship Id="rId7" Type="http://schemas.microsoft.com/office/2007/relationships/hdphoto" Target="../media/hdphoto1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3.wdp"/><Relationship Id="rId4" Type="http://schemas.openxmlformats.org/officeDocument/2006/relationships/image" Target="../media/image35.png"/><Relationship Id="rId9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data.cjfallon.ie/resources/19626/activity-145/index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youtube.com/watch?v=ybEU-6U7s8k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data.cjfallon.ie/resources/19626/activity-145/index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microsoft.com/office/2007/relationships/hdphoto" Target="../media/hdphoto2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4.wdp"/><Relationship Id="rId7" Type="http://schemas.microsoft.com/office/2007/relationships/hdphoto" Target="../media/hdphoto2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microsoft.com/office/2007/relationships/hdphoto" Target="../media/hdphoto29.wdp"/><Relationship Id="rId5" Type="http://schemas.microsoft.com/office/2007/relationships/hdphoto" Target="../media/hdphoto13.wdp"/><Relationship Id="rId10" Type="http://schemas.openxmlformats.org/officeDocument/2006/relationships/image" Target="../media/image46.png"/><Relationship Id="rId4" Type="http://schemas.openxmlformats.org/officeDocument/2006/relationships/image" Target="../media/image21.png"/><Relationship Id="rId9" Type="http://schemas.microsoft.com/office/2007/relationships/hdphoto" Target="../media/hdphoto28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35.wdp"/><Relationship Id="rId3" Type="http://schemas.microsoft.com/office/2007/relationships/hdphoto" Target="../media/hdphoto30.wdp"/><Relationship Id="rId7" Type="http://schemas.microsoft.com/office/2007/relationships/hdphoto" Target="../media/hdphoto32.wdp"/><Relationship Id="rId12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microsoft.com/office/2007/relationships/hdphoto" Target="../media/hdphoto34.wdp"/><Relationship Id="rId5" Type="http://schemas.microsoft.com/office/2007/relationships/hdphoto" Target="../media/hdphoto31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microsoft.com/office/2007/relationships/hdphoto" Target="../media/hdphoto3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data.cjfallon.ie/resources/19626/activity-106/index.htm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data.cjfallon.ie/resources/19626/activity-107/index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microsoft.com/office/2007/relationships/hdphoto" Target="../media/hdphoto4.wdp"/><Relationship Id="rId7" Type="http://schemas.microsoft.com/office/2007/relationships/hdphoto" Target="../media/hdphoto3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13.wdp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8.wdp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TPFQd7ZjErU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8.wdp"/><Relationship Id="rId10" Type="http://schemas.openxmlformats.org/officeDocument/2006/relationships/image" Target="../media/image18.jpeg"/><Relationship Id="rId4" Type="http://schemas.openxmlformats.org/officeDocument/2006/relationships/image" Target="../media/image15.png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4.wdp"/><Relationship Id="rId7" Type="http://schemas.microsoft.com/office/2007/relationships/hdphoto" Target="../media/hdphoto1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6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GB" b="1" dirty="0" smtClean="0"/>
              <a:t>Numeracy</a:t>
            </a:r>
            <a:r>
              <a:rPr lang="en-GB" dirty="0" smtClean="0"/>
              <a:t> – Second Class</a:t>
            </a:r>
            <a:br>
              <a:rPr lang="en-GB" dirty="0" smtClean="0"/>
            </a:br>
            <a:r>
              <a:rPr lang="en-GB" sz="4400" dirty="0" smtClean="0"/>
              <a:t>Module 4:</a:t>
            </a:r>
            <a:br>
              <a:rPr lang="en-GB" sz="4400" dirty="0" smtClean="0"/>
            </a:br>
            <a:r>
              <a:rPr lang="en-GB" sz="4400" dirty="0" smtClean="0"/>
              <a:t>Week 7 – 18</a:t>
            </a:r>
            <a:r>
              <a:rPr lang="en-GB" sz="4400" baseline="30000" dirty="0" smtClean="0"/>
              <a:t>th</a:t>
            </a:r>
            <a:r>
              <a:rPr lang="en-GB" sz="4400" dirty="0" smtClean="0"/>
              <a:t>_22</a:t>
            </a:r>
            <a:r>
              <a:rPr lang="en-GB" sz="4400" baseline="30000" dirty="0" smtClean="0"/>
              <a:t>nd</a:t>
            </a:r>
            <a:r>
              <a:rPr lang="en-GB" sz="4400" dirty="0" smtClean="0"/>
              <a:t> May</a:t>
            </a:r>
            <a:br>
              <a:rPr lang="en-GB" sz="4400" dirty="0" smtClean="0"/>
            </a:br>
            <a:r>
              <a:rPr lang="en-GB" sz="4400" dirty="0" smtClean="0"/>
              <a:t>Week </a:t>
            </a:r>
            <a:r>
              <a:rPr lang="en-GB" sz="4400" dirty="0"/>
              <a:t>8</a:t>
            </a:r>
            <a:r>
              <a:rPr lang="en-GB" sz="4400" dirty="0" smtClean="0"/>
              <a:t> – 25</a:t>
            </a:r>
            <a:r>
              <a:rPr lang="en-GB" sz="4400" baseline="30000" dirty="0" smtClean="0"/>
              <a:t>th</a:t>
            </a:r>
            <a:r>
              <a:rPr lang="en-GB" sz="4400" dirty="0"/>
              <a:t> </a:t>
            </a:r>
            <a:r>
              <a:rPr lang="en-GB" sz="4400" dirty="0" smtClean="0"/>
              <a:t>May_29</a:t>
            </a:r>
            <a:r>
              <a:rPr lang="en-GB" sz="4400" baseline="30000" dirty="0" smtClean="0"/>
              <a:t>th</a:t>
            </a:r>
            <a:r>
              <a:rPr lang="en-GB" sz="4400" dirty="0" smtClean="0"/>
              <a:t> May</a:t>
            </a:r>
            <a:endParaRPr lang="en-GB" sz="4400" dirty="0"/>
          </a:p>
        </p:txBody>
      </p:sp>
      <p:pic>
        <p:nvPicPr>
          <p:cNvPr id="4" name="Picture 3" descr="Teacher Rose: Cicle Inicial. Segon. Numbers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9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309" y="4515728"/>
            <a:ext cx="2692799" cy="212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3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770" y="202081"/>
            <a:ext cx="8852773" cy="799405"/>
          </a:xfrm>
          <a:solidFill>
            <a:srgbClr val="7030A0">
              <a:alpha val="72000"/>
            </a:srgbClr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5600" b="1" dirty="0" smtClean="0">
                <a:latin typeface="SassoonPrimaryInfant" panose="00000400000000000000" pitchFamily="2" charset="0"/>
              </a:rPr>
              <a:t>Estimate and Measure in Litres…. </a:t>
            </a:r>
            <a:r>
              <a:rPr lang="en-GB" sz="4800" b="1" dirty="0" smtClean="0">
                <a:latin typeface="SassoonPrimaryInfant" panose="00000400000000000000" pitchFamily="2" charset="0"/>
              </a:rPr>
              <a:t/>
            </a:r>
            <a:br>
              <a:rPr lang="en-GB" sz="4800" b="1" dirty="0" smtClean="0">
                <a:latin typeface="SassoonPrimaryInfant" panose="00000400000000000000" pitchFamily="2" charset="0"/>
              </a:rPr>
            </a:br>
            <a:endParaRPr lang="en-GB" sz="3300" dirty="0">
              <a:latin typeface="SassoonPrimaryInfant" panose="000004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292334"/>
            <a:ext cx="7296150" cy="4222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" y="2972556"/>
            <a:ext cx="44767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SassoonPrimaryInfant" panose="00000400000000000000" pitchFamily="2" charset="0"/>
              </a:rPr>
              <a:t>Use a litre measure to find out whether these containers hold more than a litre, less than a </a:t>
            </a:r>
          </a:p>
          <a:p>
            <a:r>
              <a:rPr lang="en-GB" sz="3600" dirty="0">
                <a:latin typeface="SassoonPrimaryInfant" panose="00000400000000000000" pitchFamily="2" charset="0"/>
              </a:rPr>
              <a:t>l</a:t>
            </a:r>
            <a:r>
              <a:rPr lang="en-GB" sz="3600" dirty="0" smtClean="0">
                <a:latin typeface="SassoonPrimaryInfant" panose="00000400000000000000" pitchFamily="2" charset="0"/>
              </a:rPr>
              <a:t>itre or about a litre.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8150" y="1319724"/>
            <a:ext cx="10919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latin typeface="SassoonPrimaryInfant" panose="00000400000000000000" pitchFamily="2" charset="0"/>
              </a:rPr>
              <a:t>You can use a 1 litre beaker or any litre container for this task…..</a:t>
            </a:r>
            <a:endParaRPr lang="en-GB" sz="3200" b="1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2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440" y="4470396"/>
            <a:ext cx="8911687" cy="1280890"/>
          </a:xfrm>
        </p:spPr>
        <p:txBody>
          <a:bodyPr/>
          <a:lstStyle/>
          <a:p>
            <a:r>
              <a:rPr lang="en-GB" dirty="0">
                <a:hlinkClick r:id="rId2"/>
              </a:rPr>
              <a:t>http://data.cjfallon.ie/resources/19626/activity-145/index.html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49052" y="2293257"/>
            <a:ext cx="106153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GB" sz="3200" dirty="0" smtClean="0">
              <a:latin typeface="SassoonPrimaryInfant" panose="00000400000000000000" pitchFamily="2" charset="0"/>
            </a:endParaRPr>
          </a:p>
          <a:p>
            <a:pPr algn="ctr"/>
            <a:r>
              <a:rPr lang="en-GB" sz="3200" dirty="0" smtClean="0">
                <a:latin typeface="SassoonPrimaryInfant" panose="00000400000000000000" pitchFamily="2" charset="0"/>
              </a:rPr>
              <a:t>How good are you at estimating? Test yourself,</a:t>
            </a:r>
          </a:p>
          <a:p>
            <a:pPr algn="ctr"/>
            <a:r>
              <a:rPr lang="en-GB" sz="3200" dirty="0" smtClean="0">
                <a:latin typeface="SassoonPrimaryInfant" panose="00000400000000000000" pitchFamily="2" charset="0"/>
              </a:rPr>
              <a:t>copy and paste the link below into your browser and have fun!</a:t>
            </a:r>
            <a:endParaRPr lang="en-GB" sz="3200" dirty="0">
              <a:latin typeface="SassoonPrimaryInfant" panose="00000400000000000000" pitchFamily="2" charset="0"/>
            </a:endParaRPr>
          </a:p>
        </p:txBody>
      </p:sp>
      <p:pic>
        <p:nvPicPr>
          <p:cNvPr id="2050" name="Picture 2" descr="free student testing cartoons | Royalty Free Cartoon Clipart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923" y="377371"/>
            <a:ext cx="2571935" cy="232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38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63" y="187566"/>
            <a:ext cx="8894082" cy="824862"/>
          </a:xfrm>
          <a:solidFill>
            <a:srgbClr val="92D050">
              <a:alpha val="95000"/>
            </a:srgbClr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5600" b="1" dirty="0" smtClean="0">
                <a:latin typeface="SassoonPrimaryInfant" panose="00000400000000000000" pitchFamily="2" charset="0"/>
              </a:rPr>
              <a:t>Thursday – ¼ Litre (250ml)</a:t>
            </a:r>
            <a:r>
              <a:rPr lang="en-GB" sz="4800" b="1" dirty="0" smtClean="0">
                <a:latin typeface="SassoonPrimaryInfant" panose="00000400000000000000" pitchFamily="2" charset="0"/>
              </a:rPr>
              <a:t/>
            </a:r>
            <a:br>
              <a:rPr lang="en-GB" sz="4800" b="1" dirty="0" smtClean="0">
                <a:latin typeface="SassoonPrimaryInfant" panose="00000400000000000000" pitchFamily="2" charset="0"/>
              </a:rPr>
            </a:br>
            <a:endParaRPr lang="en-GB" sz="3300" dirty="0">
              <a:latin typeface="SassoonPrimaryInfant" panose="000004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564" y="2457450"/>
            <a:ext cx="36194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smtClean="0">
                <a:latin typeface="SassoonPrimaryInfant" panose="00000400000000000000" pitchFamily="2" charset="0"/>
              </a:rPr>
              <a:t>You will need a measuring jug with ¼ litre measure, to </a:t>
            </a:r>
          </a:p>
          <a:p>
            <a:r>
              <a:rPr lang="en-GB" sz="3000" dirty="0" smtClean="0">
                <a:latin typeface="SassoonPrimaryInfant" panose="00000400000000000000" pitchFamily="2" charset="0"/>
              </a:rPr>
              <a:t>find how much these containers will hold…..</a:t>
            </a:r>
          </a:p>
          <a:p>
            <a:endParaRPr lang="en-GB" sz="3000" dirty="0" smtClean="0">
              <a:latin typeface="SassoonPrimaryInfant" panose="00000400000000000000" pitchFamily="2" charset="0"/>
            </a:endParaRPr>
          </a:p>
          <a:p>
            <a:r>
              <a:rPr lang="en-GB" sz="3000" b="1" dirty="0" smtClean="0">
                <a:latin typeface="SassoonPrimaryInfant" panose="00000400000000000000" pitchFamily="2" charset="0"/>
              </a:rPr>
              <a:t>¼ litre </a:t>
            </a:r>
            <a:r>
              <a:rPr lang="en-GB" sz="3000" dirty="0" smtClean="0">
                <a:latin typeface="SassoonPrimaryInfant" panose="00000400000000000000" pitchFamily="2" charset="0"/>
              </a:rPr>
              <a:t>is the same as </a:t>
            </a:r>
            <a:r>
              <a:rPr lang="en-GB" sz="3000" b="1" dirty="0" smtClean="0">
                <a:latin typeface="SassoonPrimaryInfant" panose="00000400000000000000" pitchFamily="2" charset="0"/>
              </a:rPr>
              <a:t>250ml  </a:t>
            </a:r>
          </a:p>
        </p:txBody>
      </p:sp>
      <p:pic>
        <p:nvPicPr>
          <p:cNvPr id="7" name="Picture 6" descr="PYREX Glsmj1 2pt Glass Measuring Jug 250 Ml Clear for sale online ..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012428"/>
            <a:ext cx="1854063" cy="14450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809684"/>
              </p:ext>
            </p:extLst>
          </p:nvPr>
        </p:nvGraphicFramePr>
        <p:xfrm>
          <a:off x="4343400" y="2696527"/>
          <a:ext cx="7150100" cy="38321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787525">
                  <a:extLst>
                    <a:ext uri="{9D8B030D-6E8A-4147-A177-3AD203B41FA5}">
                      <a16:colId xmlns:a16="http://schemas.microsoft.com/office/drawing/2014/main" val="55037065"/>
                    </a:ext>
                  </a:extLst>
                </a:gridCol>
                <a:gridCol w="1787525">
                  <a:extLst>
                    <a:ext uri="{9D8B030D-6E8A-4147-A177-3AD203B41FA5}">
                      <a16:colId xmlns:a16="http://schemas.microsoft.com/office/drawing/2014/main" val="2777203637"/>
                    </a:ext>
                  </a:extLst>
                </a:gridCol>
                <a:gridCol w="1787525">
                  <a:extLst>
                    <a:ext uri="{9D8B030D-6E8A-4147-A177-3AD203B41FA5}">
                      <a16:colId xmlns:a16="http://schemas.microsoft.com/office/drawing/2014/main" val="2055743045"/>
                    </a:ext>
                  </a:extLst>
                </a:gridCol>
                <a:gridCol w="1787525">
                  <a:extLst>
                    <a:ext uri="{9D8B030D-6E8A-4147-A177-3AD203B41FA5}">
                      <a16:colId xmlns:a16="http://schemas.microsoft.com/office/drawing/2014/main" val="3206017308"/>
                    </a:ext>
                  </a:extLst>
                </a:gridCol>
              </a:tblGrid>
              <a:tr h="752285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SassoonPrimaryInfant" panose="00000400000000000000" pitchFamily="2" charset="0"/>
                        </a:rPr>
                        <a:t>Container</a:t>
                      </a:r>
                      <a:endParaRPr lang="en-GB" sz="2400" dirty="0">
                        <a:latin typeface="SassoonPrimaryInfant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+mj-lt"/>
                        </a:rPr>
                        <a:t>&gt;</a:t>
                      </a:r>
                      <a:r>
                        <a:rPr lang="en-GB" sz="2400" baseline="0" dirty="0" smtClean="0">
                          <a:latin typeface="SassoonPrimaryInfant" panose="00000400000000000000" pitchFamily="2" charset="0"/>
                        </a:rPr>
                        <a:t> ¼ litre</a:t>
                      </a:r>
                      <a:endParaRPr lang="en-GB" sz="2400" dirty="0">
                        <a:latin typeface="SassoonPrimaryInfant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SassoonPrimaryInfant" panose="00000400000000000000" pitchFamily="2" charset="0"/>
                        </a:rPr>
                        <a:t>about</a:t>
                      </a:r>
                      <a:r>
                        <a:rPr lang="en-GB" sz="2400" baseline="0" dirty="0" smtClean="0">
                          <a:latin typeface="SassoonPrimaryInfant" panose="00000400000000000000" pitchFamily="2" charset="0"/>
                        </a:rPr>
                        <a:t> a ¼ litre</a:t>
                      </a:r>
                      <a:endParaRPr lang="en-GB" sz="2400" dirty="0">
                        <a:latin typeface="SassoonPrimaryInfant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+mj-lt"/>
                        </a:rPr>
                        <a:t>&lt;</a:t>
                      </a:r>
                      <a:r>
                        <a:rPr lang="en-GB" sz="2400" baseline="0" dirty="0" smtClean="0">
                          <a:latin typeface="SassoonPrimaryInfant" panose="00000400000000000000" pitchFamily="2" charset="0"/>
                        </a:rPr>
                        <a:t> ¼ litre</a:t>
                      </a:r>
                      <a:endParaRPr lang="en-GB" sz="2400" dirty="0">
                        <a:latin typeface="SassoonPrimaryInfant" panose="000004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581206"/>
                  </a:ext>
                </a:extLst>
              </a:tr>
              <a:tr h="75228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26835"/>
                  </a:ext>
                </a:extLst>
              </a:tr>
              <a:tr h="75228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627777"/>
                  </a:ext>
                </a:extLst>
              </a:tr>
              <a:tr h="75228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521425"/>
                  </a:ext>
                </a:extLst>
              </a:tr>
              <a:tr h="75228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274963"/>
                  </a:ext>
                </a:extLst>
              </a:tr>
            </a:tbl>
          </a:graphicData>
        </a:graphic>
      </p:graphicFrame>
      <p:pic>
        <p:nvPicPr>
          <p:cNvPr id="10" name="Picture 9" descr="Glass Of Water Cartoon - A Vector Cartoon Illustration Of A Glass ...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3548062"/>
            <a:ext cx="719137" cy="642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ea Cup Cartoon Images, Stock Photos &amp; Vectors | Shutterstock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4313016"/>
            <a:ext cx="895350" cy="697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FÄRGRIK Bowl, turquoise - IKEA Ireland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5010881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Red Jug: Amazon.co.uk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5461746"/>
            <a:ext cx="933450" cy="121716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727324" y="1284356"/>
            <a:ext cx="7661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latin typeface="SassoonPrimaryInfant" panose="00000400000000000000" pitchFamily="2" charset="0"/>
              </a:rPr>
              <a:t>1 litres = ¼ litre + ¼ litre + ¼ litre + ¼ litre</a:t>
            </a:r>
          </a:p>
        </p:txBody>
      </p:sp>
    </p:spTree>
    <p:extLst>
      <p:ext uri="{BB962C8B-B14F-4D97-AF65-F5344CB8AC3E}">
        <p14:creationId xmlns:p14="http://schemas.microsoft.com/office/powerpoint/2010/main" val="188370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440" y="4470396"/>
            <a:ext cx="8911687" cy="1280890"/>
          </a:xfrm>
        </p:spPr>
        <p:txBody>
          <a:bodyPr/>
          <a:lstStyle/>
          <a:p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data.cjfallon.ie/resources/19626/activity-146/index.html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706452" y="2293257"/>
            <a:ext cx="83005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GB" sz="3200" dirty="0" smtClean="0">
              <a:latin typeface="SassoonPrimaryInfant" panose="00000400000000000000" pitchFamily="2" charset="0"/>
            </a:endParaRPr>
          </a:p>
          <a:p>
            <a:pPr algn="ctr"/>
            <a:r>
              <a:rPr lang="en-GB" sz="3200" dirty="0" smtClean="0">
                <a:latin typeface="SassoonPrimaryInfant" panose="00000400000000000000" pitchFamily="2" charset="0"/>
              </a:rPr>
              <a:t>How good are you at sharing </a:t>
            </a:r>
            <a:r>
              <a:rPr lang="en-GB" sz="3200" dirty="0" err="1" smtClean="0">
                <a:latin typeface="SassoonPrimaryInfant" panose="00000400000000000000" pitchFamily="2" charset="0"/>
              </a:rPr>
              <a:t>litres..test</a:t>
            </a:r>
            <a:r>
              <a:rPr lang="en-GB" sz="3200" dirty="0" smtClean="0">
                <a:latin typeface="SassoonPrimaryInfant" panose="00000400000000000000" pitchFamily="2" charset="0"/>
              </a:rPr>
              <a:t> yourself,</a:t>
            </a:r>
          </a:p>
          <a:p>
            <a:pPr algn="ctr"/>
            <a:r>
              <a:rPr lang="en-GB" sz="3200" dirty="0" smtClean="0">
                <a:latin typeface="SassoonPrimaryInfant" panose="00000400000000000000" pitchFamily="2" charset="0"/>
              </a:rPr>
              <a:t>copy and paste the link below into your browser!</a:t>
            </a:r>
            <a:endParaRPr lang="en-GB" sz="3200" dirty="0">
              <a:latin typeface="SassoonPrimaryInfant" panose="00000400000000000000" pitchFamily="2" charset="0"/>
            </a:endParaRPr>
          </a:p>
        </p:txBody>
      </p:sp>
      <p:pic>
        <p:nvPicPr>
          <p:cNvPr id="2050" name="Picture 2" descr="free student testing cartoons | Royalty Free Cartoon Clipart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923" y="377371"/>
            <a:ext cx="2571935" cy="232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89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27217"/>
            <a:ext cx="4629150" cy="824862"/>
          </a:xfrm>
          <a:solidFill>
            <a:srgbClr val="92D050">
              <a:alpha val="95000"/>
            </a:srgbClr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5600" b="1" dirty="0" smtClean="0">
                <a:latin typeface="SassoonPrimaryInfant" panose="00000400000000000000" pitchFamily="2" charset="0"/>
              </a:rPr>
              <a:t>…….Thursday</a:t>
            </a:r>
            <a:endParaRPr lang="en-GB" sz="3300" dirty="0">
              <a:latin typeface="SassoonPrimaryInfant" panose="000004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39" b="9825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850" y="40998"/>
            <a:ext cx="1960448" cy="15682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850" y="236220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448243" y="5867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20" name="Picture 19" descr="Hard Work Ahead Yellow Image &amp; Photo (Free Trial) | Bigstock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57378"/>
            <a:ext cx="1562100" cy="146729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1705544" y="4576921"/>
            <a:ext cx="102656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latin typeface="SassoonPrimaryInfant" panose="00000400000000000000" pitchFamily="2" charset="0"/>
              </a:rPr>
              <a:t>Challenge question……</a:t>
            </a:r>
          </a:p>
          <a:p>
            <a:r>
              <a:rPr lang="en-GB" sz="3200" dirty="0" smtClean="0">
                <a:latin typeface="SassoonPrimaryInfant" panose="00000400000000000000" pitchFamily="2" charset="0"/>
              </a:rPr>
              <a:t>I am less than 60 litres and more than 50 litres. The sum of </a:t>
            </a:r>
          </a:p>
          <a:p>
            <a:r>
              <a:rPr lang="en-GB" sz="3200" dirty="0" smtClean="0">
                <a:latin typeface="SassoonPrimaryInfant" panose="00000400000000000000" pitchFamily="2" charset="0"/>
              </a:rPr>
              <a:t>my two digits is 9… what am I?</a:t>
            </a:r>
            <a:endParaRPr lang="en-GB" sz="3200" dirty="0">
              <a:latin typeface="SassoonPrimaryInfant" panose="00000400000000000000" pitchFamily="2" charset="0"/>
            </a:endParaRPr>
          </a:p>
        </p:txBody>
      </p:sp>
      <p:pic>
        <p:nvPicPr>
          <p:cNvPr id="13" name="Picture 12" descr="C:\Users\EGilmer\AppData\Local\Microsoft\Windows\INetCache\Content.MSO\858E9FF1.tmp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434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582" y="952079"/>
            <a:ext cx="3089663" cy="155911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9913" y="1710754"/>
            <a:ext cx="7516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latin typeface="SassoonPrimaryInfant" panose="00000400000000000000" pitchFamily="2" charset="0"/>
              </a:rPr>
              <a:t>1.) </a:t>
            </a:r>
            <a:r>
              <a:rPr lang="en-GB" sz="2800" dirty="0" smtClean="0">
                <a:latin typeface="SassoonPrimaryInfant" panose="00000400000000000000" pitchFamily="2" charset="0"/>
              </a:rPr>
              <a:t>How much more liquid is needed to fill this jug.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913" y="2714242"/>
            <a:ext cx="12993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SassoonPrimaryInfant" panose="00000400000000000000" pitchFamily="2" charset="0"/>
              </a:rPr>
              <a:t>2.) </a:t>
            </a:r>
            <a:r>
              <a:rPr lang="en-GB" sz="2800" dirty="0" smtClean="0">
                <a:latin typeface="SassoonPrimaryInfant" panose="00000400000000000000" pitchFamily="2" charset="0"/>
              </a:rPr>
              <a:t>Ms. Nestor buys twelve 1 litre bottles of milk. She divides the 12 bottles 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equally into 2 shelves. How many litres of milk is on each shelf ?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pic>
        <p:nvPicPr>
          <p:cNvPr id="18" name="Picture 17" descr="Lactose Free JUST MILK (12 Bottles)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413" y="3258061"/>
            <a:ext cx="1381260" cy="1199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51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7649" y="105785"/>
            <a:ext cx="5219701" cy="824862"/>
          </a:xfrm>
          <a:solidFill>
            <a:srgbClr val="00B0F0">
              <a:alpha val="65000"/>
            </a:srgbClr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5600" b="1" dirty="0" smtClean="0">
                <a:latin typeface="SassoonPrimaryInfant" panose="00000400000000000000" pitchFamily="2" charset="0"/>
              </a:rPr>
              <a:t>Friday</a:t>
            </a:r>
            <a:endParaRPr lang="en-GB" sz="3300" dirty="0">
              <a:latin typeface="SassoonPrimaryInfant" panose="000004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39" b="9825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243" y="51300"/>
            <a:ext cx="1590107" cy="12201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900" y="1271454"/>
            <a:ext cx="101030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atin typeface="SassoonPrimaryInfant" panose="00000400000000000000" pitchFamily="2" charset="0"/>
              </a:rPr>
              <a:t>1 litre = ½ litre + ½ Litre</a:t>
            </a:r>
          </a:p>
          <a:p>
            <a:r>
              <a:rPr lang="en-GB" sz="4000" b="1" dirty="0" smtClean="0">
                <a:latin typeface="SassoonPrimaryInfant" panose="00000400000000000000" pitchFamily="2" charset="0"/>
              </a:rPr>
              <a:t>1 litre = ¼ litre + ¼ litre + ¼ litre + ¼ litre</a:t>
            </a:r>
          </a:p>
          <a:p>
            <a:endParaRPr lang="en-GB" sz="4000" b="1" dirty="0">
              <a:latin typeface="SassoonPrimaryInfant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850" y="236220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23850" y="2731532"/>
            <a:ext cx="1138882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3200" dirty="0" smtClean="0">
                <a:latin typeface="SassoonPrimaryInfant" panose="00000400000000000000" pitchFamily="2" charset="0"/>
              </a:rPr>
              <a:t>) A litre of cherry cola costs 80c, how much does ½ litre cost?</a:t>
            </a:r>
          </a:p>
          <a:p>
            <a:endParaRPr lang="en-GB" sz="3200" dirty="0" smtClean="0">
              <a:latin typeface="SassoonPrimaryInfant" panose="00000400000000000000" pitchFamily="2" charset="0"/>
            </a:endParaRPr>
          </a:p>
          <a:p>
            <a:r>
              <a:rPr lang="en-GB" sz="3200" dirty="0" smtClean="0">
                <a:latin typeface="SassoonPrimaryInfant" panose="00000400000000000000" pitchFamily="2" charset="0"/>
              </a:rPr>
              <a:t>2.) Ms. Lawless drank ¼ litre of milk at 8am and ¼ litre at 11 am,</a:t>
            </a:r>
          </a:p>
          <a:p>
            <a:r>
              <a:rPr lang="en-GB" sz="3200" dirty="0" smtClean="0">
                <a:latin typeface="SassoonPrimaryInfant" panose="00000400000000000000" pitchFamily="2" charset="0"/>
              </a:rPr>
              <a:t>how much milk did Ms. Lawless drink altogether?</a:t>
            </a:r>
            <a:endParaRPr lang="en-GB" sz="3200" dirty="0">
              <a:latin typeface="SassoonPrimaryInfant" panose="00000400000000000000" pitchFamily="2" charset="0"/>
            </a:endParaRPr>
          </a:p>
        </p:txBody>
      </p:sp>
      <p:pic>
        <p:nvPicPr>
          <p:cNvPr id="16" name="Picture 15" descr="Amazon.com : Coca-Cola Cherry, 2 Liter : Grocery &amp; Gourmet Food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647" r="89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195" y="2539795"/>
            <a:ext cx="990600" cy="86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Avonmore Milk Carton (1 Litre)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339" y="4200726"/>
            <a:ext cx="1181100" cy="9395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448243" y="5867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20" name="Picture 19" descr="Hard Work Ahead Yellow Image &amp; Photo (Free Trial) | Bigstock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4921777"/>
            <a:ext cx="1257301" cy="112968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1413215" y="4921777"/>
            <a:ext cx="107787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latin typeface="SassoonPrimaryInfant" panose="00000400000000000000" pitchFamily="2" charset="0"/>
              </a:rPr>
              <a:t>Challenge question……</a:t>
            </a:r>
          </a:p>
          <a:p>
            <a:r>
              <a:rPr lang="en-GB" sz="3200" dirty="0" smtClean="0">
                <a:latin typeface="SassoonPrimaryInfant" panose="00000400000000000000" pitchFamily="2" charset="0"/>
              </a:rPr>
              <a:t>I had 40 litres of coke for my party, my brother drank 12 litres,</a:t>
            </a:r>
          </a:p>
          <a:p>
            <a:r>
              <a:rPr lang="en-GB" sz="3200" dirty="0" smtClean="0">
                <a:latin typeface="SassoonPrimaryInfant" panose="00000400000000000000" pitchFamily="2" charset="0"/>
              </a:rPr>
              <a:t>I spilled 5 and a half litres, how many litres did I have left?</a:t>
            </a:r>
            <a:endParaRPr lang="en-GB" sz="3200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5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440" y="4470396"/>
            <a:ext cx="8911687" cy="1280890"/>
          </a:xfrm>
        </p:spPr>
        <p:txBody>
          <a:bodyPr/>
          <a:lstStyle/>
          <a:p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data.cjfallon.ie/resources/19626/activity-147/index.html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232925" y="2293257"/>
            <a:ext cx="9247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GB" sz="3200" dirty="0" smtClean="0">
              <a:latin typeface="SassoonPrimaryInfant" panose="00000400000000000000" pitchFamily="2" charset="0"/>
            </a:endParaRPr>
          </a:p>
          <a:p>
            <a:pPr algn="ctr"/>
            <a:r>
              <a:rPr lang="en-GB" sz="3200" dirty="0" smtClean="0">
                <a:latin typeface="SassoonPrimaryInfant" panose="00000400000000000000" pitchFamily="2" charset="0"/>
              </a:rPr>
              <a:t>Can you tell how much liquid is in a jug…..test yourself,</a:t>
            </a:r>
          </a:p>
          <a:p>
            <a:pPr algn="ctr"/>
            <a:r>
              <a:rPr lang="en-GB" sz="3200" dirty="0" smtClean="0">
                <a:latin typeface="SassoonPrimaryInfant" panose="00000400000000000000" pitchFamily="2" charset="0"/>
              </a:rPr>
              <a:t>copy and paste the link below into your browser!</a:t>
            </a:r>
            <a:endParaRPr lang="en-GB" sz="3200" dirty="0">
              <a:latin typeface="SassoonPrimaryInfant" panose="00000400000000000000" pitchFamily="2" charset="0"/>
            </a:endParaRPr>
          </a:p>
        </p:txBody>
      </p:sp>
      <p:pic>
        <p:nvPicPr>
          <p:cNvPr id="2050" name="Picture 2" descr="free student testing cartoons | Royalty Free Cartoon Clipart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923" y="377371"/>
            <a:ext cx="2571935" cy="232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37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53" y="187566"/>
            <a:ext cx="11351151" cy="1679333"/>
          </a:xfrm>
          <a:solidFill>
            <a:srgbClr val="00B0F0"/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3100" b="1" u="sng" dirty="0" smtClean="0">
                <a:latin typeface="SassoonPrimaryInfant" panose="00000400000000000000" pitchFamily="2" charset="0"/>
              </a:rPr>
              <a:t>Homemade Lemonade</a:t>
            </a:r>
            <a:r>
              <a:rPr lang="en-GB" sz="3100" b="1" dirty="0" smtClean="0">
                <a:latin typeface="SassoonPrimaryInfant" panose="00000400000000000000" pitchFamily="2" charset="0"/>
              </a:rPr>
              <a:t/>
            </a:r>
            <a:br>
              <a:rPr lang="en-GB" sz="3100" b="1" dirty="0" smtClean="0">
                <a:latin typeface="SassoonPrimaryInfant" panose="00000400000000000000" pitchFamily="2" charset="0"/>
              </a:rPr>
            </a:br>
            <a:r>
              <a:rPr lang="en-GB" sz="3100" b="1" dirty="0" smtClean="0">
                <a:latin typeface="SassoonPrimaryInfant" panose="00000400000000000000" pitchFamily="2" charset="0"/>
              </a:rPr>
              <a:t>Try this recipe or one of your own, make sure an adult supervises your work. </a:t>
            </a:r>
            <a:r>
              <a:rPr lang="en-GB" sz="3100" b="1" dirty="0">
                <a:latin typeface="SassoonPrimaryInfant" panose="00000400000000000000" pitchFamily="2" charset="0"/>
              </a:rPr>
              <a:t>P</a:t>
            </a:r>
            <a:r>
              <a:rPr lang="en-GB" sz="3100" b="1" dirty="0" smtClean="0">
                <a:latin typeface="SassoonPrimaryInfant" panose="00000400000000000000" pitchFamily="2" charset="0"/>
              </a:rPr>
              <a:t>ost a photo on Aladdin Connect and we can share it on the school website.</a:t>
            </a:r>
            <a:br>
              <a:rPr lang="en-GB" sz="3100" b="1" dirty="0" smtClean="0">
                <a:latin typeface="SassoonPrimaryInfant" panose="00000400000000000000" pitchFamily="2" charset="0"/>
              </a:rPr>
            </a:br>
            <a:r>
              <a:rPr lang="en-GB" sz="4800" b="1" dirty="0" smtClean="0">
                <a:latin typeface="SassoonPrimaryInfant" panose="00000400000000000000" pitchFamily="2" charset="0"/>
              </a:rPr>
              <a:t/>
            </a:r>
            <a:br>
              <a:rPr lang="en-GB" sz="4800" b="1" dirty="0" smtClean="0">
                <a:latin typeface="SassoonPrimaryInfant" panose="00000400000000000000" pitchFamily="2" charset="0"/>
              </a:rPr>
            </a:br>
            <a:endParaRPr lang="en-GB" sz="3300" dirty="0">
              <a:latin typeface="SassoonPrimaryInfant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758" y="1542365"/>
            <a:ext cx="11664347" cy="5801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650" dirty="0" smtClean="0">
              <a:latin typeface="SassoonPrimaryInfant" panose="00000400000000000000" pitchFamily="2" charset="0"/>
            </a:endParaRPr>
          </a:p>
          <a:p>
            <a:r>
              <a:rPr lang="en-GB" sz="2650" b="1" dirty="0" smtClean="0">
                <a:latin typeface="SassoonPrimaryInfant" panose="00000400000000000000" pitchFamily="2" charset="0"/>
              </a:rPr>
              <a:t>You will need:</a:t>
            </a:r>
          </a:p>
          <a:p>
            <a:r>
              <a:rPr lang="en-GB" sz="2650" dirty="0" smtClean="0">
                <a:latin typeface="SassoonPrimaryInfant" panose="00000400000000000000" pitchFamily="2" charset="0"/>
              </a:rPr>
              <a:t>500ml (1/2 litre) of water.</a:t>
            </a:r>
          </a:p>
          <a:p>
            <a:r>
              <a:rPr lang="en-GB" sz="2650" dirty="0" smtClean="0">
                <a:latin typeface="SassoonPrimaryInfant" panose="00000400000000000000" pitchFamily="2" charset="0"/>
              </a:rPr>
              <a:t>Juice of 4 lemons</a:t>
            </a:r>
          </a:p>
          <a:p>
            <a:r>
              <a:rPr lang="en-GB" sz="2650" dirty="0" smtClean="0">
                <a:latin typeface="SassoonPrimaryInfant" panose="00000400000000000000" pitchFamily="2" charset="0"/>
              </a:rPr>
              <a:t>1 cup of sugar</a:t>
            </a:r>
          </a:p>
          <a:p>
            <a:endParaRPr lang="en-GB" sz="2650" dirty="0" smtClean="0">
              <a:latin typeface="SassoonPrimaryInfant" panose="00000400000000000000" pitchFamily="2" charset="0"/>
            </a:endParaRPr>
          </a:p>
          <a:p>
            <a:r>
              <a:rPr lang="en-GB" sz="2650" b="1" dirty="0" smtClean="0">
                <a:latin typeface="SassoonPrimaryInfant" panose="00000400000000000000" pitchFamily="2" charset="0"/>
              </a:rPr>
              <a:t>Method:</a:t>
            </a:r>
          </a:p>
          <a:p>
            <a:pPr marL="514350" indent="-514350">
              <a:buAutoNum type="arabicPeriod"/>
            </a:pPr>
            <a:r>
              <a:rPr lang="en-GB" sz="2650" dirty="0" smtClean="0">
                <a:latin typeface="SassoonPrimaryInfant" panose="00000400000000000000" pitchFamily="2" charset="0"/>
              </a:rPr>
              <a:t>Measure out the water using a jug. </a:t>
            </a:r>
          </a:p>
          <a:p>
            <a:pPr marL="514350" indent="-514350">
              <a:buAutoNum type="arabicPeriod"/>
            </a:pPr>
            <a:r>
              <a:rPr lang="en-GB" sz="2650" dirty="0" smtClean="0">
                <a:latin typeface="SassoonPrimaryInfant" panose="00000400000000000000" pitchFamily="2" charset="0"/>
              </a:rPr>
              <a:t>Combine the water and sugar in a saucepan.</a:t>
            </a:r>
          </a:p>
          <a:p>
            <a:pPr marL="514350" indent="-514350">
              <a:buAutoNum type="arabicPeriod"/>
            </a:pPr>
            <a:r>
              <a:rPr lang="en-GB" sz="2650" dirty="0" smtClean="0">
                <a:latin typeface="SassoonPrimaryInfant" panose="00000400000000000000" pitchFamily="2" charset="0"/>
              </a:rPr>
              <a:t>With a grown-up, bring to the boil over high heat, stirring to dissolve the sugar.</a:t>
            </a:r>
          </a:p>
          <a:p>
            <a:pPr marL="514350" indent="-514350">
              <a:buAutoNum type="arabicPeriod"/>
            </a:pPr>
            <a:r>
              <a:rPr lang="en-GB" sz="2650" dirty="0" smtClean="0">
                <a:latin typeface="SassoonPrimaryInfant" panose="00000400000000000000" pitchFamily="2" charset="0"/>
              </a:rPr>
              <a:t>Halve and juice the lemons.</a:t>
            </a:r>
          </a:p>
          <a:p>
            <a:pPr marL="514350" indent="-514350">
              <a:buAutoNum type="arabicPeriod"/>
            </a:pPr>
            <a:r>
              <a:rPr lang="en-GB" sz="2650" dirty="0" smtClean="0">
                <a:latin typeface="SassoonPrimaryInfant" panose="00000400000000000000" pitchFamily="2" charset="0"/>
              </a:rPr>
              <a:t>Remove the sugar syrup from the heat and stir in the lemon juice and let cool.</a:t>
            </a:r>
          </a:p>
          <a:p>
            <a:pPr marL="514350" indent="-514350">
              <a:buAutoNum type="arabicPeriod"/>
            </a:pPr>
            <a:r>
              <a:rPr lang="en-GB" sz="2650" dirty="0" smtClean="0">
                <a:latin typeface="SassoonPrimaryInfant" panose="00000400000000000000" pitchFamily="2" charset="0"/>
              </a:rPr>
              <a:t>Fill ¼ glass with the syrup and add water and ice cubes, enjoy!</a:t>
            </a:r>
          </a:p>
          <a:p>
            <a:pPr marL="514350" indent="-514350">
              <a:buAutoNum type="arabicPeriod"/>
            </a:pPr>
            <a:endParaRPr lang="en-GB" sz="2650" dirty="0">
              <a:latin typeface="SassoonPrimaryInfant" panose="00000400000000000000" pitchFamily="2" charset="0"/>
            </a:endParaRPr>
          </a:p>
        </p:txBody>
      </p:sp>
      <p:pic>
        <p:nvPicPr>
          <p:cNvPr id="10" name="Picture 9" descr="Easy, Homemade Lemonade Recipe | Brown Thumb Mama®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2209800"/>
            <a:ext cx="2228850" cy="205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49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1" y="2757714"/>
            <a:ext cx="8915399" cy="481152"/>
          </a:xfrm>
          <a:noFill/>
        </p:spPr>
        <p:txBody>
          <a:bodyPr>
            <a:normAutofit fontScale="90000"/>
          </a:bodyPr>
          <a:lstStyle/>
          <a:p>
            <a:r>
              <a:rPr lang="en-GB" sz="4400" b="1" dirty="0" smtClean="0"/>
              <a:t>Week </a:t>
            </a:r>
            <a:r>
              <a:rPr lang="en-GB" sz="4400" b="1" dirty="0"/>
              <a:t>8</a:t>
            </a:r>
            <a:r>
              <a:rPr lang="en-GB" sz="4400" b="1" dirty="0" smtClean="0"/>
              <a:t> </a:t>
            </a:r>
            <a:r>
              <a:rPr lang="en-GB" sz="4400" dirty="0" smtClean="0"/>
              <a:t>– 25</a:t>
            </a:r>
            <a:r>
              <a:rPr lang="en-GB" sz="4400" baseline="30000" dirty="0" smtClean="0"/>
              <a:t>th</a:t>
            </a:r>
            <a:r>
              <a:rPr lang="en-GB" sz="4400" dirty="0"/>
              <a:t> </a:t>
            </a:r>
            <a:r>
              <a:rPr lang="en-GB" sz="4400" dirty="0" smtClean="0"/>
              <a:t>May_29</a:t>
            </a:r>
            <a:r>
              <a:rPr lang="en-GB" sz="4400" baseline="30000" dirty="0" smtClean="0"/>
              <a:t>th</a:t>
            </a:r>
            <a:r>
              <a:rPr lang="en-GB" sz="4400" dirty="0" smtClean="0"/>
              <a:t> May</a:t>
            </a:r>
            <a:br>
              <a:rPr lang="en-GB" sz="4400" dirty="0" smtClean="0"/>
            </a:br>
            <a:r>
              <a:rPr lang="en-GB" sz="4400" dirty="0" smtClean="0"/>
              <a:t>Weight</a:t>
            </a:r>
            <a:endParaRPr lang="en-GB" sz="4400" dirty="0"/>
          </a:p>
        </p:txBody>
      </p:sp>
      <p:pic>
        <p:nvPicPr>
          <p:cNvPr id="6" name="Picture 5" descr="Kitchen scales icon, cartoon style Stock Vector Art &amp; Illustration ...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915" y="3238866"/>
            <a:ext cx="2685143" cy="281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054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891" y="187567"/>
            <a:ext cx="8894082" cy="1279283"/>
          </a:xfrm>
          <a:solidFill>
            <a:srgbClr val="FFC000"/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4400" b="1" dirty="0" smtClean="0">
                <a:latin typeface="SassoonPrimaryInfant" panose="00000400000000000000" pitchFamily="2" charset="0"/>
              </a:rPr>
              <a:t>Monday</a:t>
            </a:r>
            <a:br>
              <a:rPr lang="en-GB" sz="4400" b="1" dirty="0" smtClean="0">
                <a:latin typeface="SassoonPrimaryInfant" panose="00000400000000000000" pitchFamily="2" charset="0"/>
              </a:rPr>
            </a:br>
            <a:r>
              <a:rPr lang="en-GB" sz="4400" b="1" dirty="0" smtClean="0">
                <a:latin typeface="SassoonPrimaryInfant" panose="00000400000000000000" pitchFamily="2" charset="0"/>
              </a:rPr>
              <a:t>Let’s have fun this week!</a:t>
            </a:r>
            <a:r>
              <a:rPr lang="en-GB" sz="4800" b="1" dirty="0" smtClean="0">
                <a:latin typeface="SassoonPrimaryInfant" panose="00000400000000000000" pitchFamily="2" charset="0"/>
              </a:rPr>
              <a:t/>
            </a:r>
            <a:br>
              <a:rPr lang="en-GB" sz="4800" b="1" dirty="0" smtClean="0">
                <a:latin typeface="SassoonPrimaryInfant" panose="00000400000000000000" pitchFamily="2" charset="0"/>
              </a:rPr>
            </a:br>
            <a:endParaRPr lang="en-GB" sz="3300" dirty="0">
              <a:latin typeface="SassoonPrimaryInfant" panose="000004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89943" y="3795663"/>
            <a:ext cx="7838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hlinkClick r:id="rId2"/>
              </a:rPr>
              <a:t>https://www.youtube.com/watch?v=ybEU-6U7s8k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636205" y="1973817"/>
            <a:ext cx="60418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SassoonPrimaryInfant" panose="00000400000000000000" pitchFamily="2" charset="0"/>
              </a:rPr>
              <a:t>Watch the video below to learn</a:t>
            </a:r>
          </a:p>
          <a:p>
            <a:r>
              <a:rPr lang="en-GB" sz="3600" dirty="0">
                <a:latin typeface="SassoonPrimaryInfant" panose="00000400000000000000" pitchFamily="2" charset="0"/>
              </a:rPr>
              <a:t>a</a:t>
            </a:r>
            <a:r>
              <a:rPr lang="en-GB" sz="3600" dirty="0" smtClean="0">
                <a:latin typeface="SassoonPrimaryInfant" panose="00000400000000000000" pitchFamily="2" charset="0"/>
              </a:rPr>
              <a:t>bout heavier and lighter:</a:t>
            </a:r>
            <a:endParaRPr lang="en-GB" sz="3600" dirty="0">
              <a:latin typeface="SassoonPrimaryInfant" panose="00000400000000000000" pitchFamily="2" charset="0"/>
            </a:endParaRPr>
          </a:p>
        </p:txBody>
      </p:sp>
      <p:pic>
        <p:nvPicPr>
          <p:cNvPr id="9" name="Picture 8" descr="Balance Scale icon cartoon illustration hand drawn animation ...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0389"/>
            <a:ext cx="2801257" cy="1924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3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462" y="202081"/>
            <a:ext cx="8894082" cy="824862"/>
          </a:xfrm>
          <a:solidFill>
            <a:srgbClr val="FFC000"/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5600" b="1" dirty="0" smtClean="0">
                <a:latin typeface="SassoonPrimaryInfant" panose="00000400000000000000" pitchFamily="2" charset="0"/>
              </a:rPr>
              <a:t>Module 4 work at a glance</a:t>
            </a:r>
            <a:r>
              <a:rPr lang="en-GB" sz="4800" b="1" dirty="0" smtClean="0">
                <a:latin typeface="SassoonPrimaryInfant" panose="00000400000000000000" pitchFamily="2" charset="0"/>
              </a:rPr>
              <a:t/>
            </a:r>
            <a:br>
              <a:rPr lang="en-GB" sz="4800" b="1" dirty="0" smtClean="0">
                <a:latin typeface="SassoonPrimaryInfant" panose="00000400000000000000" pitchFamily="2" charset="0"/>
              </a:rPr>
            </a:br>
            <a:endParaRPr lang="en-GB" sz="3300" dirty="0">
              <a:latin typeface="SassoonPrimaryInfant" panose="000004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963" y="1482970"/>
            <a:ext cx="9579342" cy="3949951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SassoonPrimaryInfant" panose="00000400000000000000" pitchFamily="2" charset="0"/>
              </a:rPr>
              <a:t>Your child will need a copy and a pencil each day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Week 7’s topic = Measure – </a:t>
            </a:r>
            <a:r>
              <a:rPr lang="en-GB" sz="2800" b="1" dirty="0" smtClean="0">
                <a:latin typeface="SassoonPrimaryInfant" panose="00000400000000000000" pitchFamily="2" charset="0"/>
              </a:rPr>
              <a:t>capacity</a:t>
            </a:r>
            <a:r>
              <a:rPr lang="en-GB" sz="2800" dirty="0" smtClean="0">
                <a:latin typeface="SassoonPrimaryInfant" panose="00000400000000000000" pitchFamily="2" charset="0"/>
              </a:rPr>
              <a:t> (litres)</a:t>
            </a:r>
          </a:p>
          <a:p>
            <a:pPr marL="0" indent="0">
              <a:buNone/>
            </a:pPr>
            <a:r>
              <a:rPr lang="en-GB" sz="2800" dirty="0" smtClean="0">
                <a:latin typeface="SassoonPrimaryInfant" panose="00000400000000000000" pitchFamily="2" charset="0"/>
              </a:rPr>
              <a:t>Your child will need a measuring beaker, an empty yogurt carton and various kitchen utensils.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Week 8’s topic = Measure – </a:t>
            </a:r>
            <a:r>
              <a:rPr lang="en-GB" sz="2800" b="1" dirty="0" smtClean="0">
                <a:latin typeface="SassoonPrimaryInfant" panose="00000400000000000000" pitchFamily="2" charset="0"/>
              </a:rPr>
              <a:t>weight</a:t>
            </a:r>
            <a:r>
              <a:rPr lang="en-GB" sz="2800" dirty="0" smtClean="0">
                <a:latin typeface="SassoonPrimaryInfant" panose="00000400000000000000" pitchFamily="2" charset="0"/>
              </a:rPr>
              <a:t> (</a:t>
            </a:r>
            <a:r>
              <a:rPr lang="en-GB" sz="2800" dirty="0" err="1" smtClean="0">
                <a:latin typeface="SassoonPrimaryInfant" panose="00000400000000000000" pitchFamily="2" charset="0"/>
              </a:rPr>
              <a:t>kgs</a:t>
            </a:r>
            <a:r>
              <a:rPr lang="en-GB" sz="2800" dirty="0" smtClean="0">
                <a:latin typeface="SassoonPrimaryInfant" panose="00000400000000000000" pitchFamily="2" charset="0"/>
              </a:rPr>
              <a:t>)</a:t>
            </a:r>
          </a:p>
          <a:p>
            <a:pPr marL="0" indent="0">
              <a:buNone/>
            </a:pPr>
            <a:r>
              <a:rPr lang="en-GB" sz="2800" dirty="0" smtClean="0">
                <a:latin typeface="SassoonPrimaryInfant" panose="00000400000000000000" pitchFamily="2" charset="0"/>
              </a:rPr>
              <a:t>Your child will need a kitchen scales.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Friday is Fun in the Kitchen!</a:t>
            </a:r>
            <a:endParaRPr lang="en-GB" sz="2800" dirty="0">
              <a:latin typeface="SassoonPrimaryInfant" panose="00000400000000000000" pitchFamily="2" charset="0"/>
            </a:endParaRPr>
          </a:p>
          <a:p>
            <a:endParaRPr lang="en-GB" sz="2800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26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802" y="1379414"/>
            <a:ext cx="6183086" cy="4374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3143" y="275771"/>
            <a:ext cx="458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SassoonPrimaryInfant" panose="00000400000000000000" pitchFamily="2" charset="0"/>
              </a:rPr>
              <a:t>Which is heavier….?</a:t>
            </a:r>
            <a:endParaRPr lang="en-GB" sz="4400" dirty="0">
              <a:latin typeface="SassoonPrimaryInfant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114" y="2104572"/>
            <a:ext cx="5700087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SassoonPrimaryInfant" panose="00000400000000000000" pitchFamily="2" charset="0"/>
              </a:rPr>
              <a:t>(1) Look at the balances and decide</a:t>
            </a:r>
          </a:p>
          <a:p>
            <a:r>
              <a:rPr lang="en-GB" sz="2400" dirty="0" smtClean="0">
                <a:latin typeface="SassoonPrimaryInfant" panose="00000400000000000000" pitchFamily="2" charset="0"/>
              </a:rPr>
              <a:t>whether each sentence is… true or false.</a:t>
            </a:r>
          </a:p>
          <a:p>
            <a:endParaRPr lang="en-GB" sz="2400" dirty="0">
              <a:latin typeface="SassoonPrimaryInfant" panose="00000400000000000000" pitchFamily="2" charset="0"/>
            </a:endParaRPr>
          </a:p>
          <a:p>
            <a:r>
              <a:rPr lang="en-GB" sz="2400" dirty="0" smtClean="0">
                <a:latin typeface="SassoonPrimaryInfant" panose="00000400000000000000" pitchFamily="2" charset="0"/>
              </a:rPr>
              <a:t>(2) In your copy, draw two objects on a </a:t>
            </a:r>
          </a:p>
          <a:p>
            <a:r>
              <a:rPr lang="en-GB" sz="2400" dirty="0" smtClean="0">
                <a:latin typeface="SassoonPrimaryInfant" panose="00000400000000000000" pitchFamily="2" charset="0"/>
              </a:rPr>
              <a:t>scale, one heavier than the other, and write </a:t>
            </a:r>
          </a:p>
          <a:p>
            <a:r>
              <a:rPr lang="en-GB" sz="2400" dirty="0">
                <a:latin typeface="SassoonPrimaryInfant" panose="00000400000000000000" pitchFamily="2" charset="0"/>
              </a:rPr>
              <a:t>a</a:t>
            </a:r>
            <a:r>
              <a:rPr lang="en-GB" sz="2400" dirty="0" smtClean="0">
                <a:latin typeface="SassoonPrimaryInfant" panose="00000400000000000000" pitchFamily="2" charset="0"/>
              </a:rPr>
              <a:t> sentence about them.</a:t>
            </a:r>
            <a:endParaRPr lang="en-GB" sz="2400" dirty="0">
              <a:latin typeface="SassoonPrimaryInfant" panose="00000400000000000000" pitchFamily="2" charset="0"/>
            </a:endParaRPr>
          </a:p>
          <a:p>
            <a:endParaRPr lang="en-GB" sz="2000" dirty="0" smtClean="0">
              <a:latin typeface="SassoonPrimaryInfant" panose="00000400000000000000" pitchFamily="2" charset="0"/>
            </a:endParaRPr>
          </a:p>
          <a:p>
            <a:endParaRPr lang="en-GB" sz="2000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61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440" y="4470396"/>
            <a:ext cx="8911687" cy="1280890"/>
          </a:xfrm>
        </p:spPr>
        <p:txBody>
          <a:bodyPr/>
          <a:lstStyle/>
          <a:p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data.cjfallon.ie/resources/19626/activity-104/index.html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706452" y="2293257"/>
            <a:ext cx="83005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GB" sz="3200" dirty="0" smtClean="0">
              <a:latin typeface="SassoonPrimaryInfant" panose="00000400000000000000" pitchFamily="2" charset="0"/>
            </a:endParaRPr>
          </a:p>
          <a:p>
            <a:pPr algn="ctr"/>
            <a:r>
              <a:rPr lang="en-GB" sz="3200" dirty="0" smtClean="0">
                <a:latin typeface="SassoonPrimaryInfant" panose="00000400000000000000" pitchFamily="2" charset="0"/>
              </a:rPr>
              <a:t>How good are you at weighing ?..test yourself,</a:t>
            </a:r>
          </a:p>
          <a:p>
            <a:pPr algn="ctr"/>
            <a:r>
              <a:rPr lang="en-GB" sz="3200" dirty="0" smtClean="0">
                <a:latin typeface="SassoonPrimaryInfant" panose="00000400000000000000" pitchFamily="2" charset="0"/>
              </a:rPr>
              <a:t>copy and paste the link below into your browser!</a:t>
            </a:r>
            <a:endParaRPr lang="en-GB" sz="3200" dirty="0">
              <a:latin typeface="SassoonPrimaryInfant" panose="00000400000000000000" pitchFamily="2" charset="0"/>
            </a:endParaRPr>
          </a:p>
        </p:txBody>
      </p:sp>
      <p:pic>
        <p:nvPicPr>
          <p:cNvPr id="2050" name="Picture 2" descr="free student testing cartoons | Royalty Free Cartoon Clipart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923" y="377371"/>
            <a:ext cx="2571935" cy="232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01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2963" y="168516"/>
            <a:ext cx="8894082" cy="824862"/>
          </a:xfrm>
          <a:solidFill>
            <a:srgbClr val="FF0000">
              <a:alpha val="90000"/>
            </a:srgbClr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5600" b="1" dirty="0" smtClean="0">
                <a:latin typeface="SassoonPrimaryInfant" panose="00000400000000000000" pitchFamily="2" charset="0"/>
              </a:rPr>
              <a:t>Tuesday</a:t>
            </a:r>
            <a:r>
              <a:rPr lang="en-GB" sz="4800" b="1" dirty="0" smtClean="0">
                <a:latin typeface="SassoonPrimaryInfant" panose="00000400000000000000" pitchFamily="2" charset="0"/>
              </a:rPr>
              <a:t/>
            </a:r>
            <a:br>
              <a:rPr lang="en-GB" sz="4800" b="1" dirty="0" smtClean="0">
                <a:latin typeface="SassoonPrimaryInfant" panose="00000400000000000000" pitchFamily="2" charset="0"/>
              </a:rPr>
            </a:br>
            <a:endParaRPr lang="en-GB" sz="3300" dirty="0">
              <a:latin typeface="SassoonPrimaryInfant" panose="000004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6057" y="1464493"/>
            <a:ext cx="11074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SassoonPrimaryInfant" panose="00000400000000000000" pitchFamily="2" charset="0"/>
              </a:rPr>
              <a:t>Weight </a:t>
            </a:r>
            <a:r>
              <a:rPr lang="en-GB" sz="2800" dirty="0">
                <a:latin typeface="SassoonPrimaryInfant" panose="00000400000000000000" pitchFamily="2" charset="0"/>
              </a:rPr>
              <a:t>is measured in </a:t>
            </a:r>
            <a:r>
              <a:rPr lang="en-GB" sz="2800" b="1" dirty="0" smtClean="0">
                <a:latin typeface="SassoonPrimaryInfant" panose="00000400000000000000" pitchFamily="2" charset="0"/>
              </a:rPr>
              <a:t>kilograms (</a:t>
            </a:r>
            <a:r>
              <a:rPr lang="en-GB" sz="2800" b="1" dirty="0" err="1" smtClean="0">
                <a:latin typeface="SassoonPrimaryInfant" panose="00000400000000000000" pitchFamily="2" charset="0"/>
              </a:rPr>
              <a:t>kgs</a:t>
            </a:r>
            <a:r>
              <a:rPr lang="en-GB" sz="2800" b="1" dirty="0">
                <a:latin typeface="SassoonPrimaryInfant" panose="00000400000000000000" pitchFamily="2" charset="0"/>
              </a:rPr>
              <a:t>)</a:t>
            </a:r>
            <a:r>
              <a:rPr lang="en-GB" sz="2800" b="1" dirty="0" smtClean="0">
                <a:latin typeface="SassoonPrimaryInfant" panose="00000400000000000000" pitchFamily="2" charset="0"/>
              </a:rPr>
              <a:t>. </a:t>
            </a:r>
            <a:r>
              <a:rPr lang="en-GB" sz="2800" dirty="0">
                <a:latin typeface="SassoonPrimaryInfant" panose="00000400000000000000" pitchFamily="2" charset="0"/>
              </a:rPr>
              <a:t>Today, find </a:t>
            </a:r>
            <a:r>
              <a:rPr lang="en-GB" sz="2800" dirty="0" smtClean="0">
                <a:latin typeface="SassoonPrimaryInfant" panose="00000400000000000000" pitchFamily="2" charset="0"/>
              </a:rPr>
              <a:t>food in your kitchen that weigh 1kg and </a:t>
            </a:r>
            <a:r>
              <a:rPr lang="en-GB" sz="2800" dirty="0">
                <a:latin typeface="SassoonPrimaryInfant" panose="00000400000000000000" pitchFamily="2" charset="0"/>
              </a:rPr>
              <a:t>draw them in your copy, you can also upload photos to </a:t>
            </a:r>
            <a:r>
              <a:rPr lang="en-GB" sz="2800" b="1" dirty="0" smtClean="0">
                <a:latin typeface="SassoonPrimaryInfant" panose="00000400000000000000" pitchFamily="2" charset="0"/>
              </a:rPr>
              <a:t>Aladdin </a:t>
            </a:r>
            <a:r>
              <a:rPr lang="en-GB" sz="2800" b="1" dirty="0">
                <a:latin typeface="SassoonPrimaryInfant" panose="00000400000000000000" pitchFamily="2" charset="0"/>
              </a:rPr>
              <a:t>Connect </a:t>
            </a:r>
            <a:r>
              <a:rPr lang="en-GB" sz="2800" dirty="0">
                <a:latin typeface="SassoonPrimaryInfant" panose="00000400000000000000" pitchFamily="2" charset="0"/>
              </a:rPr>
              <a:t>with the help of a grown-up</a:t>
            </a:r>
            <a:r>
              <a:rPr lang="en-GB" sz="2800" dirty="0" smtClean="0">
                <a:latin typeface="SassoonPrimaryInfant" panose="00000400000000000000" pitchFamily="2" charset="0"/>
              </a:rPr>
              <a:t>. Some examples are: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pic>
        <p:nvPicPr>
          <p:cNvPr id="4" name="Picture 3" descr="NUTELLA 1KG | ONEzoo.com.au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57" y="3146429"/>
            <a:ext cx="2030639" cy="159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w Priced 1Kg of Wild Bird Feed (Peanuts). Fast Delivery Available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9556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696" y="4266040"/>
            <a:ext cx="2200501" cy="2254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Buy Kuwait Flour Mills And Bakeries Co Patent Flour 1 Kg Online ...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677" y="3387958"/>
            <a:ext cx="2714625" cy="27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EGilmer\AppData\Local\Microsoft\Windows\INetCache\Content.MSO\EBEE9C20.tmp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323" y="3250380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075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39" b="9825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243" y="51300"/>
            <a:ext cx="1590107" cy="12201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849" y="1641107"/>
            <a:ext cx="10652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dirty="0" smtClean="0">
                <a:latin typeface="SassoonPrimaryInfant" panose="00000400000000000000" pitchFamily="2" charset="0"/>
              </a:rPr>
              <a:t>Ava weighs 48g of flour. She takes 11g of flour off the scales. How many grams of flour are left?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850" y="236220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448243" y="5867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20" name="Picture 19" descr="Hard Work Ahead Yellow Image &amp; Photo (Free Trial) | Bigstock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27" y="4650791"/>
            <a:ext cx="1257301" cy="112968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989599" y="4371572"/>
            <a:ext cx="110583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latin typeface="SassoonPrimaryInfant" panose="00000400000000000000" pitchFamily="2" charset="0"/>
              </a:rPr>
              <a:t>Challenge question……</a:t>
            </a:r>
          </a:p>
          <a:p>
            <a:r>
              <a:rPr lang="en-GB" sz="3200" dirty="0" smtClean="0">
                <a:latin typeface="SassoonPrimaryInfant" panose="00000400000000000000" pitchFamily="2" charset="0"/>
              </a:rPr>
              <a:t>Claire buys 10 jars of Nutella weighing 3kg each, she gives 2 jars</a:t>
            </a:r>
          </a:p>
          <a:p>
            <a:r>
              <a:rPr lang="en-GB" sz="3200" dirty="0" smtClean="0">
                <a:latin typeface="SassoonPrimaryInfant" panose="00000400000000000000" pitchFamily="2" charset="0"/>
              </a:rPr>
              <a:t>to Summer, how many kg of Nutella does she have left?</a:t>
            </a:r>
            <a:endParaRPr lang="en-GB" sz="3200" dirty="0">
              <a:latin typeface="SassoonPrimaryInfant" panose="000004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849" y="3237181"/>
            <a:ext cx="113513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SassoonPrimaryInfant" panose="00000400000000000000" pitchFamily="2" charset="0"/>
              </a:rPr>
              <a:t>2. Sophie buys 2 bags of pears. One weighs 6kg, the other 2kg. What is the 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difference in the weights of the bags?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57649" y="168516"/>
            <a:ext cx="4215494" cy="824862"/>
          </a:xfrm>
          <a:prstGeom prst="rect">
            <a:avLst/>
          </a:prstGeom>
          <a:solidFill>
            <a:srgbClr val="FF0000">
              <a:alpha val="90000"/>
            </a:srgbClr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5600" b="1" smtClean="0">
                <a:latin typeface="SassoonPrimaryInfant" panose="00000400000000000000" pitchFamily="2" charset="0"/>
              </a:rPr>
              <a:t>Tuesday</a:t>
            </a:r>
            <a:r>
              <a:rPr lang="en-GB" sz="4800" b="1" smtClean="0">
                <a:latin typeface="SassoonPrimaryInfant" panose="00000400000000000000" pitchFamily="2" charset="0"/>
              </a:rPr>
              <a:t/>
            </a:r>
            <a:br>
              <a:rPr lang="en-GB" sz="4800" b="1" smtClean="0">
                <a:latin typeface="SassoonPrimaryInfant" panose="00000400000000000000" pitchFamily="2" charset="0"/>
              </a:rPr>
            </a:br>
            <a:endParaRPr lang="en-GB" sz="3300" dirty="0">
              <a:latin typeface="SassoonPrimaryInfant" panose="00000400000000000000" pitchFamily="2" charset="0"/>
            </a:endParaRPr>
          </a:p>
        </p:txBody>
      </p:sp>
      <p:pic>
        <p:nvPicPr>
          <p:cNvPr id="16" name="Picture 15" descr="Weigh Scale Cartoon Images, Stock Photos &amp; Vectors | Shutterstock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372" y="2123447"/>
            <a:ext cx="866775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artoon Pear Images, Stock Photos &amp; Vectors | Shutterstock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773" y="3698864"/>
            <a:ext cx="904875" cy="97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NUTELLA 1KG | ONEzoo.com.au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86" y="5408023"/>
            <a:ext cx="1224876" cy="1181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5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770" y="202081"/>
            <a:ext cx="9557459" cy="799405"/>
          </a:xfrm>
          <a:solidFill>
            <a:srgbClr val="7030A0">
              <a:alpha val="72000"/>
            </a:srgbClr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4000" b="1" dirty="0" smtClean="0">
                <a:latin typeface="SassoonPrimaryInfant" panose="00000400000000000000" pitchFamily="2" charset="0"/>
              </a:rPr>
              <a:t>Wednesday</a:t>
            </a:r>
            <a:r>
              <a:rPr lang="en-GB" sz="4800" b="1" dirty="0" smtClean="0">
                <a:latin typeface="SassoonPrimaryInfant" panose="00000400000000000000" pitchFamily="2" charset="0"/>
              </a:rPr>
              <a:t/>
            </a:r>
            <a:br>
              <a:rPr lang="en-GB" sz="4800" b="1" dirty="0" smtClean="0">
                <a:latin typeface="SassoonPrimaryInfant" panose="00000400000000000000" pitchFamily="2" charset="0"/>
              </a:rPr>
            </a:br>
            <a:endParaRPr lang="en-GB" sz="3300" dirty="0">
              <a:latin typeface="SassoonPrimaryInfant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150" y="1319724"/>
            <a:ext cx="113500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>
                <a:latin typeface="SassoonPrimaryInfant" panose="00000400000000000000" pitchFamily="2" charset="0"/>
              </a:rPr>
              <a:t>You will need a kitchen scales for this, ask a grown up to show you</a:t>
            </a:r>
          </a:p>
          <a:p>
            <a:pPr algn="ctr"/>
            <a:r>
              <a:rPr lang="en-GB" sz="3200" b="1" dirty="0">
                <a:latin typeface="SassoonPrimaryInfant" panose="00000400000000000000" pitchFamily="2" charset="0"/>
              </a:rPr>
              <a:t>w</a:t>
            </a:r>
            <a:r>
              <a:rPr lang="en-GB" sz="3200" b="1" dirty="0" smtClean="0">
                <a:latin typeface="SassoonPrimaryInfant" panose="00000400000000000000" pitchFamily="2" charset="0"/>
              </a:rPr>
              <a:t>here 1kg is on your scales. Most kitchen scales go up to 5kg.</a:t>
            </a:r>
            <a:endParaRPr lang="en-GB" sz="3200" b="1" dirty="0">
              <a:latin typeface="SassoonPrimaryInfant" panose="00000400000000000000" pitchFamily="2" charset="0"/>
            </a:endParaRPr>
          </a:p>
        </p:txBody>
      </p:sp>
      <p:pic>
        <p:nvPicPr>
          <p:cNvPr id="8" name="Picture 7" descr="Manual Kitchen Weighing Scale | Kitchen weighing scale, Kitchen ..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28" y="2874837"/>
            <a:ext cx="4688115" cy="36275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6608224" y="3701143"/>
            <a:ext cx="4147558" cy="1553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694892" y="3516477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1kg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923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770" y="202081"/>
            <a:ext cx="9557459" cy="799405"/>
          </a:xfrm>
          <a:solidFill>
            <a:srgbClr val="7030A0">
              <a:alpha val="72000"/>
            </a:srgbClr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4000" b="1" dirty="0" smtClean="0">
                <a:latin typeface="SassoonPrimaryInfant" panose="00000400000000000000" pitchFamily="2" charset="0"/>
              </a:rPr>
              <a:t>Estimate and Measure in Kilograms (Kgs)</a:t>
            </a:r>
            <a:r>
              <a:rPr lang="en-GB" sz="4800" b="1" dirty="0" smtClean="0">
                <a:latin typeface="SassoonPrimaryInfant" panose="00000400000000000000" pitchFamily="2" charset="0"/>
              </a:rPr>
              <a:t/>
            </a:r>
            <a:br>
              <a:rPr lang="en-GB" sz="4800" b="1" dirty="0" smtClean="0">
                <a:latin typeface="SassoonPrimaryInfant" panose="00000400000000000000" pitchFamily="2" charset="0"/>
              </a:rPr>
            </a:br>
            <a:endParaRPr lang="en-GB" sz="3300" dirty="0">
              <a:latin typeface="SassoonPrimaryInfant" panose="00000400000000000000" pitchFamily="2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463995"/>
              </p:ext>
            </p:extLst>
          </p:nvPr>
        </p:nvGraphicFramePr>
        <p:xfrm>
          <a:off x="5079998" y="1436913"/>
          <a:ext cx="6807200" cy="5181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01800">
                  <a:extLst>
                    <a:ext uri="{9D8B030D-6E8A-4147-A177-3AD203B41FA5}">
                      <a16:colId xmlns:a16="http://schemas.microsoft.com/office/drawing/2014/main" val="452119098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1852357136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881414576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251537284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&gt; Kg</a:t>
                      </a:r>
                    </a:p>
                    <a:p>
                      <a:r>
                        <a:rPr lang="en-GB" dirty="0" smtClean="0"/>
                        <a:t>(More than a kg)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=Kg</a:t>
                      </a:r>
                    </a:p>
                    <a:p>
                      <a:r>
                        <a:rPr lang="en-GB" dirty="0" smtClean="0"/>
                        <a:t>the same as kg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&lt;Kg</a:t>
                      </a:r>
                    </a:p>
                    <a:p>
                      <a:pPr algn="ctr"/>
                      <a:r>
                        <a:rPr lang="en-GB" dirty="0" smtClean="0"/>
                        <a:t>(less than a kg)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220337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r>
                        <a:rPr lang="en-GB" dirty="0" smtClean="0"/>
                        <a:t>Pencil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251932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r>
                        <a:rPr lang="en-GB" dirty="0" smtClean="0"/>
                        <a:t>Lunch box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441100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r>
                        <a:rPr lang="en-GB" dirty="0" smtClean="0"/>
                        <a:t>Cup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603894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r>
                        <a:rPr lang="en-GB" dirty="0" smtClean="0"/>
                        <a:t>Jumper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997615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r>
                        <a:rPr lang="en-GB" dirty="0" smtClean="0"/>
                        <a:t>A book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126561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r>
                        <a:rPr lang="en-GB" dirty="0" smtClean="0"/>
                        <a:t>Pencil case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235272"/>
                  </a:ext>
                </a:extLst>
              </a:tr>
            </a:tbl>
          </a:graphicData>
        </a:graphic>
      </p:graphicFrame>
      <p:pic>
        <p:nvPicPr>
          <p:cNvPr id="9" name="Picture 8" descr="Pencil Cartoon Images, Stock Photos &amp; Vectors | Shutterstock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30" y="2488745"/>
            <a:ext cx="656670" cy="515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unnes Stores | Green Four Section Lunchbox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6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882" y="3153226"/>
            <a:ext cx="456565" cy="573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Big Cup Images, Stock Photos &amp; Vectors | Shutterstock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881" y="3875310"/>
            <a:ext cx="456565" cy="521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KASUMI Knit Jumper/Toffee (Striped)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98" y="4528522"/>
            <a:ext cx="549001" cy="60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Book Depository (@bookdepository) | Twitter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31" y="5360234"/>
            <a:ext cx="424180" cy="424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GNAM Pencil case Blue Shark PENCIL CASES CARIOCA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219841"/>
            <a:ext cx="687247" cy="3660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9657" y="1820804"/>
            <a:ext cx="49203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SassoonPrimaryInfant" panose="00000400000000000000" pitchFamily="2" charset="0"/>
              </a:rPr>
              <a:t>Draw this table in your copy, feel the weight of each item in your hand and decide whether it’s more than 1kg, less than 1kg</a:t>
            </a:r>
          </a:p>
          <a:p>
            <a:r>
              <a:rPr lang="en-GB" sz="2800" dirty="0">
                <a:latin typeface="SassoonPrimaryInfant" panose="00000400000000000000" pitchFamily="2" charset="0"/>
              </a:rPr>
              <a:t>o</a:t>
            </a:r>
            <a:r>
              <a:rPr lang="en-GB" sz="2800" dirty="0" smtClean="0">
                <a:latin typeface="SassoonPrimaryInfant" panose="00000400000000000000" pitchFamily="2" charset="0"/>
              </a:rPr>
              <a:t>r the same as 1kg. Test your estimate by weighing each item on a kitchen scale and fill out the table…. Have fun!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40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440" y="4470396"/>
            <a:ext cx="8911687" cy="1280890"/>
          </a:xfrm>
        </p:spPr>
        <p:txBody>
          <a:bodyPr/>
          <a:lstStyle/>
          <a:p>
            <a:r>
              <a:rPr lang="en-GB" dirty="0">
                <a:hlinkClick r:id="rId2"/>
              </a:rPr>
              <a:t>http://data.cjfallon.ie/resources/19626/activity-106/index.html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81969" y="2699462"/>
            <a:ext cx="103285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latin typeface="SassoonPrimaryInfant" panose="00000400000000000000" pitchFamily="2" charset="0"/>
              </a:rPr>
              <a:t>How good are you now at estimating weight? test yourself…..</a:t>
            </a:r>
          </a:p>
          <a:p>
            <a:pPr algn="ctr"/>
            <a:r>
              <a:rPr lang="en-GB" sz="3200" dirty="0" smtClean="0">
                <a:latin typeface="SassoonPrimaryInfant" panose="00000400000000000000" pitchFamily="2" charset="0"/>
              </a:rPr>
              <a:t>copy and paste the link below into your browser!</a:t>
            </a:r>
            <a:endParaRPr lang="en-GB" sz="3200" dirty="0">
              <a:latin typeface="SassoonPrimaryInfant" panose="00000400000000000000" pitchFamily="2" charset="0"/>
            </a:endParaRPr>
          </a:p>
        </p:txBody>
      </p:sp>
      <p:pic>
        <p:nvPicPr>
          <p:cNvPr id="2050" name="Picture 2" descr="free student testing cartoons | Royalty Free Cartoon Clipart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923" y="377371"/>
            <a:ext cx="2571935" cy="232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95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25277" y="260137"/>
            <a:ext cx="8894082" cy="824862"/>
          </a:xfrm>
          <a:solidFill>
            <a:srgbClr val="92D050">
              <a:alpha val="95000"/>
            </a:srgbClr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5600" b="1" dirty="0" smtClean="0">
                <a:latin typeface="SassoonPrimaryInfant" panose="00000400000000000000" pitchFamily="2" charset="0"/>
              </a:rPr>
              <a:t>Thursday – ½ Kg</a:t>
            </a:r>
            <a:r>
              <a:rPr lang="en-GB" sz="4800" b="1" dirty="0" smtClean="0">
                <a:latin typeface="SassoonPrimaryInfant" panose="00000400000000000000" pitchFamily="2" charset="0"/>
              </a:rPr>
              <a:t/>
            </a:r>
            <a:br>
              <a:rPr lang="en-GB" sz="4800" b="1" dirty="0" smtClean="0">
                <a:latin typeface="SassoonPrimaryInfant" panose="00000400000000000000" pitchFamily="2" charset="0"/>
              </a:rPr>
            </a:br>
            <a:endParaRPr lang="en-GB" sz="3300" dirty="0">
              <a:latin typeface="SassoonPrimaryInfant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5372" y="1244657"/>
            <a:ext cx="11306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SassoonPrimaryInfant" panose="00000400000000000000" pitchFamily="2" charset="0"/>
              </a:rPr>
              <a:t>1kg = ½ kg + ½ kg, 1kg = 1000g, ½ kg = 500g</a:t>
            </a:r>
            <a:endParaRPr lang="en-GB" sz="3600" dirty="0">
              <a:latin typeface="SassoonPrimaryInfant" panose="000004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515" y="3620605"/>
            <a:ext cx="564321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SassoonPrimaryInfant" panose="00000400000000000000" pitchFamily="2" charset="0"/>
              </a:rPr>
              <a:t>1.) What is ½ kg + ½kg</a:t>
            </a:r>
          </a:p>
          <a:p>
            <a:r>
              <a:rPr lang="en-GB" sz="3200" dirty="0" smtClean="0">
                <a:latin typeface="SassoonPrimaryInfant" panose="00000400000000000000" pitchFamily="2" charset="0"/>
              </a:rPr>
              <a:t>2.) How many ½ kg are in 1kg ?</a:t>
            </a:r>
          </a:p>
          <a:p>
            <a:r>
              <a:rPr lang="en-GB" sz="3200" dirty="0" smtClean="0">
                <a:latin typeface="SassoonPrimaryInfant" panose="00000400000000000000" pitchFamily="2" charset="0"/>
              </a:rPr>
              <a:t>3.) How many grams are in 1kg?</a:t>
            </a:r>
          </a:p>
          <a:p>
            <a:pPr marL="342900" indent="-342900">
              <a:buAutoNum type="arabicPeriod"/>
            </a:pPr>
            <a:endParaRPr lang="en-GB" dirty="0" smtClean="0"/>
          </a:p>
          <a:p>
            <a:pPr marL="342900" indent="-342900">
              <a:buAutoNum type="arabicPeriod"/>
            </a:pP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85372" y="2108703"/>
            <a:ext cx="91165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SassoonPrimaryInfant" panose="00000400000000000000" pitchFamily="2" charset="0"/>
              </a:rPr>
              <a:t>Ask a grown up to show you 500g on a weighing scales and 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answer these questions in your copy….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45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25277" y="260137"/>
            <a:ext cx="8894082" cy="824862"/>
          </a:xfrm>
          <a:solidFill>
            <a:srgbClr val="92D050">
              <a:alpha val="95000"/>
            </a:srgbClr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5600" b="1" dirty="0" smtClean="0">
                <a:latin typeface="SassoonPrimaryInfant" panose="00000400000000000000" pitchFamily="2" charset="0"/>
              </a:rPr>
              <a:t>Thursday - ¼ kg</a:t>
            </a:r>
            <a:r>
              <a:rPr lang="en-GB" sz="4800" b="1" dirty="0" smtClean="0">
                <a:latin typeface="SassoonPrimaryInfant" panose="00000400000000000000" pitchFamily="2" charset="0"/>
              </a:rPr>
              <a:t/>
            </a:r>
            <a:br>
              <a:rPr lang="en-GB" sz="4800" b="1" dirty="0" smtClean="0">
                <a:latin typeface="SassoonPrimaryInfant" panose="00000400000000000000" pitchFamily="2" charset="0"/>
              </a:rPr>
            </a:br>
            <a:endParaRPr lang="en-GB" sz="3300" dirty="0">
              <a:latin typeface="SassoonPrimaryInfant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5372" y="1244657"/>
            <a:ext cx="11306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SassoonPrimaryInfant" panose="00000400000000000000" pitchFamily="2" charset="0"/>
              </a:rPr>
              <a:t>1kg = ¼ kg +</a:t>
            </a:r>
            <a:r>
              <a:rPr lang="en-GB" sz="3600" dirty="0">
                <a:latin typeface="SassoonPrimaryInfant" panose="00000400000000000000" pitchFamily="2" charset="0"/>
              </a:rPr>
              <a:t> ¼ </a:t>
            </a:r>
            <a:r>
              <a:rPr lang="en-GB" sz="3600" dirty="0" smtClean="0">
                <a:latin typeface="SassoonPrimaryInfant" panose="00000400000000000000" pitchFamily="2" charset="0"/>
              </a:rPr>
              <a:t>kg + </a:t>
            </a:r>
            <a:r>
              <a:rPr lang="en-GB" sz="3600" dirty="0">
                <a:latin typeface="SassoonPrimaryInfant" panose="00000400000000000000" pitchFamily="2" charset="0"/>
              </a:rPr>
              <a:t>¼ </a:t>
            </a:r>
            <a:r>
              <a:rPr lang="en-GB" sz="3600" dirty="0" smtClean="0">
                <a:latin typeface="SassoonPrimaryInfant" panose="00000400000000000000" pitchFamily="2" charset="0"/>
              </a:rPr>
              <a:t>kg</a:t>
            </a:r>
            <a:r>
              <a:rPr lang="en-GB" sz="3600" dirty="0">
                <a:latin typeface="SassoonPrimaryInfant" panose="00000400000000000000" pitchFamily="2" charset="0"/>
              </a:rPr>
              <a:t> </a:t>
            </a:r>
            <a:r>
              <a:rPr lang="en-GB" sz="3600" dirty="0" smtClean="0">
                <a:latin typeface="SassoonPrimaryInfant" panose="00000400000000000000" pitchFamily="2" charset="0"/>
              </a:rPr>
              <a:t>+ ¼ </a:t>
            </a:r>
            <a:r>
              <a:rPr lang="en-GB" sz="3600" dirty="0">
                <a:latin typeface="SassoonPrimaryInfant" panose="00000400000000000000" pitchFamily="2" charset="0"/>
              </a:rPr>
              <a:t>kg</a:t>
            </a:r>
            <a:r>
              <a:rPr lang="en-GB" sz="3600" dirty="0" smtClean="0">
                <a:latin typeface="SassoonPrimaryInfant" panose="00000400000000000000" pitchFamily="2" charset="0"/>
              </a:rPr>
              <a:t> , ¼kg = 250g</a:t>
            </a:r>
          </a:p>
          <a:p>
            <a:r>
              <a:rPr lang="en-GB" sz="3600" dirty="0" smtClean="0">
                <a:latin typeface="SassoonPrimaryInfant" panose="00000400000000000000" pitchFamily="2" charset="0"/>
              </a:rPr>
              <a:t>½ kg = ¼ kg + ¼ kg</a:t>
            </a:r>
            <a:endParaRPr lang="en-GB" sz="3600" dirty="0">
              <a:latin typeface="SassoonPrimaryInfant" panose="000004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8230" y="3878065"/>
            <a:ext cx="5753691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SassoonPrimaryInfant" panose="00000400000000000000" pitchFamily="2" charset="0"/>
              </a:rPr>
              <a:t>1.) What is ¼kg + ¼ kg</a:t>
            </a:r>
          </a:p>
          <a:p>
            <a:r>
              <a:rPr lang="en-GB" sz="3200" dirty="0" smtClean="0">
                <a:latin typeface="SassoonPrimaryInfant" panose="00000400000000000000" pitchFamily="2" charset="0"/>
              </a:rPr>
              <a:t>2.) How many ¼  kg are in 1kg ?</a:t>
            </a:r>
          </a:p>
          <a:p>
            <a:r>
              <a:rPr lang="en-GB" sz="3200" dirty="0" smtClean="0">
                <a:latin typeface="SassoonPrimaryInfant" panose="00000400000000000000" pitchFamily="2" charset="0"/>
              </a:rPr>
              <a:t>3.) How many grams are in ¼ kg</a:t>
            </a:r>
          </a:p>
          <a:p>
            <a:endParaRPr lang="en-GB" sz="3200" dirty="0" smtClean="0">
              <a:latin typeface="SassoonPrimaryInfant" panose="00000400000000000000" pitchFamily="2" charset="0"/>
            </a:endParaRPr>
          </a:p>
          <a:p>
            <a:pPr marL="342900" indent="-342900">
              <a:buAutoNum type="arabicPeriod"/>
            </a:pPr>
            <a:endParaRPr lang="en-GB" dirty="0" smtClean="0"/>
          </a:p>
          <a:p>
            <a:pPr marL="342900" indent="-342900">
              <a:buAutoNum type="arabicPeriod"/>
            </a:pP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85372" y="2604644"/>
            <a:ext cx="91165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SassoonPrimaryInfant" panose="00000400000000000000" pitchFamily="2" charset="0"/>
              </a:rPr>
              <a:t>Ask a grown up to show you 250g on a weighing scales and 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answer these questions in your copy….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37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440" y="4470396"/>
            <a:ext cx="8911687" cy="1280890"/>
          </a:xfrm>
        </p:spPr>
        <p:txBody>
          <a:bodyPr/>
          <a:lstStyle/>
          <a:p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data.cjfallon.ie/resources/19626/activity-107/index.html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916645" y="2699462"/>
            <a:ext cx="96591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latin typeface="SassoonPrimaryInfant" panose="00000400000000000000" pitchFamily="2" charset="0"/>
              </a:rPr>
              <a:t>What do you know about ½ kg and ¼ kg? Test yourself,</a:t>
            </a:r>
          </a:p>
          <a:p>
            <a:pPr algn="ctr"/>
            <a:r>
              <a:rPr lang="en-GB" sz="3200" dirty="0" smtClean="0">
                <a:latin typeface="SassoonPrimaryInfant" panose="00000400000000000000" pitchFamily="2" charset="0"/>
              </a:rPr>
              <a:t>copy and paste the link below into your browser!</a:t>
            </a:r>
            <a:endParaRPr lang="en-GB" sz="3200" dirty="0">
              <a:latin typeface="SassoonPrimaryInfant" panose="00000400000000000000" pitchFamily="2" charset="0"/>
            </a:endParaRPr>
          </a:p>
        </p:txBody>
      </p:sp>
      <p:pic>
        <p:nvPicPr>
          <p:cNvPr id="2050" name="Picture 2" descr="free student testing cartoons | Royalty Free Cartoon Clipart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923" y="377371"/>
            <a:ext cx="2571935" cy="232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11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1" y="2757714"/>
            <a:ext cx="8915399" cy="481152"/>
          </a:xfrm>
          <a:noFill/>
        </p:spPr>
        <p:txBody>
          <a:bodyPr>
            <a:normAutofit fontScale="90000"/>
          </a:bodyPr>
          <a:lstStyle/>
          <a:p>
            <a:r>
              <a:rPr lang="en-GB" sz="4400" b="1" dirty="0" smtClean="0"/>
              <a:t>Week </a:t>
            </a:r>
            <a:r>
              <a:rPr lang="en-GB" sz="4400" b="1" dirty="0"/>
              <a:t>7</a:t>
            </a:r>
            <a:r>
              <a:rPr lang="en-GB" sz="4400" b="1" dirty="0" smtClean="0"/>
              <a:t> </a:t>
            </a:r>
            <a:r>
              <a:rPr lang="en-GB" sz="4400" dirty="0" smtClean="0"/>
              <a:t>– 18</a:t>
            </a:r>
            <a:r>
              <a:rPr lang="en-GB" sz="4400" baseline="30000" dirty="0" smtClean="0"/>
              <a:t>th</a:t>
            </a:r>
            <a:r>
              <a:rPr lang="en-GB" sz="4400" dirty="0" smtClean="0"/>
              <a:t> May_22</a:t>
            </a:r>
            <a:r>
              <a:rPr lang="en-GB" sz="4400" baseline="30000" dirty="0" smtClean="0"/>
              <a:t>nd</a:t>
            </a:r>
            <a:r>
              <a:rPr lang="en-GB" sz="4400" dirty="0" smtClean="0"/>
              <a:t> May</a:t>
            </a:r>
            <a:br>
              <a:rPr lang="en-GB" sz="4400" dirty="0" smtClean="0"/>
            </a:br>
            <a:r>
              <a:rPr lang="en-GB" sz="4400" dirty="0" smtClean="0"/>
              <a:t>Capacity</a:t>
            </a:r>
            <a:endParaRPr lang="en-GB" sz="4400" dirty="0"/>
          </a:p>
        </p:txBody>
      </p:sp>
      <p:pic>
        <p:nvPicPr>
          <p:cNvPr id="4" name="Picture 3" descr="Beaker - Cartoon Beaker With Face | Transparent PNG Download ...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21" l="27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42" y="2998290"/>
            <a:ext cx="4337051" cy="3394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87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7649" y="105785"/>
            <a:ext cx="5219701" cy="824862"/>
          </a:xfrm>
          <a:solidFill>
            <a:srgbClr val="00B0F0"/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5600" b="1" dirty="0" smtClean="0">
                <a:latin typeface="SassoonPrimaryInfant" panose="00000400000000000000" pitchFamily="2" charset="0"/>
              </a:rPr>
              <a:t>Friday</a:t>
            </a:r>
            <a:endParaRPr lang="en-GB" sz="3300" dirty="0">
              <a:latin typeface="SassoonPrimaryInfant" panose="000004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39" b="9825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243" y="51300"/>
            <a:ext cx="1590107" cy="12201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849" y="1641107"/>
            <a:ext cx="10652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dirty="0" smtClean="0">
                <a:latin typeface="SassoonPrimaryInfant" panose="00000400000000000000" pitchFamily="2" charset="0"/>
              </a:rPr>
              <a:t>A box of apples weighs 22kg. Then 9kg of apples are sold. What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is the weight of the apples left in the box? 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850" y="236220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448243" y="5867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20" name="Picture 19" descr="Hard Work Ahead Yellow Image &amp; Photo (Free Trial) | Bigstock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5361751"/>
            <a:ext cx="1257301" cy="112968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1705544" y="4912426"/>
            <a:ext cx="95581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latin typeface="SassoonPrimaryInfant" panose="00000400000000000000" pitchFamily="2" charset="0"/>
              </a:rPr>
              <a:t>Challenge question……</a:t>
            </a:r>
          </a:p>
          <a:p>
            <a:r>
              <a:rPr lang="en-GB" sz="3200" dirty="0" err="1" smtClean="0">
                <a:latin typeface="SassoonPrimaryInfant" panose="00000400000000000000" pitchFamily="2" charset="0"/>
              </a:rPr>
              <a:t>Caoimhe</a:t>
            </a:r>
            <a:r>
              <a:rPr lang="en-GB" sz="3200" dirty="0" smtClean="0">
                <a:latin typeface="SassoonPrimaryInfant" panose="00000400000000000000" pitchFamily="2" charset="0"/>
              </a:rPr>
              <a:t> buys 4 bars of chocolate each weighing 500g, </a:t>
            </a:r>
          </a:p>
          <a:p>
            <a:r>
              <a:rPr lang="en-GB" sz="3200" dirty="0" smtClean="0">
                <a:latin typeface="SassoonPrimaryInfant" panose="00000400000000000000" pitchFamily="2" charset="0"/>
              </a:rPr>
              <a:t>what is the total weight of </a:t>
            </a:r>
            <a:r>
              <a:rPr lang="en-GB" sz="3200" dirty="0" err="1" smtClean="0">
                <a:latin typeface="SassoonPrimaryInfant" panose="00000400000000000000" pitchFamily="2" charset="0"/>
              </a:rPr>
              <a:t>Caoimhe’s</a:t>
            </a:r>
            <a:r>
              <a:rPr lang="en-GB" sz="3200" dirty="0" smtClean="0">
                <a:latin typeface="SassoonPrimaryInfant" panose="00000400000000000000" pitchFamily="2" charset="0"/>
              </a:rPr>
              <a:t> chocolate?</a:t>
            </a:r>
            <a:endParaRPr lang="en-GB" sz="3200" dirty="0">
              <a:latin typeface="SassoonPrimaryInfant" panose="00000400000000000000" pitchFamily="2" charset="0"/>
            </a:endParaRPr>
          </a:p>
        </p:txBody>
      </p:sp>
      <p:pic>
        <p:nvPicPr>
          <p:cNvPr id="12" name="Picture 11" descr="Realistic 3D Render Of Apples In Box Stock Photo, Picture And ...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623" l="54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731" y="2106093"/>
            <a:ext cx="1525361" cy="10046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3849" y="3237181"/>
            <a:ext cx="110810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SassoonPrimaryInfant" panose="00000400000000000000" pitchFamily="2" charset="0"/>
              </a:rPr>
              <a:t>2. A large bag of sugar weighs 8kg. How many 2k bags can be filled from 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the large bag?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pic>
        <p:nvPicPr>
          <p:cNvPr id="14" name="Picture 13" descr="Tate and Lyle Fairtrade Granulated Sugar 500 G (Pack of 10 ...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49" y="3624122"/>
            <a:ext cx="628650" cy="927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12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74" y="2149019"/>
            <a:ext cx="832792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SassoonPrimaryInfant" panose="00000400000000000000" pitchFamily="2" charset="0"/>
              </a:rPr>
              <a:t>Ingredients</a:t>
            </a:r>
          </a:p>
          <a:p>
            <a:r>
              <a:rPr lang="en-GB" sz="2000" dirty="0" smtClean="0">
                <a:latin typeface="SassoonPrimaryInfant" panose="00000400000000000000" pitchFamily="2" charset="0"/>
              </a:rPr>
              <a:t>200g plain white bread</a:t>
            </a:r>
          </a:p>
          <a:p>
            <a:r>
              <a:rPr lang="en-GB" sz="2000" dirty="0" smtClean="0">
                <a:latin typeface="SassoonPrimaryInfant" panose="00000400000000000000" pitchFamily="2" charset="0"/>
              </a:rPr>
              <a:t>250g wholemeal flour</a:t>
            </a:r>
          </a:p>
          <a:p>
            <a:r>
              <a:rPr lang="en-GB" sz="2000" dirty="0" smtClean="0">
                <a:latin typeface="SassoonPrimaryInfant" panose="00000400000000000000" pitchFamily="2" charset="0"/>
              </a:rPr>
              <a:t>1 teaspoon bread soda, sieved</a:t>
            </a:r>
          </a:p>
          <a:p>
            <a:r>
              <a:rPr lang="en-GB" sz="2000" dirty="0" smtClean="0">
                <a:latin typeface="SassoonPrimaryInfant" panose="00000400000000000000" pitchFamily="2" charset="0"/>
              </a:rPr>
              <a:t>1 teaspoon salt</a:t>
            </a:r>
          </a:p>
          <a:p>
            <a:r>
              <a:rPr lang="en-GB" sz="2000" dirty="0" smtClean="0">
                <a:latin typeface="SassoonPrimaryInfant" panose="00000400000000000000" pitchFamily="2" charset="0"/>
              </a:rPr>
              <a:t>1 egg</a:t>
            </a:r>
          </a:p>
          <a:p>
            <a:r>
              <a:rPr lang="en-GB" sz="2000" dirty="0" smtClean="0">
                <a:latin typeface="SassoonPrimaryInfant" panose="00000400000000000000" pitchFamily="2" charset="0"/>
              </a:rPr>
              <a:t>350ml buttermilk</a:t>
            </a:r>
          </a:p>
          <a:p>
            <a:r>
              <a:rPr lang="en-GB" sz="2000" dirty="0" smtClean="0">
                <a:latin typeface="SassoonPrimaryInfant" panose="00000400000000000000" pitchFamily="2" charset="0"/>
              </a:rPr>
              <a:t>1 teaspoon of honey</a:t>
            </a:r>
          </a:p>
          <a:p>
            <a:r>
              <a:rPr lang="en-GB" sz="2000" b="1" dirty="0" smtClean="0">
                <a:latin typeface="SassoonPrimaryInfant" panose="00000400000000000000" pitchFamily="2" charset="0"/>
              </a:rPr>
              <a:t>Method:</a:t>
            </a:r>
          </a:p>
          <a:p>
            <a:pPr marL="457200" indent="-457200">
              <a:buAutoNum type="arabicPeriod"/>
            </a:pPr>
            <a:r>
              <a:rPr lang="en-GB" sz="2000" dirty="0" smtClean="0">
                <a:latin typeface="SassoonPrimaryInfant" panose="00000400000000000000" pitchFamily="2" charset="0"/>
              </a:rPr>
              <a:t>Preheat the oven to 200 degrees Celsius.</a:t>
            </a:r>
          </a:p>
          <a:p>
            <a:pPr marL="457200" indent="-457200">
              <a:buAutoNum type="arabicPeriod"/>
            </a:pPr>
            <a:r>
              <a:rPr lang="en-GB" sz="2000" dirty="0" smtClean="0">
                <a:latin typeface="SassoonPrimaryInfant" panose="00000400000000000000" pitchFamily="2" charset="0"/>
              </a:rPr>
              <a:t>Mix the flour, salt and bread soda together in a bowl.</a:t>
            </a:r>
          </a:p>
          <a:p>
            <a:pPr marL="457200" indent="-457200">
              <a:buAutoNum type="arabicPeriod"/>
            </a:pPr>
            <a:r>
              <a:rPr lang="en-GB" sz="2000" dirty="0" smtClean="0">
                <a:latin typeface="SassoonPrimaryInfant" panose="00000400000000000000" pitchFamily="2" charset="0"/>
              </a:rPr>
              <a:t>Combine the egg with the buttermilk and honey and mix in with the flour.</a:t>
            </a:r>
          </a:p>
          <a:p>
            <a:pPr marL="457200" indent="-457200">
              <a:buAutoNum type="arabicPeriod"/>
            </a:pPr>
            <a:r>
              <a:rPr lang="en-GB" sz="2000" dirty="0" smtClean="0">
                <a:latin typeface="SassoonPrimaryInfant" panose="00000400000000000000" pitchFamily="2" charset="0"/>
              </a:rPr>
              <a:t>Pour the dough into a lightly-oiled loaf tin.</a:t>
            </a:r>
          </a:p>
          <a:p>
            <a:pPr marL="457200" indent="-457200">
              <a:buAutoNum type="arabicPeriod"/>
            </a:pPr>
            <a:r>
              <a:rPr lang="en-GB" sz="2000" dirty="0" smtClean="0">
                <a:latin typeface="SassoonPrimaryInfant" panose="00000400000000000000" pitchFamily="2" charset="0"/>
              </a:rPr>
              <a:t>Sprinkle with seeds of your choice.</a:t>
            </a:r>
          </a:p>
          <a:p>
            <a:pPr marL="457200" indent="-457200">
              <a:buAutoNum type="arabicPeriod"/>
            </a:pPr>
            <a:r>
              <a:rPr lang="en-GB" sz="2000" dirty="0" smtClean="0">
                <a:latin typeface="SassoonPrimaryInfant" panose="00000400000000000000" pitchFamily="2" charset="0"/>
              </a:rPr>
              <a:t>Bake for 40 – 45 minutes!</a:t>
            </a:r>
          </a:p>
        </p:txBody>
      </p:sp>
      <p:sp>
        <p:nvSpPr>
          <p:cNvPr id="7" name="Rectangle 6"/>
          <p:cNvSpPr/>
          <p:nvPr/>
        </p:nvSpPr>
        <p:spPr>
          <a:xfrm>
            <a:off x="754743" y="145142"/>
            <a:ext cx="10726057" cy="156966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smtClean="0">
                <a:latin typeface="SassoonPrimaryInfant" panose="00000400000000000000" pitchFamily="2" charset="0"/>
              </a:rPr>
              <a:t>Irish Brown Bread</a:t>
            </a:r>
          </a:p>
          <a:p>
            <a:pPr algn="ctr"/>
            <a:r>
              <a:rPr lang="en-GB" sz="2400" b="1" dirty="0" smtClean="0">
                <a:latin typeface="SassoonPrimaryInfant" panose="00000400000000000000" pitchFamily="2" charset="0"/>
              </a:rPr>
              <a:t>Try </a:t>
            </a:r>
            <a:r>
              <a:rPr lang="en-GB" sz="2400" b="1" dirty="0">
                <a:latin typeface="SassoonPrimaryInfant" panose="00000400000000000000" pitchFamily="2" charset="0"/>
              </a:rPr>
              <a:t>this recipe or one of your </a:t>
            </a:r>
            <a:r>
              <a:rPr lang="en-GB" sz="2400" b="1" dirty="0" smtClean="0">
                <a:latin typeface="SassoonPrimaryInfant" panose="00000400000000000000" pitchFamily="2" charset="0"/>
              </a:rPr>
              <a:t>own (make sure an adult supervises </a:t>
            </a:r>
            <a:r>
              <a:rPr lang="en-GB" sz="2400" b="1" smtClean="0">
                <a:latin typeface="SassoonPrimaryInfant" panose="00000400000000000000" pitchFamily="2" charset="0"/>
              </a:rPr>
              <a:t>your work), </a:t>
            </a:r>
            <a:r>
              <a:rPr lang="en-GB" sz="2400" b="1" dirty="0">
                <a:latin typeface="SassoonPrimaryInfant" panose="00000400000000000000" pitchFamily="2" charset="0"/>
              </a:rPr>
              <a:t>post a photo on Aladdin Connect and we can share it on the school website</a:t>
            </a:r>
            <a:r>
              <a:rPr lang="en-GB" sz="2400" b="1" dirty="0" smtClean="0">
                <a:latin typeface="SassoonPrimaryInfant" panose="00000400000000000000" pitchFamily="2" charset="0"/>
              </a:rPr>
              <a:t>. Remember to share your recipes with the rest of the school!</a:t>
            </a:r>
            <a:endParaRPr lang="en-GB" sz="2400" dirty="0"/>
          </a:p>
        </p:txBody>
      </p:sp>
      <p:pic>
        <p:nvPicPr>
          <p:cNvPr id="8" name="Picture 7" descr="Soda bread - Wikipedi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4" y="2294844"/>
            <a:ext cx="3407338" cy="2727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85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4538" y="1206138"/>
            <a:ext cx="10095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SassoonPrimaryInfant" panose="00000400000000000000" pitchFamily="2" charset="0"/>
              </a:rPr>
              <a:t>Well done, you are finished this fortnight’s work</a:t>
            </a:r>
            <a:endParaRPr lang="en-GB" sz="4000" dirty="0">
              <a:latin typeface="SassoonPrimaryInfant" panose="00000400000000000000" pitchFamily="2" charset="0"/>
            </a:endParaRPr>
          </a:p>
        </p:txBody>
      </p:sp>
      <p:pic>
        <p:nvPicPr>
          <p:cNvPr id="6146" name="Picture 2" descr="Clapping Hands Emoji (U+1F44F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805" y="1914024"/>
            <a:ext cx="2913019" cy="236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6527" y="5084235"/>
            <a:ext cx="9842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SassoonPrimaryInfant" panose="00000400000000000000" pitchFamily="2" charset="0"/>
              </a:rPr>
              <a:t>Make sure to post some of your work to Aladdin Connect!</a:t>
            </a:r>
            <a:endParaRPr lang="en-GB" sz="3200" dirty="0">
              <a:latin typeface="SassoonPrimaryInfant" panose="00000400000000000000" pitchFamily="2" charset="0"/>
            </a:endParaRPr>
          </a:p>
        </p:txBody>
      </p:sp>
      <p:pic>
        <p:nvPicPr>
          <p:cNvPr id="1026" name="Picture 2" descr="Aladdin Schools Connect on the App Stor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060" y="4690024"/>
            <a:ext cx="2615611" cy="137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72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891" y="187567"/>
            <a:ext cx="8894082" cy="1279283"/>
          </a:xfrm>
          <a:solidFill>
            <a:srgbClr val="FFC000"/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4400" b="1" dirty="0" smtClean="0">
                <a:latin typeface="SassoonPrimaryInfant" panose="00000400000000000000" pitchFamily="2" charset="0"/>
              </a:rPr>
              <a:t>Monday</a:t>
            </a:r>
            <a:br>
              <a:rPr lang="en-GB" sz="4400" b="1" dirty="0" smtClean="0">
                <a:latin typeface="SassoonPrimaryInfant" panose="00000400000000000000" pitchFamily="2" charset="0"/>
              </a:rPr>
            </a:br>
            <a:r>
              <a:rPr lang="en-GB" sz="4400" b="1" dirty="0" smtClean="0">
                <a:latin typeface="SassoonPrimaryInfant" panose="00000400000000000000" pitchFamily="2" charset="0"/>
              </a:rPr>
              <a:t>Let’s have fun this week!</a:t>
            </a:r>
            <a:r>
              <a:rPr lang="en-GB" sz="4800" b="1" dirty="0" smtClean="0">
                <a:latin typeface="SassoonPrimaryInfant" panose="00000400000000000000" pitchFamily="2" charset="0"/>
              </a:rPr>
              <a:t/>
            </a:r>
            <a:br>
              <a:rPr lang="en-GB" sz="4800" b="1" dirty="0" smtClean="0">
                <a:latin typeface="SassoonPrimaryInfant" panose="00000400000000000000" pitchFamily="2" charset="0"/>
              </a:rPr>
            </a:br>
            <a:endParaRPr lang="en-GB" sz="3300" dirty="0">
              <a:latin typeface="SassoonPrimaryInfant" panose="00000400000000000000" pitchFamily="2" charset="0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4645" y="1233715"/>
            <a:ext cx="609600" cy="609600"/>
          </a:xfrm>
          <a:prstGeom prst="rect">
            <a:avLst/>
          </a:prstGeom>
        </p:spPr>
      </p:pic>
      <p:pic>
        <p:nvPicPr>
          <p:cNvPr id="2052" name="Picture 4" descr="The Emoji Yellow Face Smile And Happy Icon Stock Illustration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91" y="4290587"/>
            <a:ext cx="2790824" cy="279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02972" y="4419777"/>
            <a:ext cx="7838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hlinkClick r:id="rId7"/>
              </a:rPr>
              <a:t>https://www.youtube.com/watch?v=TPFQd7ZjErU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262743" y="1915886"/>
            <a:ext cx="10147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SassoonPrimaryInfant" panose="00000400000000000000" pitchFamily="2" charset="0"/>
              </a:rPr>
              <a:t>Capacity is the maximum amount of liquid that a container can hold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6939" y="3521760"/>
            <a:ext cx="4571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SassoonPrimaryInfant" panose="00000400000000000000" pitchFamily="2" charset="0"/>
              </a:rPr>
              <a:t>Watch the video below:</a:t>
            </a:r>
            <a:endParaRPr lang="en-GB" sz="3600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32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:\Users\EGilmer\AppData\Local\Microsoft\Windows\INetCache\Content.MSO\DC4AF554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696" y="874323"/>
            <a:ext cx="923734" cy="716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John Lewis Easter Bunny Rabbit Egg Cup, 45ml at John Lewis &amp; Partner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57" y="478451"/>
            <a:ext cx="1021214" cy="111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Colorful red cartoon mug of coffee — Stock Vector © Seamartini ..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584" y="795120"/>
            <a:ext cx="1256428" cy="1305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Free Cliparts Crying Buckets, Download Free Clip Art, Free Clip ...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426" y="478452"/>
            <a:ext cx="2287830" cy="223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Cartoon Doodle Striped Jug Royalty Free Cliparts, Vectors, And ...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409" y="192909"/>
            <a:ext cx="1795277" cy="227749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431699" y="159130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assoonPrimaryInfant" panose="00000400000000000000" pitchFamily="2" charset="0"/>
              </a:rPr>
              <a:t>e</a:t>
            </a:r>
            <a:r>
              <a:rPr lang="en-GB" dirty="0" smtClean="0">
                <a:latin typeface="SassoonPrimaryInfant" panose="00000400000000000000" pitchFamily="2" charset="0"/>
              </a:rPr>
              <a:t>gg cup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99657" y="2101068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cup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5138057" y="2739336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bucket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8435047" y="2470400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SassoonPrimaryInfant" panose="00000400000000000000" pitchFamily="2" charset="0"/>
              </a:rPr>
              <a:t>jug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77696" y="1775971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SassoonPrimaryInfant" panose="00000400000000000000" pitchFamily="2" charset="0"/>
              </a:rPr>
              <a:t>spoon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1699" y="3776348"/>
            <a:ext cx="103088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 smtClean="0">
                <a:latin typeface="SassoonPrimaryInfant" panose="00000400000000000000" pitchFamily="2" charset="0"/>
              </a:rPr>
              <a:t>The_____________ holds more than the cup.</a:t>
            </a:r>
          </a:p>
          <a:p>
            <a:pPr marL="342900" indent="-342900">
              <a:buAutoNum type="arabicPeriod"/>
            </a:pPr>
            <a:r>
              <a:rPr lang="en-GB" sz="2800" dirty="0" smtClean="0">
                <a:latin typeface="SassoonPrimaryInfant" panose="00000400000000000000" pitchFamily="2" charset="0"/>
              </a:rPr>
              <a:t>The jug holds more than the_____________.</a:t>
            </a:r>
          </a:p>
          <a:p>
            <a:pPr marL="342900" indent="-342900">
              <a:buAutoNum type="arabicPeriod"/>
            </a:pPr>
            <a:r>
              <a:rPr lang="en-GB" sz="2800" dirty="0" smtClean="0">
                <a:latin typeface="SassoonPrimaryInfant" panose="00000400000000000000" pitchFamily="2" charset="0"/>
              </a:rPr>
              <a:t>The egg cup holds more than the ________________.</a:t>
            </a:r>
          </a:p>
          <a:p>
            <a:pPr marL="342900" indent="-342900">
              <a:buAutoNum type="arabicPeriod"/>
            </a:pPr>
            <a:r>
              <a:rPr lang="en-GB" sz="2800" dirty="0" smtClean="0">
                <a:latin typeface="SassoonPrimaryInfant" panose="00000400000000000000" pitchFamily="2" charset="0"/>
              </a:rPr>
              <a:t>The spoon holds less than the_________________________.</a:t>
            </a:r>
          </a:p>
          <a:p>
            <a:pPr marL="342900" indent="-342900">
              <a:buAutoNum type="arabicPeriod"/>
            </a:pPr>
            <a:r>
              <a:rPr lang="en-GB" sz="2800" dirty="0" smtClean="0">
                <a:latin typeface="SassoonPrimaryInfant" panose="00000400000000000000" pitchFamily="2" charset="0"/>
              </a:rPr>
              <a:t>The jug holds less than the __________________________.</a:t>
            </a:r>
          </a:p>
          <a:p>
            <a:pPr marL="342900" indent="-342900">
              <a:buAutoNum type="arabicPeriod"/>
            </a:pPr>
            <a:r>
              <a:rPr lang="en-GB" sz="2800" dirty="0" smtClean="0">
                <a:latin typeface="SassoonPrimaryInfant" panose="00000400000000000000" pitchFamily="2" charset="0"/>
              </a:rPr>
              <a:t>The ______________ has the most capacity.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5357" y="2983910"/>
            <a:ext cx="587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latin typeface="SassoonPrimaryInfant" panose="00000400000000000000" pitchFamily="2" charset="0"/>
              </a:rPr>
              <a:t>Complete these sentences in your copy:</a:t>
            </a:r>
            <a:endParaRPr lang="en-GB" sz="2800" b="1" dirty="0">
              <a:latin typeface="SassoonPrimary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60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0" y="187566"/>
            <a:ext cx="5276850" cy="824862"/>
          </a:xfrm>
          <a:solidFill>
            <a:srgbClr val="FFC000"/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5600" b="1" dirty="0" smtClean="0">
                <a:latin typeface="SassoonPrimaryInfant" panose="00000400000000000000" pitchFamily="2" charset="0"/>
              </a:rPr>
              <a:t>…….Monday</a:t>
            </a:r>
            <a:r>
              <a:rPr lang="en-GB" sz="4800" b="1" dirty="0" smtClean="0">
                <a:latin typeface="SassoonPrimaryInfant" panose="00000400000000000000" pitchFamily="2" charset="0"/>
              </a:rPr>
              <a:t/>
            </a:r>
            <a:br>
              <a:rPr lang="en-GB" sz="4800" b="1" dirty="0" smtClean="0">
                <a:latin typeface="SassoonPrimaryInfant" panose="00000400000000000000" pitchFamily="2" charset="0"/>
              </a:rPr>
            </a:br>
            <a:endParaRPr lang="en-GB" sz="3300" dirty="0">
              <a:latin typeface="SassoonPrimaryInfant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351" y="1695450"/>
            <a:ext cx="190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r>
              <a:rPr lang="en-GB" dirty="0"/>
              <a:t> </a:t>
            </a:r>
            <a:r>
              <a:rPr lang="en-GB" dirty="0" smtClean="0"/>
              <a:t>    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57187" y="1640522"/>
            <a:ext cx="11835997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dirty="0" smtClean="0">
                <a:latin typeface="SassoonPrimaryInfant" panose="00000400000000000000" pitchFamily="2" charset="0"/>
              </a:rPr>
              <a:t>I am between May and September and I have 30 days, what month am I ?</a:t>
            </a:r>
          </a:p>
          <a:p>
            <a:pPr marL="514350" indent="-514350">
              <a:buAutoNum type="arabicPeriod"/>
            </a:pPr>
            <a:endParaRPr lang="en-GB" sz="2800" dirty="0">
              <a:latin typeface="SassoonPrimaryInfant" panose="00000400000000000000" pitchFamily="2" charset="0"/>
            </a:endParaRPr>
          </a:p>
          <a:p>
            <a:pPr marL="514350" indent="-514350">
              <a:buAutoNum type="arabicPeriod"/>
            </a:pPr>
            <a:r>
              <a:rPr lang="en-GB" sz="2800" dirty="0" smtClean="0">
                <a:latin typeface="SassoonPrimaryInfant" panose="00000400000000000000" pitchFamily="2" charset="0"/>
              </a:rPr>
              <a:t>Amy scores 62 points on her computer game and then 19 more points, how 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much has she scored altogether?</a:t>
            </a:r>
          </a:p>
          <a:p>
            <a:endParaRPr lang="en-GB" sz="2800" dirty="0">
              <a:latin typeface="SassoonPrimaryInfant" panose="00000400000000000000" pitchFamily="2" charset="0"/>
            </a:endParaRP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3. Amelia is 8, Ava is 2 years older than Amelia and </a:t>
            </a:r>
            <a:r>
              <a:rPr lang="en-GB" sz="2800" dirty="0" err="1" smtClean="0">
                <a:latin typeface="SassoonPrimaryInfant" panose="00000400000000000000" pitchFamily="2" charset="0"/>
              </a:rPr>
              <a:t>Caoimhe</a:t>
            </a:r>
            <a:r>
              <a:rPr lang="en-GB" sz="2800" dirty="0" smtClean="0">
                <a:latin typeface="SassoonPrimaryInfant" panose="00000400000000000000" pitchFamily="2" charset="0"/>
              </a:rPr>
              <a:t> is 5 years older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than Ava, how old is </a:t>
            </a:r>
            <a:r>
              <a:rPr lang="en-GB" sz="2800" dirty="0" err="1" smtClean="0">
                <a:latin typeface="SassoonPrimaryInfant" panose="00000400000000000000" pitchFamily="2" charset="0"/>
              </a:rPr>
              <a:t>Caoimhe</a:t>
            </a:r>
            <a:r>
              <a:rPr lang="en-GB" sz="2800" dirty="0" smtClean="0">
                <a:latin typeface="SassoonPrimaryInfant" panose="00000400000000000000" pitchFamily="2" charset="0"/>
              </a:rPr>
              <a:t>?</a:t>
            </a:r>
          </a:p>
          <a:p>
            <a:endParaRPr lang="en-GB" sz="2800" dirty="0">
              <a:latin typeface="SassoonPrimaryInfant" panose="00000400000000000000" pitchFamily="2" charset="0"/>
            </a:endParaRP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4. There are 2 children in Second Class. Each child has 2 balls. They put all the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balls equally into 2 bags.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How many balls are in each bag?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39" b="9825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850" y="-87148"/>
            <a:ext cx="1960448" cy="1568233"/>
          </a:xfrm>
          <a:prstGeom prst="rect">
            <a:avLst/>
          </a:prstGeom>
        </p:spPr>
      </p:pic>
      <p:pic>
        <p:nvPicPr>
          <p:cNvPr id="8" name="Picture 7" descr="48++ cliparts | Ball Bag Images Clipart | Yespress.info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7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5829301"/>
            <a:ext cx="1033145" cy="831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Laptop Cartoon Images, Stock Photos &amp; Vectors | Shutterstock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3126422"/>
            <a:ext cx="1023937" cy="759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Little Girls Clipart | Free download on ClipArtMa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4214574"/>
            <a:ext cx="609600" cy="599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857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2963" y="168516"/>
            <a:ext cx="8894082" cy="824862"/>
          </a:xfrm>
          <a:solidFill>
            <a:srgbClr val="FF0000">
              <a:alpha val="90000"/>
            </a:srgbClr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5600" b="1" dirty="0" smtClean="0">
                <a:latin typeface="SassoonPrimaryInfant" panose="00000400000000000000" pitchFamily="2" charset="0"/>
              </a:rPr>
              <a:t>Tuesday</a:t>
            </a:r>
            <a:r>
              <a:rPr lang="en-GB" sz="4800" b="1" dirty="0" smtClean="0">
                <a:latin typeface="SassoonPrimaryInfant" panose="00000400000000000000" pitchFamily="2" charset="0"/>
              </a:rPr>
              <a:t/>
            </a:r>
            <a:br>
              <a:rPr lang="en-GB" sz="4800" b="1" dirty="0" smtClean="0">
                <a:latin typeface="SassoonPrimaryInfant" panose="00000400000000000000" pitchFamily="2" charset="0"/>
              </a:rPr>
            </a:br>
            <a:endParaRPr lang="en-GB" sz="3300" dirty="0">
              <a:latin typeface="SassoonPrimaryInfant" panose="00000400000000000000" pitchFamily="2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376660"/>
              </p:ext>
            </p:extLst>
          </p:nvPr>
        </p:nvGraphicFramePr>
        <p:xfrm>
          <a:off x="800100" y="2555123"/>
          <a:ext cx="10629900" cy="430287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57475">
                  <a:extLst>
                    <a:ext uri="{9D8B030D-6E8A-4147-A177-3AD203B41FA5}">
                      <a16:colId xmlns:a16="http://schemas.microsoft.com/office/drawing/2014/main" val="3909081377"/>
                    </a:ext>
                  </a:extLst>
                </a:gridCol>
                <a:gridCol w="2657475">
                  <a:extLst>
                    <a:ext uri="{9D8B030D-6E8A-4147-A177-3AD203B41FA5}">
                      <a16:colId xmlns:a16="http://schemas.microsoft.com/office/drawing/2014/main" val="2429142887"/>
                    </a:ext>
                  </a:extLst>
                </a:gridCol>
                <a:gridCol w="2657475">
                  <a:extLst>
                    <a:ext uri="{9D8B030D-6E8A-4147-A177-3AD203B41FA5}">
                      <a16:colId xmlns:a16="http://schemas.microsoft.com/office/drawing/2014/main" val="3241692830"/>
                    </a:ext>
                  </a:extLst>
                </a:gridCol>
                <a:gridCol w="2657475">
                  <a:extLst>
                    <a:ext uri="{9D8B030D-6E8A-4147-A177-3AD203B41FA5}">
                      <a16:colId xmlns:a16="http://schemas.microsoft.com/office/drawing/2014/main" val="716952898"/>
                    </a:ext>
                  </a:extLst>
                </a:gridCol>
              </a:tblGrid>
              <a:tr h="14789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SassoonPrimaryInfant" panose="00000400000000000000" pitchFamily="2" charset="0"/>
                        </a:rPr>
                        <a:t>Estimate</a:t>
                      </a:r>
                    </a:p>
                    <a:p>
                      <a:pPr algn="ctr"/>
                      <a:r>
                        <a:rPr lang="en-GB" sz="3200" dirty="0" smtClean="0">
                          <a:latin typeface="SassoonPrimaryInfant" panose="00000400000000000000" pitchFamily="2" charset="0"/>
                        </a:rPr>
                        <a:t>(Don’t cheat!)</a:t>
                      </a:r>
                      <a:endParaRPr lang="en-GB" sz="3200" dirty="0">
                        <a:latin typeface="SassoonPrimaryInfant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SassoonPrimaryInfant" panose="00000400000000000000" pitchFamily="2" charset="0"/>
                        </a:rPr>
                        <a:t>Measure</a:t>
                      </a:r>
                      <a:endParaRPr lang="en-GB" sz="3200" dirty="0">
                        <a:latin typeface="SassoonPrimaryInfant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SassoonPrimaryInfant" panose="00000400000000000000" pitchFamily="2" charset="0"/>
                        </a:rPr>
                        <a:t>What</a:t>
                      </a:r>
                      <a:r>
                        <a:rPr lang="en-GB" sz="2400" baseline="0" dirty="0" smtClean="0">
                          <a:latin typeface="SassoonPrimaryInfant" panose="00000400000000000000" pitchFamily="2" charset="0"/>
                        </a:rPr>
                        <a:t> is the difference between your estimate and your measure?</a:t>
                      </a:r>
                      <a:endParaRPr lang="en-GB" sz="2400" dirty="0">
                        <a:latin typeface="SassoonPrimaryInfant" panose="000004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633396"/>
                  </a:ext>
                </a:extLst>
              </a:tr>
              <a:tr h="68709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766292"/>
                  </a:ext>
                </a:extLst>
              </a:tr>
              <a:tr h="68709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161257"/>
                  </a:ext>
                </a:extLst>
              </a:tr>
              <a:tr h="68709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134412"/>
                  </a:ext>
                </a:extLst>
              </a:tr>
              <a:tr h="68709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321324"/>
                  </a:ext>
                </a:extLst>
              </a:tr>
            </a:tbl>
          </a:graphicData>
        </a:graphic>
      </p:graphicFrame>
      <p:pic>
        <p:nvPicPr>
          <p:cNvPr id="27" name="Picture 26" descr="Drawing a cartoon coffee cup | Coffee cup drawing, Wine, paint ...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751" y="4059792"/>
            <a:ext cx="1181099" cy="70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Free Cartoon Cereal Bowl, Download Free Clip Art, Free Clip Art on ...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625" y="4805521"/>
            <a:ext cx="800100" cy="60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Kitchen Pot Clipart - Pot Clip Art, Cliparts &amp; Cartoons - Jing.fm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251" y="5487271"/>
            <a:ext cx="1114425" cy="637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Cute Blue Cartoon Jug On White Stock Vector (Royalty Free) 1512399662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9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6134374"/>
            <a:ext cx="1181099" cy="80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628650" y="1147494"/>
            <a:ext cx="11144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SassoonPrimaryInfant" panose="00000400000000000000" pitchFamily="2" charset="0"/>
              </a:rPr>
              <a:t>How many </a:t>
            </a:r>
            <a:r>
              <a:rPr lang="en-GB" sz="3200" dirty="0" err="1" smtClean="0">
                <a:latin typeface="SassoonPrimaryInfant" panose="00000400000000000000" pitchFamily="2" charset="0"/>
              </a:rPr>
              <a:t>cartonfuls</a:t>
            </a:r>
            <a:r>
              <a:rPr lang="en-GB" sz="3200" dirty="0" smtClean="0">
                <a:latin typeface="SassoonPrimaryInfant" panose="00000400000000000000" pitchFamily="2" charset="0"/>
              </a:rPr>
              <a:t> of water       will it take to fill each container below. Draw this table in your copy and fill it out:</a:t>
            </a:r>
            <a:endParaRPr lang="en-GB" sz="3200" dirty="0">
              <a:latin typeface="SassoonPrimaryInfant" panose="00000400000000000000" pitchFamily="2" charset="0"/>
            </a:endParaRPr>
          </a:p>
        </p:txBody>
      </p:sp>
      <p:pic>
        <p:nvPicPr>
          <p:cNvPr id="32" name="Picture 31" descr="Clipart Yogurt Carton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7" y="1129634"/>
            <a:ext cx="619125" cy="593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57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1350" y="187566"/>
            <a:ext cx="4972050" cy="824862"/>
          </a:xfrm>
          <a:solidFill>
            <a:srgbClr val="FF0000"/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5600" b="1" dirty="0" smtClean="0">
                <a:latin typeface="SassoonPrimaryInfant" panose="00000400000000000000" pitchFamily="2" charset="0"/>
              </a:rPr>
              <a:t>…….Tuesday</a:t>
            </a:r>
            <a:r>
              <a:rPr lang="en-GB" sz="4800" b="1" dirty="0" smtClean="0">
                <a:latin typeface="SassoonPrimaryInfant" panose="00000400000000000000" pitchFamily="2" charset="0"/>
              </a:rPr>
              <a:t/>
            </a:r>
            <a:br>
              <a:rPr lang="en-GB" sz="4800" b="1" dirty="0" smtClean="0">
                <a:latin typeface="SassoonPrimaryInfant" panose="00000400000000000000" pitchFamily="2" charset="0"/>
              </a:rPr>
            </a:br>
            <a:endParaRPr lang="en-GB" sz="3300" dirty="0">
              <a:latin typeface="SassoonPrimaryInfant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39" b="9825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126" y="-22881"/>
            <a:ext cx="1960448" cy="15682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185" y="1650566"/>
            <a:ext cx="110323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latin typeface="SassoonPrimaryInfant" panose="00000400000000000000" pitchFamily="2" charset="0"/>
              </a:rPr>
              <a:t>1.) </a:t>
            </a:r>
            <a:r>
              <a:rPr lang="en-GB" sz="2800" dirty="0" smtClean="0">
                <a:latin typeface="SassoonPrimaryInfant" panose="00000400000000000000" pitchFamily="2" charset="0"/>
              </a:rPr>
              <a:t>A barrel of beer holds 16 litres. It is divided equally between 2 smaller 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barrels. How many litres are in each barrel ?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pic>
        <p:nvPicPr>
          <p:cNvPr id="7" name="Picture 6" descr="Amazon.com: Simple Wooden Barrel Beer Wine Tap Cartoon Vinyl Decal ...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029" y="2127619"/>
            <a:ext cx="1046322" cy="85618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59350" y="3460853"/>
            <a:ext cx="11263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SassoonPrimaryInfant" panose="00000400000000000000" pitchFamily="2" charset="0"/>
              </a:rPr>
              <a:t>2.) Each pack of coke has 10 one-litre cans. How many litres are in 9 packs?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pic>
        <p:nvPicPr>
          <p:cNvPr id="10" name="Picture 9" descr="How did human waste get into Coca-Cola cans in a Northern Ireland ...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396" l="9763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722" y="3929546"/>
            <a:ext cx="847090" cy="95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ard Work Ahead Yellow Image &amp; Photo (Free Trial) | Bigstock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2844"/>
            <a:ext cx="1562100" cy="146729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1562100" y="4655587"/>
            <a:ext cx="32576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SassoonPrimaryInfant" panose="00000400000000000000" pitchFamily="2" charset="0"/>
              </a:rPr>
              <a:t>Challenge question……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350" y="5389234"/>
            <a:ext cx="113381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SassoonPrimaryInfant" panose="00000400000000000000" pitchFamily="2" charset="0"/>
              </a:rPr>
              <a:t>Ms. Leonard uses a 10 litre bucket to fill the paddling pool. She pours 6 full </a:t>
            </a:r>
          </a:p>
          <a:p>
            <a:r>
              <a:rPr lang="en-GB" sz="2800" dirty="0" smtClean="0">
                <a:latin typeface="SassoonPrimaryInfant" panose="00000400000000000000" pitchFamily="2" charset="0"/>
              </a:rPr>
              <a:t>buckets into the pool but it is only ½ full, what is the capacity of the pool?</a:t>
            </a:r>
            <a:endParaRPr lang="en-GB" sz="2800" dirty="0">
              <a:latin typeface="SassoonPrimaryInfant" panose="00000400000000000000" pitchFamily="2" charset="0"/>
            </a:endParaRPr>
          </a:p>
        </p:txBody>
      </p:sp>
      <p:pic>
        <p:nvPicPr>
          <p:cNvPr id="15" name="Picture 14" descr="10 Litre Plastic Bucket | Household | Cleaning - B&amp;M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99" y="3929546"/>
            <a:ext cx="1652815" cy="1330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43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63" y="187566"/>
            <a:ext cx="8894082" cy="824862"/>
          </a:xfrm>
          <a:solidFill>
            <a:srgbClr val="7030A0">
              <a:alpha val="72000"/>
            </a:srgbClr>
          </a:solidFill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5600" b="1" dirty="0" smtClean="0">
                <a:latin typeface="SassoonPrimaryInfant" panose="00000400000000000000" pitchFamily="2" charset="0"/>
              </a:rPr>
              <a:t>Wednesday</a:t>
            </a:r>
            <a:r>
              <a:rPr lang="en-GB" sz="4800" b="1" dirty="0" smtClean="0">
                <a:latin typeface="SassoonPrimaryInfant" panose="00000400000000000000" pitchFamily="2" charset="0"/>
              </a:rPr>
              <a:t/>
            </a:r>
            <a:br>
              <a:rPr lang="en-GB" sz="4800" b="1" dirty="0" smtClean="0">
                <a:latin typeface="SassoonPrimaryInfant" panose="00000400000000000000" pitchFamily="2" charset="0"/>
              </a:rPr>
            </a:br>
            <a:endParaRPr lang="en-GB" sz="3300" dirty="0">
              <a:latin typeface="SassoonPrimaryInfant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4085" y="1295400"/>
            <a:ext cx="11642739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SassoonPrimaryInfant" panose="00000400000000000000" pitchFamily="2" charset="0"/>
              </a:rPr>
              <a:t>Capacity is measured in </a:t>
            </a:r>
            <a:r>
              <a:rPr lang="en-GB" sz="3200" b="1" dirty="0" smtClean="0">
                <a:latin typeface="SassoonPrimaryInfant" panose="00000400000000000000" pitchFamily="2" charset="0"/>
              </a:rPr>
              <a:t>litres. </a:t>
            </a:r>
            <a:r>
              <a:rPr lang="en-GB" sz="3200" dirty="0">
                <a:latin typeface="SassoonPrimaryInfant" panose="00000400000000000000" pitchFamily="2" charset="0"/>
              </a:rPr>
              <a:t>T</a:t>
            </a:r>
            <a:r>
              <a:rPr lang="en-GB" sz="3200" dirty="0" smtClean="0">
                <a:latin typeface="SassoonPrimaryInfant" panose="00000400000000000000" pitchFamily="2" charset="0"/>
              </a:rPr>
              <a:t>oday, find containers that are </a:t>
            </a:r>
          </a:p>
          <a:p>
            <a:r>
              <a:rPr lang="en-GB" sz="3200" dirty="0" smtClean="0">
                <a:latin typeface="SassoonPrimaryInfant" panose="00000400000000000000" pitchFamily="2" charset="0"/>
              </a:rPr>
              <a:t>in litres and draw them in your copy, you can also upload photos to </a:t>
            </a:r>
          </a:p>
          <a:p>
            <a:r>
              <a:rPr lang="en-GB" sz="3200" b="1" dirty="0" smtClean="0">
                <a:latin typeface="SassoonPrimaryInfant" panose="00000400000000000000" pitchFamily="2" charset="0"/>
              </a:rPr>
              <a:t>Aladdin Connect </a:t>
            </a:r>
            <a:r>
              <a:rPr lang="en-GB" sz="3200" dirty="0" smtClean="0">
                <a:latin typeface="SassoonPrimaryInfant" panose="00000400000000000000" pitchFamily="2" charset="0"/>
              </a:rPr>
              <a:t>with the help of a grown-up.</a:t>
            </a:r>
          </a:p>
          <a:p>
            <a:endParaRPr lang="en-GB" sz="3200" dirty="0">
              <a:latin typeface="SassoonPrimaryInfant" panose="00000400000000000000" pitchFamily="2" charset="0"/>
            </a:endParaRPr>
          </a:p>
          <a:p>
            <a:r>
              <a:rPr lang="en-GB" sz="3200" dirty="0" smtClean="0">
                <a:latin typeface="SassoonPrimaryInfant" panose="00000400000000000000" pitchFamily="2" charset="0"/>
              </a:rPr>
              <a:t>Examples:</a:t>
            </a:r>
          </a:p>
          <a:p>
            <a:endParaRPr lang="en-GB" sz="3200" dirty="0">
              <a:latin typeface="SassoonPrimaryInfant" panose="00000400000000000000" pitchFamily="2" charset="0"/>
            </a:endParaRPr>
          </a:p>
          <a:p>
            <a:endParaRPr lang="en-GB" sz="3200" dirty="0" smtClean="0">
              <a:latin typeface="SassoonPrimaryInfant" panose="00000400000000000000" pitchFamily="2" charset="0"/>
            </a:endParaRPr>
          </a:p>
          <a:p>
            <a:endParaRPr lang="en-GB" b="1" dirty="0"/>
          </a:p>
          <a:p>
            <a:endParaRPr lang="en-GB" b="1" dirty="0"/>
          </a:p>
        </p:txBody>
      </p:sp>
      <p:pic>
        <p:nvPicPr>
          <p:cNvPr id="8" name="Picture 7" descr="Avonmore Milk Carton (1 Litre)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373" y="3982903"/>
            <a:ext cx="2336549" cy="2429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Don Carlos Pure Olive Oil (1 Litre)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22" y="2643491"/>
            <a:ext cx="3225909" cy="325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uperValu Ice Cream Vanilla Tub (1 Litre)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96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991" y="3175123"/>
            <a:ext cx="2496677" cy="249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72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1548</TotalTime>
  <Words>1746</Words>
  <Application>Microsoft Office PowerPoint</Application>
  <PresentationFormat>Widescreen</PresentationFormat>
  <Paragraphs>214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Century Gothic</vt:lpstr>
      <vt:lpstr>SassoonPrimaryInfant</vt:lpstr>
      <vt:lpstr>Wingdings</vt:lpstr>
      <vt:lpstr>Wingdings 3</vt:lpstr>
      <vt:lpstr>Wisp</vt:lpstr>
      <vt:lpstr>Numeracy – Second Class Module 4: Week 7 – 18th_22nd May Week 8 – 25th May_29th May</vt:lpstr>
      <vt:lpstr>Module 4 work at a glance </vt:lpstr>
      <vt:lpstr>Week 7 – 18th May_22nd May Capacity</vt:lpstr>
      <vt:lpstr>Monday Let’s have fun this week! </vt:lpstr>
      <vt:lpstr>PowerPoint Presentation</vt:lpstr>
      <vt:lpstr>…….Monday </vt:lpstr>
      <vt:lpstr>Tuesday </vt:lpstr>
      <vt:lpstr>…….Tuesday </vt:lpstr>
      <vt:lpstr>Wednesday </vt:lpstr>
      <vt:lpstr>Estimate and Measure in Litres….  </vt:lpstr>
      <vt:lpstr>http://data.cjfallon.ie/resources/19626/activity-145/index.html</vt:lpstr>
      <vt:lpstr>Thursday – ¼ Litre (250ml) </vt:lpstr>
      <vt:lpstr>http://data.cjfallon.ie/resources/19626/activity-146/index.html</vt:lpstr>
      <vt:lpstr>…….Thursday</vt:lpstr>
      <vt:lpstr>Friday</vt:lpstr>
      <vt:lpstr>http://data.cjfallon.ie/resources/19626/activity-147/index.html</vt:lpstr>
      <vt:lpstr>Homemade Lemonade Try this recipe or one of your own, make sure an adult supervises your work. Post a photo on Aladdin Connect and we can share it on the school website.  </vt:lpstr>
      <vt:lpstr>Week 8 – 25th May_29th May Weight</vt:lpstr>
      <vt:lpstr>Monday Let’s have fun this week! </vt:lpstr>
      <vt:lpstr>PowerPoint Presentation</vt:lpstr>
      <vt:lpstr>http://data.cjfallon.ie/resources/19626/activity-104/index.html</vt:lpstr>
      <vt:lpstr>Tuesday </vt:lpstr>
      <vt:lpstr>PowerPoint Presentation</vt:lpstr>
      <vt:lpstr>Wednesday </vt:lpstr>
      <vt:lpstr>Estimate and Measure in Kilograms (Kgs) </vt:lpstr>
      <vt:lpstr>http://data.cjfallon.ie/resources/19626/activity-106/index.html</vt:lpstr>
      <vt:lpstr>Thursday – ½ Kg </vt:lpstr>
      <vt:lpstr>Thursday - ¼ kg </vt:lpstr>
      <vt:lpstr>http://data.cjfallon.ie/resources/19626/activity-107/index.html</vt:lpstr>
      <vt:lpstr>Friday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Numeracy – Second Class Module 2: Week 3 – 20 – 24th April Week 4 – 27th April – 1st May</dc:title>
  <dc:creator>Edel Gilmer</dc:creator>
  <cp:lastModifiedBy>Edel Gilmer</cp:lastModifiedBy>
  <cp:revision>148</cp:revision>
  <dcterms:created xsi:type="dcterms:W3CDTF">2020-04-07T11:29:18Z</dcterms:created>
  <dcterms:modified xsi:type="dcterms:W3CDTF">2020-05-13T13:24:58Z</dcterms:modified>
</cp:coreProperties>
</file>