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90" r:id="rId3"/>
    <p:sldId id="270" r:id="rId4"/>
    <p:sldId id="271" r:id="rId5"/>
    <p:sldId id="264" r:id="rId6"/>
    <p:sldId id="258" r:id="rId7"/>
    <p:sldId id="262" r:id="rId8"/>
    <p:sldId id="265" r:id="rId9"/>
    <p:sldId id="259" r:id="rId10"/>
    <p:sldId id="267" r:id="rId11"/>
    <p:sldId id="266" r:id="rId12"/>
    <p:sldId id="268" r:id="rId13"/>
    <p:sldId id="269" r:id="rId14"/>
    <p:sldId id="274" r:id="rId15"/>
    <p:sldId id="278" r:id="rId16"/>
    <p:sldId id="273" r:id="rId17"/>
    <p:sldId id="275" r:id="rId18"/>
    <p:sldId id="281" r:id="rId19"/>
    <p:sldId id="279" r:id="rId20"/>
    <p:sldId id="280" r:id="rId21"/>
    <p:sldId id="284" r:id="rId22"/>
    <p:sldId id="276" r:id="rId23"/>
    <p:sldId id="285" r:id="rId24"/>
    <p:sldId id="277" r:id="rId25"/>
    <p:sldId id="292" r:id="rId26"/>
    <p:sldId id="291" r:id="rId27"/>
    <p:sldId id="289" r:id="rId28"/>
    <p:sldId id="287" r:id="rId29"/>
    <p:sldId id="288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3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tific.com/class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hyperlink" Target="https://www.youtube.com/watch?v=61lZpLRnXUM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AcsUQIxJKjY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oughtco.com/antoni-gaudi-spanish-modernist-architect-177404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tific.com/class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yQMBSJhUCAs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GB" b="1" dirty="0" smtClean="0"/>
              <a:t>Numeracy</a:t>
            </a:r>
            <a:r>
              <a:rPr lang="en-GB" dirty="0" smtClean="0"/>
              <a:t> – Second Class</a:t>
            </a:r>
            <a:br>
              <a:rPr lang="en-GB" dirty="0" smtClean="0"/>
            </a:br>
            <a:r>
              <a:rPr lang="en-GB" sz="4400" dirty="0" smtClean="0"/>
              <a:t>Module 2:</a:t>
            </a:r>
            <a:br>
              <a:rPr lang="en-GB" sz="4400" dirty="0" smtClean="0"/>
            </a:br>
            <a:r>
              <a:rPr lang="en-GB" sz="4400" dirty="0" smtClean="0"/>
              <a:t>Week 3 – 20_24</a:t>
            </a:r>
            <a:r>
              <a:rPr lang="en-GB" sz="4400" baseline="30000" dirty="0" smtClean="0"/>
              <a:t>th</a:t>
            </a:r>
            <a:r>
              <a:rPr lang="en-GB" sz="4400" dirty="0" smtClean="0"/>
              <a:t> April</a:t>
            </a:r>
            <a:br>
              <a:rPr lang="en-GB" sz="4400" dirty="0" smtClean="0"/>
            </a:br>
            <a:r>
              <a:rPr lang="en-GB" sz="4400" dirty="0" smtClean="0"/>
              <a:t>Week 4 – 27</a:t>
            </a:r>
            <a:r>
              <a:rPr lang="en-GB" sz="4400" baseline="30000" dirty="0" smtClean="0"/>
              <a:t>th</a:t>
            </a:r>
            <a:r>
              <a:rPr lang="en-GB" sz="4400" dirty="0" smtClean="0"/>
              <a:t> April_1st May</a:t>
            </a:r>
            <a:endParaRPr lang="en-GB" sz="4400" dirty="0"/>
          </a:p>
        </p:txBody>
      </p:sp>
      <p:pic>
        <p:nvPicPr>
          <p:cNvPr id="4" name="Picture 3" descr="Teacher Rose: Cicle Inicial. Segon. Numbers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9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309" y="4515728"/>
            <a:ext cx="2692799" cy="212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33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7861" y="142875"/>
            <a:ext cx="8911687" cy="815926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GB" sz="4800" b="1" dirty="0" smtClean="0">
                <a:latin typeface="SassoonPrimaryInfant" panose="00000400000000000000" pitchFamily="2" charset="0"/>
              </a:rPr>
              <a:t>Thursday</a:t>
            </a:r>
            <a:endParaRPr lang="en-GB" sz="4800" b="1" dirty="0">
              <a:latin typeface="SassoonPrimaryInfant" panose="000004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9477" y="1106658"/>
            <a:ext cx="950700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900" dirty="0" smtClean="0">
                <a:latin typeface="SassoonPrimaryInfant" panose="00000400000000000000" pitchFamily="2" charset="0"/>
              </a:rPr>
              <a:t>Cara bakes some cakes. On each cake she puts 10 jelly sweets.</a:t>
            </a:r>
          </a:p>
          <a:p>
            <a:pPr marL="0" indent="0">
              <a:buNone/>
            </a:pPr>
            <a:r>
              <a:rPr lang="en-GB" sz="2900" dirty="0" smtClean="0">
                <a:latin typeface="SassoonPrimaryInfant" panose="00000400000000000000" pitchFamily="2" charset="0"/>
              </a:rPr>
              <a:t>Altogether she uses 50 jelly sweets. How many cakes does she bake?</a:t>
            </a:r>
          </a:p>
          <a:p>
            <a:pPr marL="0" indent="0">
              <a:buNone/>
            </a:pPr>
            <a:endParaRPr lang="en-GB" sz="2900" dirty="0">
              <a:latin typeface="SassoonPrimaryInfant" panose="00000400000000000000" pitchFamily="2" charset="0"/>
            </a:endParaRPr>
          </a:p>
        </p:txBody>
      </p:sp>
      <p:pic>
        <p:nvPicPr>
          <p:cNvPr id="5" name="Picture 4" descr="Happy Birthday by KmyGraphic on DeviantAr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789" y="2788686"/>
            <a:ext cx="3448330" cy="339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8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2469443"/>
              </p:ext>
            </p:extLst>
          </p:nvPr>
        </p:nvGraphicFramePr>
        <p:xfrm>
          <a:off x="2457451" y="730726"/>
          <a:ext cx="7522571" cy="26839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4653">
                  <a:extLst>
                    <a:ext uri="{9D8B030D-6E8A-4147-A177-3AD203B41FA5}">
                      <a16:colId xmlns:a16="http://schemas.microsoft.com/office/drawing/2014/main" val="3404161155"/>
                    </a:ext>
                  </a:extLst>
                </a:gridCol>
                <a:gridCol w="1074653">
                  <a:extLst>
                    <a:ext uri="{9D8B030D-6E8A-4147-A177-3AD203B41FA5}">
                      <a16:colId xmlns:a16="http://schemas.microsoft.com/office/drawing/2014/main" val="3203585956"/>
                    </a:ext>
                  </a:extLst>
                </a:gridCol>
                <a:gridCol w="1074653">
                  <a:extLst>
                    <a:ext uri="{9D8B030D-6E8A-4147-A177-3AD203B41FA5}">
                      <a16:colId xmlns:a16="http://schemas.microsoft.com/office/drawing/2014/main" val="2020432190"/>
                    </a:ext>
                  </a:extLst>
                </a:gridCol>
                <a:gridCol w="1074653">
                  <a:extLst>
                    <a:ext uri="{9D8B030D-6E8A-4147-A177-3AD203B41FA5}">
                      <a16:colId xmlns:a16="http://schemas.microsoft.com/office/drawing/2014/main" val="2797618225"/>
                    </a:ext>
                  </a:extLst>
                </a:gridCol>
                <a:gridCol w="1074653">
                  <a:extLst>
                    <a:ext uri="{9D8B030D-6E8A-4147-A177-3AD203B41FA5}">
                      <a16:colId xmlns:a16="http://schemas.microsoft.com/office/drawing/2014/main" val="3135836956"/>
                    </a:ext>
                  </a:extLst>
                </a:gridCol>
                <a:gridCol w="1074653">
                  <a:extLst>
                    <a:ext uri="{9D8B030D-6E8A-4147-A177-3AD203B41FA5}">
                      <a16:colId xmlns:a16="http://schemas.microsoft.com/office/drawing/2014/main" val="2455027001"/>
                    </a:ext>
                  </a:extLst>
                </a:gridCol>
                <a:gridCol w="1074653">
                  <a:extLst>
                    <a:ext uri="{9D8B030D-6E8A-4147-A177-3AD203B41FA5}">
                      <a16:colId xmlns:a16="http://schemas.microsoft.com/office/drawing/2014/main" val="3976227850"/>
                    </a:ext>
                  </a:extLst>
                </a:gridCol>
              </a:tblGrid>
              <a:tr h="303564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Monday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Tuesday</a:t>
                      </a:r>
                      <a:r>
                        <a:rPr lang="en-GB" sz="1200" baseline="0" dirty="0" smtClean="0"/>
                        <a:t> 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Wednesday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Thursday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Friday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Saturday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Sunday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9658913"/>
                  </a:ext>
                </a:extLst>
              </a:tr>
              <a:tr h="476085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2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3</a:t>
                      </a:r>
                    </a:p>
                    <a:p>
                      <a:r>
                        <a:rPr lang="en-GB" sz="1200" dirty="0" smtClean="0"/>
                        <a:t>dancing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4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5</a:t>
                      </a:r>
                    </a:p>
                    <a:p>
                      <a:r>
                        <a:rPr lang="en-GB" sz="1200" dirty="0" smtClean="0"/>
                        <a:t>Granny’s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210509"/>
                  </a:ext>
                </a:extLst>
              </a:tr>
              <a:tr h="476085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6</a:t>
                      </a:r>
                    </a:p>
                    <a:p>
                      <a:r>
                        <a:rPr lang="en-GB" sz="1200" dirty="0" smtClean="0"/>
                        <a:t>Karate</a:t>
                      </a:r>
                      <a:r>
                        <a:rPr lang="en-GB" sz="1200" baseline="0" dirty="0" smtClean="0"/>
                        <a:t> class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7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9</a:t>
                      </a:r>
                    </a:p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10</a:t>
                      </a:r>
                    </a:p>
                    <a:p>
                      <a:r>
                        <a:rPr lang="en-GB" sz="1200" dirty="0" smtClean="0"/>
                        <a:t>dancing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11</a:t>
                      </a:r>
                    </a:p>
                    <a:p>
                      <a:r>
                        <a:rPr lang="en-GB" sz="1200" dirty="0" smtClean="0"/>
                        <a:t>cinema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12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0996660"/>
                  </a:ext>
                </a:extLst>
              </a:tr>
              <a:tr h="476085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13</a:t>
                      </a:r>
                    </a:p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14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15</a:t>
                      </a:r>
                    </a:p>
                    <a:p>
                      <a:r>
                        <a:rPr lang="en-GB" sz="1200" dirty="0" smtClean="0"/>
                        <a:t>Ann’s party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17</a:t>
                      </a:r>
                    </a:p>
                    <a:p>
                      <a:r>
                        <a:rPr lang="en-GB" sz="1200" dirty="0" smtClean="0"/>
                        <a:t>dancing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18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19</a:t>
                      </a:r>
                    </a:p>
                    <a:p>
                      <a:r>
                        <a:rPr lang="en-GB" sz="1200" dirty="0" smtClean="0"/>
                        <a:t>Granny’s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62284"/>
                  </a:ext>
                </a:extLst>
              </a:tr>
              <a:tr h="476085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20</a:t>
                      </a:r>
                    </a:p>
                    <a:p>
                      <a:r>
                        <a:rPr lang="en-GB" sz="1200" dirty="0" smtClean="0"/>
                        <a:t>Karate class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21</a:t>
                      </a:r>
                    </a:p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23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24</a:t>
                      </a:r>
                    </a:p>
                    <a:p>
                      <a:r>
                        <a:rPr lang="en-GB" sz="1200" dirty="0" smtClean="0"/>
                        <a:t>dancing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25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26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527672"/>
                  </a:ext>
                </a:extLst>
              </a:tr>
              <a:tr h="476085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27</a:t>
                      </a:r>
                    </a:p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25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29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30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4637763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011680" y="3441680"/>
            <a:ext cx="743530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SassoonPrimaryInfant" panose="00000400000000000000" pitchFamily="2" charset="0"/>
              </a:rPr>
              <a:t>How many days a week did Claire go dancing in April?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SassoonPrimaryInfant" panose="00000400000000000000" pitchFamily="2" charset="0"/>
              </a:rPr>
              <a:t>How many Thursdays are there in April </a:t>
            </a:r>
            <a:r>
              <a:rPr lang="en-GB" sz="2400" dirty="0">
                <a:latin typeface="SassoonPrimaryInfant" panose="00000400000000000000" pitchFamily="2" charset="0"/>
              </a:rPr>
              <a:t>?</a:t>
            </a:r>
            <a:endParaRPr lang="en-GB" sz="2400" dirty="0" smtClean="0">
              <a:latin typeface="SassoonPrimaryInfant" panose="000004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SassoonPrimaryInfant" panose="00000400000000000000" pitchFamily="2" charset="0"/>
              </a:rPr>
              <a:t>What date is the first Sunday in April </a:t>
            </a:r>
            <a:r>
              <a:rPr lang="en-GB" sz="2400" dirty="0">
                <a:latin typeface="SassoonPrimaryInfant" panose="00000400000000000000" pitchFamily="2" charset="0"/>
              </a:rPr>
              <a:t>?</a:t>
            </a:r>
            <a:endParaRPr lang="en-GB" sz="2400" dirty="0" smtClean="0">
              <a:latin typeface="SassoonPrimaryInfant" panose="000004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SassoonPrimaryInfant" panose="00000400000000000000" pitchFamily="2" charset="0"/>
              </a:rPr>
              <a:t>What day is the last day of April</a:t>
            </a:r>
            <a:r>
              <a:rPr lang="en-GB" sz="2400" dirty="0">
                <a:latin typeface="SassoonPrimaryInfant" panose="00000400000000000000" pitchFamily="2" charset="0"/>
              </a:rPr>
              <a:t> ?</a:t>
            </a:r>
            <a:endParaRPr lang="en-GB" sz="2400" dirty="0" smtClean="0">
              <a:latin typeface="SassoonPrimaryInfant" panose="000004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SassoonPrimaryInfant" panose="00000400000000000000" pitchFamily="2" charset="0"/>
              </a:rPr>
              <a:t>What date did Claire go to Ann’s party</a:t>
            </a:r>
            <a:r>
              <a:rPr lang="en-GB" sz="2400" dirty="0">
                <a:latin typeface="SassoonPrimaryInfant" panose="00000400000000000000" pitchFamily="2" charset="0"/>
              </a:rPr>
              <a:t> ?</a:t>
            </a:r>
            <a:endParaRPr lang="en-GB" sz="2400" dirty="0" smtClean="0">
              <a:latin typeface="SassoonPrimaryInfant" panose="000004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SassoonPrimaryInfant" panose="00000400000000000000" pitchFamily="2" charset="0"/>
              </a:rPr>
              <a:t>How many times did Claire go to karate during April</a:t>
            </a:r>
            <a:r>
              <a:rPr lang="en-GB" sz="2400" dirty="0">
                <a:latin typeface="SassoonPrimaryInfant" panose="00000400000000000000" pitchFamily="2" charset="0"/>
              </a:rPr>
              <a:t> ?</a:t>
            </a:r>
            <a:endParaRPr lang="en-GB" sz="2400" dirty="0" smtClean="0">
              <a:latin typeface="SassoonPrimaryInfant" panose="000004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SassoonPrimaryInfant" panose="00000400000000000000" pitchFamily="2" charset="0"/>
              </a:rPr>
              <a:t>What day was the last day of March</a:t>
            </a:r>
            <a:r>
              <a:rPr lang="en-GB" sz="2400" dirty="0">
                <a:latin typeface="SassoonPrimaryInfant" panose="00000400000000000000" pitchFamily="2" charset="0"/>
              </a:rPr>
              <a:t> ?</a:t>
            </a:r>
            <a:endParaRPr lang="en-GB" sz="2400" dirty="0" smtClean="0">
              <a:latin typeface="SassoonPrimaryInfant" panose="000004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SassoonPrimaryInfant" panose="00000400000000000000" pitchFamily="2" charset="0"/>
              </a:rPr>
              <a:t>What day is the first day of May</a:t>
            </a:r>
            <a:r>
              <a:rPr lang="en-GB" sz="2400" dirty="0">
                <a:latin typeface="SassoonPrimaryInfant" panose="00000400000000000000" pitchFamily="2" charset="0"/>
              </a:rPr>
              <a:t> ?</a:t>
            </a:r>
            <a:endParaRPr lang="en-GB" sz="2400" dirty="0" smtClean="0">
              <a:latin typeface="SassoonPrimaryInfant" panose="000004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SassoonPrimaryInfant" panose="00000400000000000000" pitchFamily="2" charset="0"/>
              </a:rPr>
              <a:t>On which dates did Claire go to visit Granny</a:t>
            </a:r>
            <a:r>
              <a:rPr lang="en-GB" sz="2400" dirty="0">
                <a:latin typeface="SassoonPrimaryInfant" panose="00000400000000000000" pitchFamily="2" charset="0"/>
              </a:rPr>
              <a:t> ?</a:t>
            </a:r>
            <a:endParaRPr lang="en-GB" sz="2400" dirty="0" smtClean="0">
              <a:latin typeface="SassoonPrimaryInfant" panose="000004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 flipV="1">
            <a:off x="2857500" y="145950"/>
            <a:ext cx="7018146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SassoonPrimaryInfant" panose="00000400000000000000" pitchFamily="2" charset="0"/>
              </a:rPr>
              <a:t>Claire’s April Calendar</a:t>
            </a:r>
            <a:endParaRPr lang="en-GB" sz="3200" b="1" dirty="0">
              <a:latin typeface="SassoonPrimaryInfan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27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7848" y="0"/>
            <a:ext cx="8911687" cy="815926"/>
          </a:xfrm>
          <a:solidFill>
            <a:srgbClr val="7030A0">
              <a:alpha val="37000"/>
            </a:srgb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en-GB" sz="4800" b="1" dirty="0" smtClean="0">
                <a:latin typeface="SassoonPrimaryInfant" panose="00000400000000000000" pitchFamily="2" charset="0"/>
              </a:rPr>
              <a:t>Friday</a:t>
            </a:r>
            <a:endParaRPr lang="en-GB" sz="4800" b="1" dirty="0">
              <a:latin typeface="SassoonPrimaryInfant" panose="000004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9477" y="1106658"/>
            <a:ext cx="9507000" cy="3777622"/>
          </a:xfrm>
        </p:spPr>
        <p:txBody>
          <a:bodyPr>
            <a:normAutofit/>
          </a:bodyPr>
          <a:lstStyle/>
          <a:p>
            <a:r>
              <a:rPr lang="en-GB" sz="2900" dirty="0" smtClean="0">
                <a:latin typeface="SassoonPrimaryInfant" panose="00000400000000000000" pitchFamily="2" charset="0"/>
              </a:rPr>
              <a:t>Recite all your doubles up to 20…</a:t>
            </a:r>
            <a:endParaRPr lang="en-GB" sz="2900" dirty="0">
              <a:latin typeface="SassoonPrimaryInfant" panose="00000400000000000000" pitchFamily="2" charset="0"/>
            </a:endParaRPr>
          </a:p>
          <a:p>
            <a:r>
              <a:rPr lang="en-GB" sz="2900" dirty="0" smtClean="0">
                <a:latin typeface="SassoonPrimaryInfant" panose="00000400000000000000" pitchFamily="2" charset="0"/>
              </a:rPr>
              <a:t>A bottle of Coke holds 2 litres. How much do 10 bottles of coke hold?</a:t>
            </a:r>
            <a:endParaRPr lang="en-GB" sz="2900" dirty="0">
              <a:latin typeface="SassoonPrimaryInfant" panose="000004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13332" y="5188689"/>
            <a:ext cx="4969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Move the </a:t>
            </a:r>
            <a:r>
              <a:rPr lang="en-GB" b="1" dirty="0" smtClean="0"/>
              <a:t>yellow triangle to find the answer</a:t>
            </a:r>
            <a:endParaRPr lang="en-GB" b="1" dirty="0"/>
          </a:p>
        </p:txBody>
      </p:sp>
      <p:pic>
        <p:nvPicPr>
          <p:cNvPr id="13" name="Picture 12" descr="File:An old Coca Cola glass bottle 1954.jpg - Wikimedia ...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106" y="3218571"/>
            <a:ext cx="2089976" cy="3635828"/>
          </a:xfrm>
          <a:prstGeom prst="rect">
            <a:avLst/>
          </a:prstGeom>
        </p:spPr>
      </p:pic>
      <p:sp>
        <p:nvSpPr>
          <p:cNvPr id="14" name="Right Triangle 13"/>
          <p:cNvSpPr/>
          <p:nvPr/>
        </p:nvSpPr>
        <p:spPr>
          <a:xfrm>
            <a:off x="8634549" y="5827486"/>
            <a:ext cx="2014693" cy="939074"/>
          </a:xfrm>
          <a:prstGeom prst="rt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chemeClr val="tx1"/>
                </a:solidFill>
              </a:rPr>
              <a:t>20 Litres</a:t>
            </a:r>
            <a:endParaRPr lang="en-GB" sz="1600" b="1" dirty="0">
              <a:solidFill>
                <a:schemeClr val="tx1"/>
              </a:solidFill>
            </a:endParaRPr>
          </a:p>
        </p:txBody>
      </p:sp>
      <p:sp>
        <p:nvSpPr>
          <p:cNvPr id="15" name="Right Triangle 14"/>
          <p:cNvSpPr/>
          <p:nvPr/>
        </p:nvSpPr>
        <p:spPr>
          <a:xfrm>
            <a:off x="8747344" y="5910161"/>
            <a:ext cx="1702191" cy="773723"/>
          </a:xfrm>
          <a:prstGeom prst="rt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28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24297" y="470263"/>
            <a:ext cx="9810206" cy="258532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SassoonPrimaryInfant" panose="00000400000000000000" pitchFamily="2" charset="0"/>
              </a:rPr>
              <a:t>Friday Fun! </a:t>
            </a:r>
          </a:p>
          <a:p>
            <a:pPr algn="ctr"/>
            <a:r>
              <a:rPr lang="en-GB" sz="2800" dirty="0" smtClean="0">
                <a:latin typeface="SassoonPrimaryInfant" panose="00000400000000000000" pitchFamily="2" charset="0"/>
              </a:rPr>
              <a:t>** Parents/Guardians, we have set up some 2</a:t>
            </a:r>
            <a:r>
              <a:rPr lang="en-GB" sz="2800" baseline="30000" dirty="0" smtClean="0">
                <a:latin typeface="SassoonPrimaryInfant" panose="00000400000000000000" pitchFamily="2" charset="0"/>
              </a:rPr>
              <a:t>nd</a:t>
            </a:r>
            <a:r>
              <a:rPr lang="en-GB" sz="2800" dirty="0" smtClean="0">
                <a:latin typeface="SassoonPrimaryInfant" panose="00000400000000000000" pitchFamily="2" charset="0"/>
              </a:rPr>
              <a:t> class games on the website </a:t>
            </a:r>
            <a:r>
              <a:rPr lang="en-GB" sz="2800" i="1" dirty="0" err="1" smtClean="0">
                <a:latin typeface="SassoonPrimaryInfant" panose="00000400000000000000" pitchFamily="2" charset="0"/>
              </a:rPr>
              <a:t>Matific</a:t>
            </a:r>
            <a:r>
              <a:rPr lang="en-GB" sz="2800" i="1" dirty="0" smtClean="0">
                <a:latin typeface="SassoonPrimaryInfant" panose="00000400000000000000" pitchFamily="2" charset="0"/>
              </a:rPr>
              <a:t>, </a:t>
            </a:r>
            <a:r>
              <a:rPr lang="en-GB" sz="2800" dirty="0">
                <a:latin typeface="SassoonPrimaryInfant" panose="00000400000000000000" pitchFamily="2" charset="0"/>
              </a:rPr>
              <a:t>p</a:t>
            </a:r>
            <a:r>
              <a:rPr lang="en-GB" sz="2800" dirty="0" smtClean="0">
                <a:latin typeface="SassoonPrimaryInfant" panose="00000400000000000000" pitchFamily="2" charset="0"/>
              </a:rPr>
              <a:t>lease set up your child’s account, </a:t>
            </a:r>
            <a:r>
              <a:rPr lang="en-GB" sz="2800" b="1" dirty="0" smtClean="0">
                <a:latin typeface="SassoonPrimaryInfant" panose="00000400000000000000" pitchFamily="2" charset="0"/>
              </a:rPr>
              <a:t>do not use their own name and surname</a:t>
            </a:r>
            <a:r>
              <a:rPr lang="en-GB" sz="2800" dirty="0" smtClean="0">
                <a:latin typeface="SassoonPrimaryInfant" panose="00000400000000000000" pitchFamily="2" charset="0"/>
              </a:rPr>
              <a:t>, please follow the instructions below.</a:t>
            </a:r>
          </a:p>
          <a:p>
            <a:pPr algn="ctr"/>
            <a:endParaRPr lang="en-GB" sz="2800" b="1" dirty="0" smtClean="0">
              <a:latin typeface="SassoonPrimaryInfant" panose="00000400000000000000" pitchFamily="2" charset="0"/>
            </a:endParaRPr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724297" y="2887682"/>
            <a:ext cx="9192453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Both"/>
            </a:pPr>
            <a:r>
              <a:rPr lang="en-GB" sz="2800" dirty="0" smtClean="0">
                <a:latin typeface="SassoonPrimaryInfant" panose="00000400000000000000" pitchFamily="2" charset="0"/>
              </a:rPr>
              <a:t>Follow the link below or type the address in your browser:</a:t>
            </a:r>
          </a:p>
          <a:p>
            <a:pPr marL="342900" indent="-342900">
              <a:buAutoNum type="arabicParenBoth"/>
            </a:pPr>
            <a:endParaRPr lang="en-GB" sz="2800" dirty="0">
              <a:latin typeface="SassoonPrimaryInfant" panose="00000400000000000000" pitchFamily="2" charset="0"/>
            </a:endParaRPr>
          </a:p>
          <a:p>
            <a:pPr algn="ctr"/>
            <a:r>
              <a:rPr lang="en-GB" sz="2800" b="1" dirty="0" smtClean="0">
                <a:latin typeface="SassoonPrimaryInfant" panose="00000400000000000000" pitchFamily="2" charset="0"/>
                <a:hlinkClick r:id="rId2" tooltip="http://matific.com/class"/>
              </a:rPr>
              <a:t>www.matific.com/class</a:t>
            </a:r>
            <a:endParaRPr lang="en-GB" sz="2800" b="1" dirty="0" smtClean="0">
              <a:latin typeface="SassoonPrimaryInfant" panose="00000400000000000000" pitchFamily="2" charset="0"/>
            </a:endParaRPr>
          </a:p>
          <a:p>
            <a:endParaRPr lang="en-GB" sz="2800" dirty="0">
              <a:latin typeface="SassoonPrimaryInfant" panose="00000400000000000000" pitchFamily="2" charset="0"/>
            </a:endParaRPr>
          </a:p>
          <a:p>
            <a:r>
              <a:rPr lang="en-GB" sz="2800" dirty="0" smtClean="0">
                <a:latin typeface="SassoonPrimaryInfant" panose="00000400000000000000" pitchFamily="2" charset="0"/>
              </a:rPr>
              <a:t>(2) Enter the Class Code: </a:t>
            </a:r>
            <a:r>
              <a:rPr lang="en-GB" sz="2800" b="1" dirty="0" smtClean="0">
                <a:latin typeface="SassoonPrimaryInfant" panose="00000400000000000000" pitchFamily="2" charset="0"/>
              </a:rPr>
              <a:t>912IJX</a:t>
            </a:r>
          </a:p>
          <a:p>
            <a:r>
              <a:rPr lang="en-GB" sz="2800" dirty="0" smtClean="0">
                <a:latin typeface="SassoonPrimaryInfant" panose="00000400000000000000" pitchFamily="2" charset="0"/>
              </a:rPr>
              <a:t>(3) </a:t>
            </a:r>
            <a:r>
              <a:rPr lang="en-GB" sz="2800" dirty="0" smtClean="0">
                <a:latin typeface="SassoonPrimaryInfant" panose="00000400000000000000" pitchFamily="2" charset="0"/>
              </a:rPr>
              <a:t>First name = </a:t>
            </a:r>
            <a:r>
              <a:rPr lang="en-GB" sz="2800" b="1" dirty="0" smtClean="0">
                <a:latin typeface="SassoonPrimaryInfant" panose="00000400000000000000" pitchFamily="2" charset="0"/>
              </a:rPr>
              <a:t>Second Class </a:t>
            </a:r>
            <a:r>
              <a:rPr lang="en-GB" sz="2800" dirty="0" smtClean="0">
                <a:latin typeface="SassoonPrimaryInfant" panose="00000400000000000000" pitchFamily="2" charset="0"/>
              </a:rPr>
              <a:t>Surname = any 4 digit number.</a:t>
            </a:r>
            <a:endParaRPr lang="en-GB" sz="2800" dirty="0" smtClean="0">
              <a:latin typeface="SassoonPrimaryInfant" panose="00000400000000000000" pitchFamily="2" charset="0"/>
            </a:endParaRPr>
          </a:p>
          <a:p>
            <a:r>
              <a:rPr lang="en-GB" sz="2800" dirty="0" smtClean="0">
                <a:latin typeface="SassoonPrimaryInfant" panose="00000400000000000000" pitchFamily="2" charset="0"/>
              </a:rPr>
              <a:t>(4) Skip intro if you want</a:t>
            </a:r>
          </a:p>
          <a:p>
            <a:r>
              <a:rPr lang="en-GB" sz="2800" dirty="0" smtClean="0">
                <a:latin typeface="SassoonPrimaryInfant" panose="00000400000000000000" pitchFamily="2" charset="0"/>
              </a:rPr>
              <a:t>(5) Select ‘schoolwork’ on the left hand side</a:t>
            </a:r>
          </a:p>
          <a:p>
            <a:r>
              <a:rPr lang="en-GB" sz="2800" dirty="0" smtClean="0">
                <a:latin typeface="SassoonPrimaryInfant" panose="00000400000000000000" pitchFamily="2" charset="0"/>
              </a:rPr>
              <a:t>(6) Have fun</a:t>
            </a:r>
            <a:endParaRPr lang="en-GB" sz="2800" dirty="0">
              <a:latin typeface="SassoonPrimaryInfan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87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8462" y="202081"/>
            <a:ext cx="8894082" cy="824862"/>
          </a:xfrm>
          <a:solidFill>
            <a:srgbClr val="FFC000"/>
          </a:solidFill>
          <a:ln>
            <a:solidFill>
              <a:srgbClr val="FFFF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GB" sz="5600" b="1" dirty="0" smtClean="0">
                <a:latin typeface="SassoonPrimaryInfant" panose="00000400000000000000" pitchFamily="2" charset="0"/>
              </a:rPr>
              <a:t>Monday</a:t>
            </a:r>
            <a:r>
              <a:rPr lang="en-GB" sz="4800" b="1" dirty="0" smtClean="0">
                <a:latin typeface="SassoonPrimaryInfant" panose="00000400000000000000" pitchFamily="2" charset="0"/>
              </a:rPr>
              <a:t/>
            </a:r>
            <a:br>
              <a:rPr lang="en-GB" sz="4800" b="1" dirty="0" smtClean="0">
                <a:latin typeface="SassoonPrimaryInfant" panose="00000400000000000000" pitchFamily="2" charset="0"/>
              </a:rPr>
            </a:br>
            <a:endParaRPr lang="en-GB" sz="3300" dirty="0">
              <a:latin typeface="SassoonPrimaryInfant" panose="00000400000000000000" pitchFamily="2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633613"/>
              </p:ext>
            </p:extLst>
          </p:nvPr>
        </p:nvGraphicFramePr>
        <p:xfrm>
          <a:off x="7652824" y="2082023"/>
          <a:ext cx="4318778" cy="3376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9093">
                  <a:extLst>
                    <a:ext uri="{9D8B030D-6E8A-4147-A177-3AD203B41FA5}">
                      <a16:colId xmlns:a16="http://schemas.microsoft.com/office/drawing/2014/main" val="2739670508"/>
                    </a:ext>
                  </a:extLst>
                </a:gridCol>
                <a:gridCol w="449093">
                  <a:extLst>
                    <a:ext uri="{9D8B030D-6E8A-4147-A177-3AD203B41FA5}">
                      <a16:colId xmlns:a16="http://schemas.microsoft.com/office/drawing/2014/main" val="4111931640"/>
                    </a:ext>
                  </a:extLst>
                </a:gridCol>
                <a:gridCol w="449093">
                  <a:extLst>
                    <a:ext uri="{9D8B030D-6E8A-4147-A177-3AD203B41FA5}">
                      <a16:colId xmlns:a16="http://schemas.microsoft.com/office/drawing/2014/main" val="3112485806"/>
                    </a:ext>
                  </a:extLst>
                </a:gridCol>
                <a:gridCol w="449093">
                  <a:extLst>
                    <a:ext uri="{9D8B030D-6E8A-4147-A177-3AD203B41FA5}">
                      <a16:colId xmlns:a16="http://schemas.microsoft.com/office/drawing/2014/main" val="1995610060"/>
                    </a:ext>
                  </a:extLst>
                </a:gridCol>
                <a:gridCol w="276941">
                  <a:extLst>
                    <a:ext uri="{9D8B030D-6E8A-4147-A177-3AD203B41FA5}">
                      <a16:colId xmlns:a16="http://schemas.microsoft.com/office/drawing/2014/main" val="4040763784"/>
                    </a:ext>
                  </a:extLst>
                </a:gridCol>
                <a:gridCol w="449093">
                  <a:extLst>
                    <a:ext uri="{9D8B030D-6E8A-4147-A177-3AD203B41FA5}">
                      <a16:colId xmlns:a16="http://schemas.microsoft.com/office/drawing/2014/main" val="1474467116"/>
                    </a:ext>
                  </a:extLst>
                </a:gridCol>
                <a:gridCol w="449093">
                  <a:extLst>
                    <a:ext uri="{9D8B030D-6E8A-4147-A177-3AD203B41FA5}">
                      <a16:colId xmlns:a16="http://schemas.microsoft.com/office/drawing/2014/main" val="92450775"/>
                    </a:ext>
                  </a:extLst>
                </a:gridCol>
                <a:gridCol w="449093">
                  <a:extLst>
                    <a:ext uri="{9D8B030D-6E8A-4147-A177-3AD203B41FA5}">
                      <a16:colId xmlns:a16="http://schemas.microsoft.com/office/drawing/2014/main" val="1124710127"/>
                    </a:ext>
                  </a:extLst>
                </a:gridCol>
                <a:gridCol w="449093">
                  <a:extLst>
                    <a:ext uri="{9D8B030D-6E8A-4147-A177-3AD203B41FA5}">
                      <a16:colId xmlns:a16="http://schemas.microsoft.com/office/drawing/2014/main" val="3515416256"/>
                    </a:ext>
                  </a:extLst>
                </a:gridCol>
                <a:gridCol w="449093">
                  <a:extLst>
                    <a:ext uri="{9D8B030D-6E8A-4147-A177-3AD203B41FA5}">
                      <a16:colId xmlns:a16="http://schemas.microsoft.com/office/drawing/2014/main" val="3118068069"/>
                    </a:ext>
                  </a:extLst>
                </a:gridCol>
              </a:tblGrid>
              <a:tr h="3376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1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2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3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4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SassoonPrimaryInfant" panose="00000400000000000000" pitchFamily="2" charset="0"/>
                        </a:rPr>
                        <a:t>5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6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7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8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9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10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43339973"/>
                  </a:ext>
                </a:extLst>
              </a:tr>
              <a:tr h="3376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11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12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13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14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15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16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17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18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19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20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28246968"/>
                  </a:ext>
                </a:extLst>
              </a:tr>
              <a:tr h="3376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21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22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23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24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25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26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27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28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29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30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72646082"/>
                  </a:ext>
                </a:extLst>
              </a:tr>
              <a:tr h="3376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31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32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33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34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35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36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37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38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39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40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97907874"/>
                  </a:ext>
                </a:extLst>
              </a:tr>
              <a:tr h="3376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41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42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43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44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45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46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47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48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49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50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20115605"/>
                  </a:ext>
                </a:extLst>
              </a:tr>
              <a:tr h="3376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51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52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53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54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55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56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57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58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59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60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50241661"/>
                  </a:ext>
                </a:extLst>
              </a:tr>
              <a:tr h="3376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61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62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63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64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65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66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67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68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69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70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06560179"/>
                  </a:ext>
                </a:extLst>
              </a:tr>
              <a:tr h="3376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71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72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73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74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75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76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77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78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79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80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17034740"/>
                  </a:ext>
                </a:extLst>
              </a:tr>
              <a:tr h="3376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81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82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83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84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85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86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87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88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89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90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25341129"/>
                  </a:ext>
                </a:extLst>
              </a:tr>
              <a:tr h="3376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91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92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93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94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95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96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97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98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SassoonPrimaryInfant" panose="00000400000000000000" pitchFamily="2" charset="0"/>
                        </a:rPr>
                        <a:t>99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SassoonPrimaryInfant" panose="00000400000000000000" pitchFamily="2" charset="0"/>
                        </a:rPr>
                        <a:t>100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SassoonPrimaryInfant" panose="00000400000000000000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62781153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236763" y="1395444"/>
            <a:ext cx="710386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latin typeface="SassoonPrimaryInfant" panose="00000400000000000000" pitchFamily="2" charset="0"/>
              </a:rPr>
              <a:t>Put your finger on the right number on the 100 square:</a:t>
            </a:r>
          </a:p>
          <a:p>
            <a:endParaRPr lang="en-GB" sz="2400" dirty="0" smtClean="0">
              <a:latin typeface="SassoonPrimaryInfant" panose="00000400000000000000" pitchFamily="2" charset="0"/>
            </a:endParaRPr>
          </a:p>
          <a:p>
            <a:pPr marL="342900" indent="-342900">
              <a:buAutoNum type="arabicParenBoth"/>
            </a:pPr>
            <a:r>
              <a:rPr lang="en-GB" sz="2400" dirty="0" smtClean="0">
                <a:latin typeface="SassoonPrimaryInfant" panose="00000400000000000000" pitchFamily="2" charset="0"/>
              </a:rPr>
              <a:t>I am 5 more than 20</a:t>
            </a:r>
          </a:p>
          <a:p>
            <a:pPr marL="342900" indent="-342900">
              <a:buAutoNum type="arabicParenBoth"/>
            </a:pPr>
            <a:r>
              <a:rPr lang="en-GB" sz="2400" dirty="0" smtClean="0">
                <a:latin typeface="SassoonPrimaryInfant" panose="00000400000000000000" pitchFamily="2" charset="0"/>
              </a:rPr>
              <a:t>I am 5 less than 14</a:t>
            </a:r>
          </a:p>
          <a:p>
            <a:pPr marL="342900" indent="-342900">
              <a:buAutoNum type="arabicParenBoth"/>
            </a:pPr>
            <a:r>
              <a:rPr lang="en-GB" sz="2400" dirty="0" smtClean="0">
                <a:latin typeface="SassoonPrimaryInfant" panose="00000400000000000000" pitchFamily="2" charset="0"/>
              </a:rPr>
              <a:t>I am 20 more than 34</a:t>
            </a:r>
          </a:p>
          <a:p>
            <a:pPr marL="342900" indent="-342900">
              <a:buAutoNum type="arabicParenBoth"/>
            </a:pPr>
            <a:r>
              <a:rPr lang="en-GB" sz="2400" dirty="0" smtClean="0">
                <a:latin typeface="SassoonPrimaryInfant" panose="00000400000000000000" pitchFamily="2" charset="0"/>
              </a:rPr>
              <a:t>I am 30 less than 66</a:t>
            </a:r>
          </a:p>
          <a:p>
            <a:pPr marL="342900" indent="-342900">
              <a:buAutoNum type="arabicParenBoth"/>
            </a:pPr>
            <a:r>
              <a:rPr lang="en-GB" sz="2400" dirty="0" smtClean="0">
                <a:latin typeface="SassoonPrimaryInfant" panose="00000400000000000000" pitchFamily="2" charset="0"/>
              </a:rPr>
              <a:t>I am 40 more than 21</a:t>
            </a:r>
          </a:p>
          <a:p>
            <a:pPr marL="342900" indent="-342900">
              <a:buAutoNum type="arabicParenBoth"/>
            </a:pPr>
            <a:r>
              <a:rPr lang="en-GB" sz="2400" dirty="0" smtClean="0">
                <a:latin typeface="SassoonPrimaryInfant" panose="00000400000000000000" pitchFamily="2" charset="0"/>
              </a:rPr>
              <a:t>I am between 75 and 77</a:t>
            </a:r>
          </a:p>
          <a:p>
            <a:pPr marL="342900" indent="-342900">
              <a:buAutoNum type="arabicParenBoth"/>
            </a:pPr>
            <a:r>
              <a:rPr lang="en-GB" sz="2400" dirty="0" smtClean="0">
                <a:latin typeface="SassoonPrimaryInfant" panose="00000400000000000000" pitchFamily="2" charset="0"/>
              </a:rPr>
              <a:t>I am 20 less than 100</a:t>
            </a:r>
          </a:p>
          <a:p>
            <a:pPr marL="342900" indent="-342900">
              <a:buAutoNum type="arabicParenBoth"/>
            </a:pPr>
            <a:r>
              <a:rPr lang="en-GB" sz="2400" dirty="0" smtClean="0">
                <a:latin typeface="SassoonPrimaryInfant" panose="00000400000000000000" pitchFamily="2" charset="0"/>
              </a:rPr>
              <a:t>I am 10 more than 52 + 2</a:t>
            </a:r>
          </a:p>
          <a:p>
            <a:pPr marL="342900" indent="-342900">
              <a:buAutoNum type="arabicParenBoth"/>
            </a:pPr>
            <a:r>
              <a:rPr lang="en-GB" sz="2400" dirty="0" smtClean="0">
                <a:latin typeface="SassoonPrimaryInfant" panose="00000400000000000000" pitchFamily="2" charset="0"/>
              </a:rPr>
              <a:t>I am 20 less than 73-3</a:t>
            </a:r>
          </a:p>
          <a:p>
            <a:pPr marL="342900" indent="-342900">
              <a:buAutoNum type="arabicParenBoth"/>
            </a:pPr>
            <a:r>
              <a:rPr lang="en-GB" sz="2400" dirty="0" smtClean="0">
                <a:latin typeface="SassoonPrimaryInfant" panose="00000400000000000000" pitchFamily="2" charset="0"/>
              </a:rPr>
              <a:t>I am 10 more than 14 + 5</a:t>
            </a:r>
            <a:endParaRPr lang="en-GB" sz="2400" dirty="0">
              <a:latin typeface="SassoonPrimaryInfan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16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931" y="295422"/>
            <a:ext cx="8911687" cy="1384495"/>
          </a:xfrm>
        </p:spPr>
        <p:txBody>
          <a:bodyPr>
            <a:normAutofit/>
          </a:bodyPr>
          <a:lstStyle/>
          <a:p>
            <a:pPr algn="ctr"/>
            <a:r>
              <a:rPr lang="en-GB" sz="4800" b="1" dirty="0" smtClean="0">
                <a:latin typeface="SassoonPrimaryInfantMedium" panose="00000500000000000000" pitchFamily="2" charset="0"/>
              </a:rPr>
              <a:t>3-D Shapes</a:t>
            </a:r>
            <a:endParaRPr lang="en-GB" sz="4800" b="1" dirty="0">
              <a:latin typeface="SassoonPrimaryInfantMedium" panose="00000500000000000000" pitchFamily="2" charset="0"/>
            </a:endParaRPr>
          </a:p>
        </p:txBody>
      </p:sp>
      <p:pic>
        <p:nvPicPr>
          <p:cNvPr id="7" name="Content Placeholder 1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25202" y="739673"/>
            <a:ext cx="2202054" cy="1827771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Content Placeholder 1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2931" y="3896750"/>
            <a:ext cx="2004644" cy="2001385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Content Placeholder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2931" y="699576"/>
            <a:ext cx="2366843" cy="1410778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Content Placeholder 1"/>
          <p:cNvPicPr>
            <a:picLocks noGrp="1"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92900" y="3587262"/>
            <a:ext cx="1906138" cy="2082468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" name="Content Placeholder 1"/>
          <p:cNvPicPr>
            <a:picLocks noGrp="1"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0826" y="3896750"/>
            <a:ext cx="1746288" cy="2687379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45272" y="3156416"/>
            <a:ext cx="888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hlinkClick r:id="rId7"/>
              </a:rPr>
              <a:t>https://www.youtube.com/watch?v=61lZpLRnXUM</a:t>
            </a:r>
            <a:endParaRPr lang="en-GB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999471" y="2399398"/>
            <a:ext cx="8438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SassoonPrimaryInfant" panose="00000400000000000000" pitchFamily="2" charset="0"/>
              </a:rPr>
              <a:t>Have a look at this video and learn all about 3d shapes</a:t>
            </a:r>
            <a:endParaRPr lang="en-GB" sz="2800" b="1" dirty="0">
              <a:latin typeface="SassoonPrimaryInfan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00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931" y="295422"/>
            <a:ext cx="2921611" cy="1384495"/>
          </a:xfrm>
        </p:spPr>
        <p:txBody>
          <a:bodyPr>
            <a:normAutofit/>
          </a:bodyPr>
          <a:lstStyle/>
          <a:p>
            <a:pPr algn="ctr"/>
            <a:r>
              <a:rPr lang="en-GB" sz="4800" b="1" dirty="0" smtClean="0">
                <a:latin typeface="SassoonPrimaryInfantMedium" panose="00000500000000000000" pitchFamily="2" charset="0"/>
              </a:rPr>
              <a:t>Cuboid</a:t>
            </a:r>
            <a:endParaRPr lang="en-GB" sz="4800" b="1" dirty="0">
              <a:latin typeface="SassoonPrimaryInfantMedium" panose="00000500000000000000" pitchFamily="2" charset="0"/>
            </a:endParaRPr>
          </a:p>
        </p:txBody>
      </p:sp>
      <p:pic>
        <p:nvPicPr>
          <p:cNvPr id="5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9420" y="1581443"/>
            <a:ext cx="2782068" cy="1474961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592984" y="3507811"/>
            <a:ext cx="1012591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SassoonPrimaryInfant" panose="00000400000000000000" pitchFamily="2" charset="0"/>
              </a:rPr>
              <a:t>Find a </a:t>
            </a:r>
            <a:r>
              <a:rPr lang="en-GB" sz="2800" b="1" dirty="0" smtClean="0">
                <a:latin typeface="SassoonPrimaryInfant" panose="00000400000000000000" pitchFamily="2" charset="0"/>
              </a:rPr>
              <a:t>cuboid </a:t>
            </a:r>
            <a:r>
              <a:rPr lang="en-GB" sz="2800" dirty="0" smtClean="0">
                <a:latin typeface="SassoonPrimaryInfant" panose="00000400000000000000" pitchFamily="2" charset="0"/>
              </a:rPr>
              <a:t>in your house – remember, it has rectangular faces! </a:t>
            </a:r>
          </a:p>
          <a:p>
            <a:r>
              <a:rPr lang="en-GB" sz="2800" dirty="0" smtClean="0">
                <a:latin typeface="SassoonPrimaryInfant" panose="00000400000000000000" pitchFamily="2" charset="0"/>
              </a:rPr>
              <a:t>It could be a big cuboid like a cereal box.</a:t>
            </a:r>
          </a:p>
          <a:p>
            <a:endParaRPr lang="en-GB" sz="2800" dirty="0">
              <a:latin typeface="SassoonPrimaryInfant" panose="00000400000000000000" pitchFamily="2" charset="0"/>
            </a:endParaRPr>
          </a:p>
          <a:p>
            <a:r>
              <a:rPr lang="en-GB" sz="2800" dirty="0" smtClean="0">
                <a:latin typeface="SassoonPrimaryInfant" panose="00000400000000000000" pitchFamily="2" charset="0"/>
              </a:rPr>
              <a:t>Now, find a </a:t>
            </a:r>
            <a:r>
              <a:rPr lang="en-GB" sz="2800" b="1" dirty="0" smtClean="0">
                <a:latin typeface="SassoonPrimaryInfant" panose="00000400000000000000" pitchFamily="2" charset="0"/>
              </a:rPr>
              <a:t>cube </a:t>
            </a:r>
            <a:r>
              <a:rPr lang="en-GB" sz="2800" dirty="0" smtClean="0">
                <a:latin typeface="SassoonPrimaryInfant" panose="00000400000000000000" pitchFamily="2" charset="0"/>
              </a:rPr>
              <a:t>in your house, this could be a dice or a stock cube.</a:t>
            </a:r>
            <a:endParaRPr lang="en-GB" sz="2800" dirty="0">
              <a:latin typeface="SassoonPrimaryInfant" panose="00000400000000000000" pitchFamily="2" charset="0"/>
            </a:endParaRPr>
          </a:p>
        </p:txBody>
      </p:sp>
      <p:pic>
        <p:nvPicPr>
          <p:cNvPr id="16" name="Content Placeholder 1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02991" y="1154065"/>
            <a:ext cx="2532184" cy="2119735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651631" y="262844"/>
            <a:ext cx="14510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atin typeface="SassoonPrimaryInfant" panose="00000400000000000000" pitchFamily="2" charset="0"/>
              </a:rPr>
              <a:t>Cube</a:t>
            </a:r>
            <a:endParaRPr lang="en-GB" sz="4800" b="1" dirty="0">
              <a:latin typeface="SassoonPrimaryInfan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90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468" y="1479015"/>
            <a:ext cx="8911687" cy="657319"/>
          </a:xfrm>
        </p:spPr>
        <p:txBody>
          <a:bodyPr/>
          <a:lstStyle/>
          <a:p>
            <a:r>
              <a:rPr lang="en-GB" b="1" dirty="0" smtClean="0">
                <a:latin typeface="SassoonPrimaryInfantMedium" panose="00000500000000000000" pitchFamily="2" charset="0"/>
              </a:rPr>
              <a:t>Cuboid  </a:t>
            </a:r>
            <a:endParaRPr lang="en-GB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063468" y="2136334"/>
            <a:ext cx="642021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SassoonPrimaryInfant" panose="00000400000000000000" pitchFamily="2" charset="0"/>
              </a:rPr>
              <a:t>How many faces does a </a:t>
            </a:r>
            <a:r>
              <a:rPr lang="en-GB" sz="2800" b="1" dirty="0" smtClean="0">
                <a:latin typeface="SassoonPrimaryInfant" panose="00000400000000000000" pitchFamily="2" charset="0"/>
              </a:rPr>
              <a:t>cuboid </a:t>
            </a:r>
            <a:r>
              <a:rPr lang="en-GB" sz="2800" dirty="0" smtClean="0">
                <a:latin typeface="SassoonPrimaryInfant" panose="00000400000000000000" pitchFamily="2" charset="0"/>
              </a:rPr>
              <a:t>have?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SassoonPrimaryInfant" panose="00000400000000000000" pitchFamily="2" charset="0"/>
              </a:rPr>
              <a:t>How many corners does a </a:t>
            </a:r>
            <a:r>
              <a:rPr lang="en-GB" sz="2800" b="1" dirty="0" smtClean="0">
                <a:latin typeface="SassoonPrimaryInfant" panose="00000400000000000000" pitchFamily="2" charset="0"/>
              </a:rPr>
              <a:t>cuboid </a:t>
            </a:r>
            <a:r>
              <a:rPr lang="en-GB" sz="2800" dirty="0" smtClean="0">
                <a:latin typeface="SassoonPrimaryInfant" panose="00000400000000000000" pitchFamily="2" charset="0"/>
              </a:rPr>
              <a:t>have?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SassoonPrimaryInfant" panose="00000400000000000000" pitchFamily="2" charset="0"/>
              </a:rPr>
              <a:t>How many edges does a </a:t>
            </a:r>
            <a:r>
              <a:rPr lang="en-GB" sz="2800" b="1" dirty="0" smtClean="0">
                <a:latin typeface="SassoonPrimaryInfant" panose="00000400000000000000" pitchFamily="2" charset="0"/>
              </a:rPr>
              <a:t>cuboid </a:t>
            </a:r>
            <a:r>
              <a:rPr lang="en-GB" sz="2800" dirty="0" smtClean="0">
                <a:latin typeface="SassoonPrimaryInfant" panose="00000400000000000000" pitchFamily="2" charset="0"/>
              </a:rPr>
              <a:t>have?</a:t>
            </a:r>
            <a:endParaRPr lang="en-GB" sz="2800" dirty="0">
              <a:latin typeface="SassoonPrimaryInfant" panose="00000400000000000000" pitchFamily="2" charset="0"/>
            </a:endParaRPr>
          </a:p>
        </p:txBody>
      </p:sp>
      <p:pic>
        <p:nvPicPr>
          <p:cNvPr id="6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9738" y="1527617"/>
            <a:ext cx="1056485" cy="560114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93506" y="208147"/>
            <a:ext cx="9432967" cy="107721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latin typeface="SassoonPrimaryInfant" panose="00000400000000000000" pitchFamily="2" charset="0"/>
              </a:rPr>
              <a:t>Draw the pictures of each shape and write the answers </a:t>
            </a:r>
          </a:p>
          <a:p>
            <a:r>
              <a:rPr lang="en-GB" sz="3200" b="1" dirty="0" smtClean="0">
                <a:latin typeface="SassoonPrimaryInfant" panose="00000400000000000000" pitchFamily="2" charset="0"/>
              </a:rPr>
              <a:t>to these questions in your copy:</a:t>
            </a:r>
            <a:endParaRPr lang="en-GB" sz="3200" b="1" dirty="0">
              <a:latin typeface="SassoonPrimaryInfant" panose="00000400000000000000" pitchFamily="2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117617" y="3892106"/>
            <a:ext cx="8911687" cy="7545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b="1" dirty="0" smtClean="0">
                <a:latin typeface="SassoonPrimaryInfantMedium" panose="00000500000000000000" pitchFamily="2" charset="0"/>
              </a:rPr>
              <a:t>Cube  </a:t>
            </a:r>
            <a:endParaRPr lang="en-GB" b="1" dirty="0"/>
          </a:p>
        </p:txBody>
      </p:sp>
      <p:pic>
        <p:nvPicPr>
          <p:cNvPr id="10" name="Content Placeholder 1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9738" y="3878582"/>
            <a:ext cx="707867" cy="592568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082018" y="4692534"/>
            <a:ext cx="613007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SassoonPrimaryInfant" panose="00000400000000000000" pitchFamily="2" charset="0"/>
              </a:rPr>
              <a:t>How many faces does a </a:t>
            </a:r>
            <a:r>
              <a:rPr lang="en-GB" sz="2800" b="1" dirty="0" smtClean="0">
                <a:latin typeface="SassoonPrimaryInfant" panose="00000400000000000000" pitchFamily="2" charset="0"/>
              </a:rPr>
              <a:t>cube </a:t>
            </a:r>
            <a:r>
              <a:rPr lang="en-GB" sz="2800" dirty="0" smtClean="0">
                <a:latin typeface="SassoonPrimaryInfant" panose="00000400000000000000" pitchFamily="2" charset="0"/>
              </a:rPr>
              <a:t>have?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SassoonPrimaryInfant" panose="00000400000000000000" pitchFamily="2" charset="0"/>
              </a:rPr>
              <a:t>How many corners does a </a:t>
            </a:r>
            <a:r>
              <a:rPr lang="en-GB" sz="2800" b="1" dirty="0" smtClean="0">
                <a:latin typeface="SassoonPrimaryInfant" panose="00000400000000000000" pitchFamily="2" charset="0"/>
              </a:rPr>
              <a:t>cube </a:t>
            </a:r>
            <a:r>
              <a:rPr lang="en-GB" sz="2800" dirty="0" smtClean="0">
                <a:latin typeface="SassoonPrimaryInfant" panose="00000400000000000000" pitchFamily="2" charset="0"/>
              </a:rPr>
              <a:t>have?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SassoonPrimaryInfant" panose="00000400000000000000" pitchFamily="2" charset="0"/>
              </a:rPr>
              <a:t>How many edges does a </a:t>
            </a:r>
            <a:r>
              <a:rPr lang="en-GB" sz="2800" b="1" dirty="0" smtClean="0">
                <a:latin typeface="SassoonPrimaryInfant" panose="00000400000000000000" pitchFamily="2" charset="0"/>
              </a:rPr>
              <a:t>cube </a:t>
            </a:r>
            <a:r>
              <a:rPr lang="en-GB" sz="2800" dirty="0" smtClean="0">
                <a:latin typeface="SassoonPrimaryInfant" panose="00000400000000000000" pitchFamily="2" charset="0"/>
              </a:rPr>
              <a:t>have?</a:t>
            </a:r>
            <a:endParaRPr lang="en-GB" sz="2800" dirty="0">
              <a:latin typeface="SassoonPrimaryInfan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72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5281" y="245677"/>
            <a:ext cx="8894082" cy="824862"/>
          </a:xfrm>
          <a:solidFill>
            <a:srgbClr val="7030A0">
              <a:alpha val="72000"/>
            </a:srgbClr>
          </a:solidFill>
          <a:ln>
            <a:solidFill>
              <a:srgbClr val="FFFF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GB" sz="5600" b="1" dirty="0" smtClean="0">
                <a:latin typeface="SassoonPrimaryInfant" panose="00000400000000000000" pitchFamily="2" charset="0"/>
              </a:rPr>
              <a:t>Tuesday</a:t>
            </a:r>
            <a:r>
              <a:rPr lang="en-GB" sz="4800" b="1" dirty="0" smtClean="0">
                <a:latin typeface="SassoonPrimaryInfant" panose="00000400000000000000" pitchFamily="2" charset="0"/>
              </a:rPr>
              <a:t/>
            </a:r>
            <a:br>
              <a:rPr lang="en-GB" sz="4800" b="1" dirty="0" smtClean="0">
                <a:latin typeface="SassoonPrimaryInfant" panose="00000400000000000000" pitchFamily="2" charset="0"/>
              </a:rPr>
            </a:br>
            <a:endParaRPr lang="en-GB" sz="3300" dirty="0">
              <a:latin typeface="SassoonPrimaryInfant" panose="000004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3963" y="1482970"/>
            <a:ext cx="8915400" cy="3949951"/>
          </a:xfrm>
        </p:spPr>
        <p:txBody>
          <a:bodyPr>
            <a:normAutofit/>
          </a:bodyPr>
          <a:lstStyle/>
          <a:p>
            <a:r>
              <a:rPr lang="en-GB" sz="2800" dirty="0" smtClean="0">
                <a:latin typeface="SassoonPrimaryInfant" panose="00000400000000000000" pitchFamily="2" charset="0"/>
              </a:rPr>
              <a:t>Count in 10s up to 100</a:t>
            </a:r>
          </a:p>
          <a:p>
            <a:pPr marL="0" indent="0">
              <a:buNone/>
            </a:pPr>
            <a:endParaRPr lang="en-GB" sz="2800" dirty="0" smtClean="0">
              <a:latin typeface="SassoonPrimaryInfant" panose="00000400000000000000" pitchFamily="2" charset="0"/>
            </a:endParaRPr>
          </a:p>
          <a:p>
            <a:r>
              <a:rPr lang="en-GB" sz="2800" dirty="0" smtClean="0">
                <a:latin typeface="SassoonPrimaryInfant" panose="00000400000000000000" pitchFamily="2" charset="0"/>
              </a:rPr>
              <a:t>Recite your 1+ tables</a:t>
            </a:r>
          </a:p>
          <a:p>
            <a:pPr marL="0" indent="0">
              <a:buNone/>
            </a:pPr>
            <a:endParaRPr lang="en-GB" sz="2800" dirty="0" smtClean="0">
              <a:latin typeface="SassoonPrimaryInfant" panose="00000400000000000000" pitchFamily="2" charset="0"/>
            </a:endParaRPr>
          </a:p>
          <a:p>
            <a:r>
              <a:rPr lang="en-GB" sz="2800" dirty="0" smtClean="0">
                <a:latin typeface="SassoonPrimaryInfant" panose="00000400000000000000" pitchFamily="2" charset="0"/>
              </a:rPr>
              <a:t>I have 3 faces, 2 flat and one curved, I can roll, I can be</a:t>
            </a:r>
          </a:p>
          <a:p>
            <a:pPr marL="0" indent="0">
              <a:buNone/>
            </a:pPr>
            <a:r>
              <a:rPr lang="en-GB" sz="2800" dirty="0">
                <a:latin typeface="SassoonPrimaryInfant" panose="00000400000000000000" pitchFamily="2" charset="0"/>
              </a:rPr>
              <a:t>s</a:t>
            </a:r>
            <a:r>
              <a:rPr lang="en-GB" sz="2800" dirty="0" smtClean="0">
                <a:latin typeface="SassoonPrimaryInfant" panose="00000400000000000000" pitchFamily="2" charset="0"/>
              </a:rPr>
              <a:t>tacked and I can slide……what am I?</a:t>
            </a:r>
            <a:endParaRPr lang="en-GB" sz="2800" dirty="0">
              <a:latin typeface="SassoonPrimaryInfant" panose="00000400000000000000" pitchFamily="2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8673737" y="4912553"/>
            <a:ext cx="2664823" cy="157558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1"/>
                </a:solidFill>
              </a:rPr>
              <a:t>cylinder</a:t>
            </a:r>
            <a:endParaRPr lang="en-GB" sz="2800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8784688" y="4912553"/>
            <a:ext cx="2468880" cy="157558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8699696" y="4379662"/>
            <a:ext cx="2638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Did you get it right….?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20522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931" y="295422"/>
            <a:ext cx="2921611" cy="1384495"/>
          </a:xfrm>
        </p:spPr>
        <p:txBody>
          <a:bodyPr>
            <a:normAutofit/>
          </a:bodyPr>
          <a:lstStyle/>
          <a:p>
            <a:pPr algn="ctr"/>
            <a:r>
              <a:rPr lang="en-GB" sz="4800" b="1" dirty="0" smtClean="0">
                <a:latin typeface="SassoonPrimaryInfantMedium" panose="00000500000000000000" pitchFamily="2" charset="0"/>
              </a:rPr>
              <a:t>Cylinder</a:t>
            </a:r>
            <a:endParaRPr lang="en-GB" sz="4800" b="1" dirty="0">
              <a:latin typeface="SassoonPrimaryInfantMedium" panose="000005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12430" y="3941954"/>
            <a:ext cx="1128809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SassoonPrimaryInfant" panose="00000400000000000000" pitchFamily="2" charset="0"/>
              </a:rPr>
              <a:t>Find a </a:t>
            </a:r>
            <a:r>
              <a:rPr lang="en-GB" sz="2800" b="1" dirty="0" smtClean="0">
                <a:latin typeface="SassoonPrimaryInfant" panose="00000400000000000000" pitchFamily="2" charset="0"/>
              </a:rPr>
              <a:t>cylinder </a:t>
            </a:r>
            <a:r>
              <a:rPr lang="en-GB" sz="2800" dirty="0" smtClean="0">
                <a:latin typeface="SassoonPrimaryInfant" panose="00000400000000000000" pitchFamily="2" charset="0"/>
              </a:rPr>
              <a:t>in your house – this could be a </a:t>
            </a:r>
            <a:r>
              <a:rPr lang="en-GB" sz="2800" dirty="0" err="1" smtClean="0">
                <a:latin typeface="SassoonPrimaryInfant" panose="00000400000000000000" pitchFamily="2" charset="0"/>
              </a:rPr>
              <a:t>pringle</a:t>
            </a:r>
            <a:r>
              <a:rPr lang="en-GB" sz="2800" dirty="0" smtClean="0">
                <a:latin typeface="SassoonPrimaryInfant" panose="00000400000000000000" pitchFamily="2" charset="0"/>
              </a:rPr>
              <a:t> box or even a cup.</a:t>
            </a:r>
          </a:p>
          <a:p>
            <a:endParaRPr lang="en-GB" sz="2800" dirty="0">
              <a:latin typeface="SassoonPrimaryInfant" panose="00000400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SassoonPrimaryInfant" panose="00000400000000000000" pitchFamily="2" charset="0"/>
              </a:rPr>
              <a:t>Now, find a </a:t>
            </a:r>
            <a:r>
              <a:rPr lang="en-GB" sz="2800" b="1" dirty="0" smtClean="0">
                <a:latin typeface="SassoonPrimaryInfant" panose="00000400000000000000" pitchFamily="2" charset="0"/>
              </a:rPr>
              <a:t>sphere </a:t>
            </a:r>
            <a:r>
              <a:rPr lang="en-GB" sz="2800" dirty="0" smtClean="0">
                <a:latin typeface="SassoonPrimaryInfant" panose="00000400000000000000" pitchFamily="2" charset="0"/>
              </a:rPr>
              <a:t>in your house, this could be any type of ball.</a:t>
            </a:r>
            <a:endParaRPr lang="en-GB" sz="2800" dirty="0">
              <a:latin typeface="SassoonPrimaryInfant" panose="000004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51631" y="262844"/>
            <a:ext cx="18540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atin typeface="SassoonPrimaryInfant" panose="00000400000000000000" pitchFamily="2" charset="0"/>
              </a:rPr>
              <a:t>Sphere</a:t>
            </a:r>
            <a:endParaRPr lang="en-GB" sz="4800" b="1" dirty="0">
              <a:latin typeface="SassoonPrimaryInfant" panose="00000400000000000000" pitchFamily="2" charset="0"/>
            </a:endParaRPr>
          </a:p>
        </p:txBody>
      </p:sp>
      <p:pic>
        <p:nvPicPr>
          <p:cNvPr id="8" name="Content Placeholder 1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6927" y="1322363"/>
            <a:ext cx="1235079" cy="2110153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Content Placeholder 1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85871" y="1197722"/>
            <a:ext cx="2295099" cy="2001385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1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8462" y="202081"/>
            <a:ext cx="8894082" cy="824862"/>
          </a:xfrm>
          <a:solidFill>
            <a:srgbClr val="FFC000"/>
          </a:solidFill>
          <a:ln>
            <a:solidFill>
              <a:srgbClr val="FFFF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GB" sz="5600" b="1" dirty="0" smtClean="0">
                <a:latin typeface="SassoonPrimaryInfant" panose="00000400000000000000" pitchFamily="2" charset="0"/>
              </a:rPr>
              <a:t>Module 2 work at a glance</a:t>
            </a:r>
            <a:r>
              <a:rPr lang="en-GB" sz="4800" b="1" dirty="0" smtClean="0">
                <a:latin typeface="SassoonPrimaryInfant" panose="00000400000000000000" pitchFamily="2" charset="0"/>
              </a:rPr>
              <a:t/>
            </a:r>
            <a:br>
              <a:rPr lang="en-GB" sz="4800" b="1" dirty="0" smtClean="0">
                <a:latin typeface="SassoonPrimaryInfant" panose="00000400000000000000" pitchFamily="2" charset="0"/>
              </a:rPr>
            </a:br>
            <a:endParaRPr lang="en-GB" sz="3300" dirty="0">
              <a:latin typeface="SassoonPrimaryInfant" panose="000004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5291" y="1482970"/>
            <a:ext cx="9978014" cy="4525944"/>
          </a:xfrm>
        </p:spPr>
        <p:txBody>
          <a:bodyPr>
            <a:normAutofit/>
          </a:bodyPr>
          <a:lstStyle/>
          <a:p>
            <a:r>
              <a:rPr lang="en-GB" sz="2800" dirty="0" smtClean="0">
                <a:latin typeface="SassoonPrimaryInfant" panose="00000400000000000000" pitchFamily="2" charset="0"/>
              </a:rPr>
              <a:t>Your child will need a copy and a pencil each day</a:t>
            </a:r>
          </a:p>
          <a:p>
            <a:r>
              <a:rPr lang="en-GB" sz="2800" dirty="0" smtClean="0">
                <a:latin typeface="SassoonPrimaryInfant" panose="00000400000000000000" pitchFamily="2" charset="0"/>
              </a:rPr>
              <a:t>Each day there will be a warm-up activity such as a word problem.</a:t>
            </a:r>
          </a:p>
          <a:p>
            <a:r>
              <a:rPr lang="en-GB" sz="2800" b="1" dirty="0" smtClean="0">
                <a:latin typeface="SassoonPrimaryInfant" panose="00000400000000000000" pitchFamily="2" charset="0"/>
              </a:rPr>
              <a:t>Parents….</a:t>
            </a:r>
            <a:r>
              <a:rPr lang="en-GB" sz="2800" dirty="0" smtClean="0">
                <a:latin typeface="SassoonPrimaryInfant" panose="00000400000000000000" pitchFamily="2" charset="0"/>
              </a:rPr>
              <a:t>Fridays </a:t>
            </a:r>
            <a:r>
              <a:rPr lang="en-GB" sz="2800" dirty="0" smtClean="0">
                <a:latin typeface="SassoonPrimaryInfant" panose="00000400000000000000" pitchFamily="2" charset="0"/>
              </a:rPr>
              <a:t>are fun with teacher-selected games on </a:t>
            </a:r>
            <a:r>
              <a:rPr lang="en-GB" sz="2800" i="1" dirty="0" err="1" smtClean="0">
                <a:latin typeface="SassoonPrimaryInfant" panose="00000400000000000000" pitchFamily="2" charset="0"/>
              </a:rPr>
              <a:t>Matific</a:t>
            </a:r>
            <a:r>
              <a:rPr lang="en-GB" sz="2800" i="1" dirty="0" smtClean="0">
                <a:latin typeface="SassoonPrimaryInfant" panose="00000400000000000000" pitchFamily="2" charset="0"/>
              </a:rPr>
              <a:t>, </a:t>
            </a:r>
            <a:r>
              <a:rPr lang="en-GB" sz="2800" dirty="0" smtClean="0">
                <a:latin typeface="SassoonPrimaryInfant" panose="00000400000000000000" pitchFamily="2" charset="0"/>
              </a:rPr>
              <a:t>please help your child set up the </a:t>
            </a:r>
            <a:r>
              <a:rPr lang="en-GB" sz="2800" i="1" dirty="0" err="1" smtClean="0">
                <a:latin typeface="SassoonPrimaryInfant" panose="00000400000000000000" pitchFamily="2" charset="0"/>
              </a:rPr>
              <a:t>Matific</a:t>
            </a:r>
            <a:r>
              <a:rPr lang="en-GB" sz="2800" i="1" dirty="0" smtClean="0">
                <a:latin typeface="SassoonPrimaryInfant" panose="00000400000000000000" pitchFamily="2" charset="0"/>
              </a:rPr>
              <a:t> </a:t>
            </a:r>
            <a:r>
              <a:rPr lang="en-GB" sz="2800" dirty="0" smtClean="0">
                <a:latin typeface="SassoonPrimaryInfant" panose="00000400000000000000" pitchFamily="2" charset="0"/>
              </a:rPr>
              <a:t>account the first time they use it, instructions are available on the Friday slide.</a:t>
            </a:r>
            <a:endParaRPr lang="en-GB" sz="2800" i="1" dirty="0" smtClean="0">
              <a:latin typeface="SassoonPrimaryInfant" panose="00000400000000000000" pitchFamily="2" charset="0"/>
            </a:endParaRPr>
          </a:p>
          <a:p>
            <a:r>
              <a:rPr lang="en-GB" sz="2800" dirty="0" smtClean="0">
                <a:latin typeface="SassoonPrimaryInfant" panose="00000400000000000000" pitchFamily="2" charset="0"/>
              </a:rPr>
              <a:t>Week 3’s topic is time – months, season and calendars.</a:t>
            </a:r>
          </a:p>
          <a:p>
            <a:r>
              <a:rPr lang="en-GB" sz="2800" dirty="0" smtClean="0">
                <a:latin typeface="SassoonPrimaryInfant" panose="00000400000000000000" pitchFamily="2" charset="0"/>
              </a:rPr>
              <a:t>Week 4’s topic is 3-d shape</a:t>
            </a:r>
          </a:p>
          <a:p>
            <a:endParaRPr lang="en-GB" sz="2800" dirty="0" smtClean="0">
              <a:latin typeface="SassoonPrimaryInfant" panose="00000400000000000000" pitchFamily="2" charset="0"/>
            </a:endParaRPr>
          </a:p>
          <a:p>
            <a:endParaRPr lang="en-GB" sz="2800" dirty="0">
              <a:latin typeface="SassoonPrimaryInfan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26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5726" y="1418764"/>
            <a:ext cx="8911687" cy="754524"/>
          </a:xfrm>
        </p:spPr>
        <p:txBody>
          <a:bodyPr/>
          <a:lstStyle/>
          <a:p>
            <a:r>
              <a:rPr lang="en-GB" b="1" dirty="0">
                <a:latin typeface="SassoonPrimaryInfantMedium" panose="00000500000000000000" pitchFamily="2" charset="0"/>
              </a:rPr>
              <a:t>c</a:t>
            </a:r>
            <a:r>
              <a:rPr lang="en-GB" b="1" dirty="0" smtClean="0">
                <a:latin typeface="SassoonPrimaryInfantMedium" panose="00000500000000000000" pitchFamily="2" charset="0"/>
              </a:rPr>
              <a:t>ylinder  </a:t>
            </a:r>
            <a:endParaRPr lang="en-GB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735726" y="2226162"/>
            <a:ext cx="659654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SassoonPrimaryInfant" panose="00000400000000000000" pitchFamily="2" charset="0"/>
              </a:rPr>
              <a:t>How many faces does a </a:t>
            </a:r>
            <a:r>
              <a:rPr lang="en-GB" sz="2800" b="1" dirty="0" smtClean="0">
                <a:latin typeface="SassoonPrimaryInfant" panose="00000400000000000000" pitchFamily="2" charset="0"/>
              </a:rPr>
              <a:t>cylinder </a:t>
            </a:r>
            <a:r>
              <a:rPr lang="en-GB" sz="2800" dirty="0" smtClean="0">
                <a:latin typeface="SassoonPrimaryInfant" panose="00000400000000000000" pitchFamily="2" charset="0"/>
              </a:rPr>
              <a:t>have?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SassoonPrimaryInfant" panose="00000400000000000000" pitchFamily="2" charset="0"/>
              </a:rPr>
              <a:t>How many corners does a </a:t>
            </a:r>
            <a:r>
              <a:rPr lang="en-GB" sz="2800" b="1" dirty="0" smtClean="0">
                <a:latin typeface="SassoonPrimaryInfant" panose="00000400000000000000" pitchFamily="2" charset="0"/>
              </a:rPr>
              <a:t>cylinder </a:t>
            </a:r>
            <a:r>
              <a:rPr lang="en-GB" sz="2800" dirty="0" smtClean="0">
                <a:latin typeface="SassoonPrimaryInfant" panose="00000400000000000000" pitchFamily="2" charset="0"/>
              </a:rPr>
              <a:t>have?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SassoonPrimaryInfant" panose="00000400000000000000" pitchFamily="2" charset="0"/>
              </a:rPr>
              <a:t>How many edges does a </a:t>
            </a:r>
            <a:r>
              <a:rPr lang="en-GB" sz="2800" b="1" dirty="0" smtClean="0">
                <a:latin typeface="SassoonPrimaryInfant" panose="00000400000000000000" pitchFamily="2" charset="0"/>
              </a:rPr>
              <a:t>cylinder </a:t>
            </a:r>
            <a:r>
              <a:rPr lang="en-GB" sz="2800" dirty="0" smtClean="0">
                <a:latin typeface="SassoonPrimaryInfant" panose="00000400000000000000" pitchFamily="2" charset="0"/>
              </a:rPr>
              <a:t>have?</a:t>
            </a:r>
            <a:endParaRPr lang="en-GB" sz="2800" dirty="0">
              <a:latin typeface="SassoonPrimaryInfant" panose="00000400000000000000" pitchFamily="2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839602" y="4107452"/>
            <a:ext cx="8911687" cy="7545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b="1" dirty="0">
                <a:latin typeface="SassoonPrimaryInfantMedium" panose="00000500000000000000" pitchFamily="2" charset="0"/>
              </a:rPr>
              <a:t>s</a:t>
            </a:r>
            <a:r>
              <a:rPr lang="en-GB" b="1" dirty="0" smtClean="0">
                <a:latin typeface="SassoonPrimaryInfantMedium" panose="00000500000000000000" pitchFamily="2" charset="0"/>
              </a:rPr>
              <a:t>phere </a:t>
            </a:r>
            <a:endParaRPr lang="en-GB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638674" y="4927685"/>
            <a:ext cx="638880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SassoonPrimaryInfant" panose="00000400000000000000" pitchFamily="2" charset="0"/>
              </a:rPr>
              <a:t>How many faces does a </a:t>
            </a:r>
            <a:r>
              <a:rPr lang="en-GB" sz="2800" b="1" dirty="0" smtClean="0">
                <a:latin typeface="SassoonPrimaryInfant" panose="00000400000000000000" pitchFamily="2" charset="0"/>
              </a:rPr>
              <a:t>sphere </a:t>
            </a:r>
            <a:r>
              <a:rPr lang="en-GB" sz="2800" dirty="0" smtClean="0">
                <a:latin typeface="SassoonPrimaryInfant" panose="00000400000000000000" pitchFamily="2" charset="0"/>
              </a:rPr>
              <a:t>have?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SassoonPrimaryInfant" panose="00000400000000000000" pitchFamily="2" charset="0"/>
              </a:rPr>
              <a:t>How many corners does a </a:t>
            </a:r>
            <a:r>
              <a:rPr lang="en-GB" sz="2800" b="1" dirty="0" smtClean="0">
                <a:latin typeface="SassoonPrimaryInfant" panose="00000400000000000000" pitchFamily="2" charset="0"/>
              </a:rPr>
              <a:t>sphere </a:t>
            </a:r>
            <a:r>
              <a:rPr lang="en-GB" sz="2800" dirty="0" smtClean="0">
                <a:latin typeface="SassoonPrimaryInfant" panose="00000400000000000000" pitchFamily="2" charset="0"/>
              </a:rPr>
              <a:t>have?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SassoonPrimaryInfant" panose="00000400000000000000" pitchFamily="2" charset="0"/>
              </a:rPr>
              <a:t>How many edges does a </a:t>
            </a:r>
            <a:r>
              <a:rPr lang="en-GB" sz="2800" b="1" dirty="0" smtClean="0">
                <a:latin typeface="SassoonPrimaryInfant" panose="00000400000000000000" pitchFamily="2" charset="0"/>
              </a:rPr>
              <a:t>sphere </a:t>
            </a:r>
            <a:r>
              <a:rPr lang="en-GB" sz="2800" dirty="0" smtClean="0">
                <a:latin typeface="SassoonPrimaryInfant" panose="00000400000000000000" pitchFamily="2" charset="0"/>
              </a:rPr>
              <a:t>have?</a:t>
            </a:r>
            <a:endParaRPr lang="en-GB" sz="2800" dirty="0">
              <a:latin typeface="SassoonPrimaryInfant" panose="00000400000000000000" pitchFamily="2" charset="0"/>
            </a:endParaRPr>
          </a:p>
        </p:txBody>
      </p:sp>
      <p:pic>
        <p:nvPicPr>
          <p:cNvPr id="12" name="Content Placeholder 1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22178" y="1397232"/>
            <a:ext cx="459796" cy="785569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" name="Content Placeholder 1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6316" y="4107451"/>
            <a:ext cx="731520" cy="711164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735726" y="222913"/>
            <a:ext cx="9432967" cy="107721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 smtClean="0">
                <a:latin typeface="SassoonPrimaryInfant" panose="00000400000000000000" pitchFamily="2" charset="0"/>
              </a:rPr>
              <a:t>Draw the pictures of each shape and write the answers </a:t>
            </a:r>
          </a:p>
          <a:p>
            <a:pPr algn="ctr"/>
            <a:r>
              <a:rPr lang="en-GB" sz="3200" b="1" dirty="0" smtClean="0">
                <a:latin typeface="SassoonPrimaryInfant" panose="00000400000000000000" pitchFamily="2" charset="0"/>
              </a:rPr>
              <a:t>to these questions in your copy:</a:t>
            </a:r>
            <a:endParaRPr lang="en-GB" sz="3200" b="1" dirty="0">
              <a:latin typeface="SassoonPrimaryInfan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52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0736" y="0"/>
            <a:ext cx="8911687" cy="815926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n-GB" sz="4800" b="1" dirty="0" smtClean="0">
                <a:latin typeface="SassoonPrimaryInfant" panose="00000400000000000000" pitchFamily="2" charset="0"/>
              </a:rPr>
              <a:t>Wednesday</a:t>
            </a:r>
            <a:endParaRPr lang="en-GB" sz="4800" b="1" dirty="0">
              <a:latin typeface="SassoonPrimaryInfant" panose="000004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9477" y="1120946"/>
            <a:ext cx="9507000" cy="3777622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GB" sz="2900" dirty="0" smtClean="0">
                <a:latin typeface="SassoonPrimaryInfant" panose="00000400000000000000" pitchFamily="2" charset="0"/>
              </a:rPr>
              <a:t>Count backwards from 20</a:t>
            </a:r>
          </a:p>
          <a:p>
            <a:pPr>
              <a:buFontTx/>
              <a:buChar char="-"/>
            </a:pPr>
            <a:r>
              <a:rPr lang="en-GB" sz="2900" dirty="0" smtClean="0">
                <a:latin typeface="SassoonPrimaryInfant" panose="00000400000000000000" pitchFamily="2" charset="0"/>
              </a:rPr>
              <a:t>Recite the 2+ tables</a:t>
            </a:r>
          </a:p>
          <a:p>
            <a:pPr marL="0" indent="0">
              <a:buNone/>
            </a:pPr>
            <a:endParaRPr lang="en-GB" sz="2900" dirty="0" smtClean="0">
              <a:latin typeface="SassoonPrimaryInfant" panose="00000400000000000000" pitchFamily="2" charset="0"/>
            </a:endParaRPr>
          </a:p>
          <a:p>
            <a:pPr marL="0" indent="0">
              <a:buNone/>
            </a:pPr>
            <a:r>
              <a:rPr lang="en-GB" sz="2900" dirty="0" smtClean="0">
                <a:latin typeface="SassoonPrimaryInfant" panose="00000400000000000000" pitchFamily="2" charset="0"/>
              </a:rPr>
              <a:t>- I have one continuous face, no sides, no corners, I can roll,</a:t>
            </a:r>
          </a:p>
          <a:p>
            <a:pPr marL="0" indent="0">
              <a:buNone/>
            </a:pPr>
            <a:r>
              <a:rPr lang="en-GB" sz="2900" dirty="0" smtClean="0">
                <a:latin typeface="SassoonPrimaryInfant" panose="00000400000000000000" pitchFamily="2" charset="0"/>
              </a:rPr>
              <a:t>I can’t slide and I can’t be stacked, what shape an I?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84641" y="3915386"/>
            <a:ext cx="4554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Move the red oval to reveal the answer</a:t>
            </a:r>
            <a:endParaRPr lang="en-GB" b="1" dirty="0"/>
          </a:p>
        </p:txBody>
      </p:sp>
      <p:sp>
        <p:nvSpPr>
          <p:cNvPr id="8" name="Oval 7"/>
          <p:cNvSpPr/>
          <p:nvPr/>
        </p:nvSpPr>
        <p:spPr>
          <a:xfrm>
            <a:off x="8429456" y="4387221"/>
            <a:ext cx="2664823" cy="157558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2800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1"/>
                </a:solidFill>
              </a:rPr>
              <a:t>cylinder</a:t>
            </a:r>
            <a:endParaRPr lang="en-GB" sz="2800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8429456" y="4387221"/>
            <a:ext cx="2664823" cy="157558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2800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08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90291" y="1718750"/>
            <a:ext cx="1131259" cy="1235908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806395" y="3829792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SassoonPrimaryInfant" panose="00000400000000000000" pitchFamily="2" charset="0"/>
              </a:rPr>
              <a:t>How many faces does a </a:t>
            </a:r>
            <a:r>
              <a:rPr lang="en-GB" sz="2800" b="1" dirty="0" smtClean="0">
                <a:latin typeface="SassoonPrimaryInfant" panose="00000400000000000000" pitchFamily="2" charset="0"/>
              </a:rPr>
              <a:t>cone </a:t>
            </a:r>
            <a:r>
              <a:rPr lang="en-GB" sz="2800" dirty="0">
                <a:latin typeface="SassoonPrimaryInfant" panose="00000400000000000000" pitchFamily="2" charset="0"/>
              </a:rPr>
              <a:t>have?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SassoonPrimaryInfant" panose="00000400000000000000" pitchFamily="2" charset="0"/>
              </a:rPr>
              <a:t>How many corners does a </a:t>
            </a:r>
            <a:r>
              <a:rPr lang="en-GB" sz="2800" b="1" dirty="0" smtClean="0">
                <a:latin typeface="SassoonPrimaryInfant" panose="00000400000000000000" pitchFamily="2" charset="0"/>
              </a:rPr>
              <a:t>cone </a:t>
            </a:r>
            <a:r>
              <a:rPr lang="en-GB" sz="2800" dirty="0">
                <a:latin typeface="SassoonPrimaryInfant" panose="00000400000000000000" pitchFamily="2" charset="0"/>
              </a:rPr>
              <a:t>have?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SassoonPrimaryInfant" panose="00000400000000000000" pitchFamily="2" charset="0"/>
              </a:rPr>
              <a:t>How many edges does a </a:t>
            </a:r>
            <a:r>
              <a:rPr lang="en-GB" sz="2800" b="1" dirty="0" smtClean="0">
                <a:latin typeface="SassoonPrimaryInfant" panose="00000400000000000000" pitchFamily="2" charset="0"/>
              </a:rPr>
              <a:t>cone </a:t>
            </a:r>
            <a:r>
              <a:rPr lang="en-GB" sz="2800" dirty="0">
                <a:latin typeface="SassoonPrimaryInfant" panose="00000400000000000000" pitchFamily="2" charset="0"/>
              </a:rPr>
              <a:t>have?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14580" y="316069"/>
            <a:ext cx="8304453" cy="107721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 smtClean="0">
                <a:latin typeface="SassoonPrimaryInfant" panose="00000400000000000000" pitchFamily="2" charset="0"/>
              </a:rPr>
              <a:t>Draw a picture of a cone and write the answers </a:t>
            </a:r>
          </a:p>
          <a:p>
            <a:pPr algn="ctr"/>
            <a:r>
              <a:rPr lang="en-GB" sz="3200" b="1" dirty="0" smtClean="0">
                <a:latin typeface="SassoonPrimaryInfant" panose="00000400000000000000" pitchFamily="2" charset="0"/>
              </a:rPr>
              <a:t>to these questions in your copy:</a:t>
            </a:r>
            <a:endParaRPr lang="en-GB" sz="3200" b="1" dirty="0">
              <a:latin typeface="SassoonPrimaryInfan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54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n 7"/>
          <p:cNvSpPr/>
          <p:nvPr/>
        </p:nvSpPr>
        <p:spPr>
          <a:xfrm>
            <a:off x="8522679" y="4996328"/>
            <a:ext cx="1308295" cy="1561514"/>
          </a:xfrm>
          <a:prstGeom prst="ca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a cone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6423" y="267276"/>
            <a:ext cx="8911687" cy="815926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GB" sz="4800" b="1" dirty="0" smtClean="0">
                <a:latin typeface="SassoonPrimaryInfant" panose="00000400000000000000" pitchFamily="2" charset="0"/>
              </a:rPr>
              <a:t>Thursday</a:t>
            </a:r>
            <a:endParaRPr lang="en-GB" sz="4800" b="1" dirty="0">
              <a:latin typeface="SassoonPrimaryInfant" panose="000004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1944854" y="1519310"/>
            <a:ext cx="83808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2800" dirty="0" smtClean="0">
                <a:latin typeface="SassoonPrimaryInfant" panose="00000400000000000000" pitchFamily="2" charset="0"/>
              </a:rPr>
              <a:t>Recite the 3+ tables</a:t>
            </a:r>
          </a:p>
          <a:p>
            <a:pPr marL="285750" indent="-285750">
              <a:buFontTx/>
              <a:buChar char="-"/>
            </a:pPr>
            <a:r>
              <a:rPr lang="en-GB" sz="2800" dirty="0" smtClean="0">
                <a:latin typeface="SassoonPrimaryInfant" panose="00000400000000000000" pitchFamily="2" charset="0"/>
              </a:rPr>
              <a:t>Count from 73 to 100</a:t>
            </a:r>
          </a:p>
          <a:p>
            <a:pPr marL="285750" indent="-285750">
              <a:buFontTx/>
              <a:buChar char="-"/>
            </a:pPr>
            <a:r>
              <a:rPr lang="en-GB" sz="2800" dirty="0" smtClean="0">
                <a:latin typeface="SassoonPrimaryInfant" panose="00000400000000000000" pitchFamily="2" charset="0"/>
              </a:rPr>
              <a:t>I have 2 faces, 1 flat and one curved, I can slide, I can’t roll and I can’t be stacked, what am I ?</a:t>
            </a:r>
            <a:endParaRPr lang="en-GB" sz="2800" dirty="0">
              <a:latin typeface="SassoonPrimaryInfant" panose="000004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54011" y="4179263"/>
            <a:ext cx="55675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Move the purple cylinder to find the answer</a:t>
            </a:r>
            <a:endParaRPr lang="en-GB" sz="2000" b="1" dirty="0"/>
          </a:p>
        </p:txBody>
      </p:sp>
      <p:sp>
        <p:nvSpPr>
          <p:cNvPr id="7" name="Can 6"/>
          <p:cNvSpPr/>
          <p:nvPr/>
        </p:nvSpPr>
        <p:spPr>
          <a:xfrm>
            <a:off x="8522678" y="4996328"/>
            <a:ext cx="1308295" cy="1561514"/>
          </a:xfrm>
          <a:prstGeom prst="ca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16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357" y="606284"/>
            <a:ext cx="8098521" cy="656050"/>
          </a:xfrm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en-GB" sz="4000" b="1" dirty="0" smtClean="0">
                <a:latin typeface="SassoonPrimaryInfant" panose="00000400000000000000" pitchFamily="2" charset="0"/>
              </a:rPr>
              <a:t>Stack, slide or roll ?</a:t>
            </a:r>
            <a:endParaRPr lang="en-GB" sz="4000" b="1" dirty="0">
              <a:latin typeface="SassoonPrimaryInfant" panose="000004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6097" y="3976467"/>
            <a:ext cx="9492175" cy="497058"/>
          </a:xfrm>
        </p:spPr>
        <p:txBody>
          <a:bodyPr>
            <a:noAutofit/>
          </a:bodyPr>
          <a:lstStyle/>
          <a:p>
            <a:r>
              <a:rPr lang="en-GB" sz="2800" dirty="0">
                <a:hlinkClick r:id="rId2"/>
              </a:rPr>
              <a:t>https://www.youtube.com/watch?v=AcsUQIxJKjY</a:t>
            </a:r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152357" y="1547447"/>
            <a:ext cx="977774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SassoonPrimaryInfant" panose="00000400000000000000" pitchFamily="2" charset="0"/>
              </a:rPr>
              <a:t>Today test whether your 3-d shapes can roll, slide or stack on </a:t>
            </a:r>
          </a:p>
          <a:p>
            <a:r>
              <a:rPr lang="en-GB" sz="2800" dirty="0" smtClean="0">
                <a:latin typeface="SassoonPrimaryInfant" panose="00000400000000000000" pitchFamily="2" charset="0"/>
              </a:rPr>
              <a:t>t</a:t>
            </a:r>
            <a:r>
              <a:rPr lang="en-GB" sz="2800" dirty="0">
                <a:latin typeface="SassoonPrimaryInfant" panose="00000400000000000000" pitchFamily="2" charset="0"/>
              </a:rPr>
              <a:t>o</a:t>
            </a:r>
            <a:r>
              <a:rPr lang="en-GB" sz="2800" dirty="0" smtClean="0">
                <a:latin typeface="SassoonPrimaryInfant" panose="00000400000000000000" pitchFamily="2" charset="0"/>
              </a:rPr>
              <a:t>p of each other.</a:t>
            </a:r>
          </a:p>
          <a:p>
            <a:endParaRPr lang="en-GB" sz="2800" dirty="0">
              <a:latin typeface="SassoonPrimaryInfant" panose="00000400000000000000" pitchFamily="2" charset="0"/>
            </a:endParaRPr>
          </a:p>
          <a:p>
            <a:r>
              <a:rPr lang="en-GB" sz="2800" dirty="0" smtClean="0">
                <a:latin typeface="SassoonPrimaryInfant" panose="00000400000000000000" pitchFamily="2" charset="0"/>
              </a:rPr>
              <a:t>Listen to the stack, slide or roll song below when you are finished.</a:t>
            </a:r>
            <a:endParaRPr lang="en-GB" sz="2800" dirty="0">
              <a:latin typeface="SassoonPrimaryInfan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57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8201" y="1098772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latin typeface="SassoonPrimaryInfant" panose="00000400000000000000" pitchFamily="2" charset="0"/>
              </a:rPr>
              <a:t>Switch on your math’s eyes and look for shapes</a:t>
            </a:r>
            <a:br>
              <a:rPr lang="en-GB" dirty="0" smtClean="0">
                <a:latin typeface="SassoonPrimaryInfant" panose="00000400000000000000" pitchFamily="2" charset="0"/>
              </a:rPr>
            </a:br>
            <a:r>
              <a:rPr lang="en-GB" dirty="0" smtClean="0">
                <a:latin typeface="SassoonPrimaryInfant" panose="00000400000000000000" pitchFamily="2" charset="0"/>
              </a:rPr>
              <a:t> in your house and when out and about</a:t>
            </a:r>
            <a:endParaRPr lang="en-GB" dirty="0">
              <a:latin typeface="SassoonPrimaryInfant" panose="00000400000000000000" pitchFamily="2" charset="0"/>
            </a:endParaRPr>
          </a:p>
        </p:txBody>
      </p:sp>
      <p:pic>
        <p:nvPicPr>
          <p:cNvPr id="4" name="Content Placeholder 3" descr="Have You Got Maths Eye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26" y="0"/>
            <a:ext cx="2238375" cy="1257300"/>
          </a:xfrm>
        </p:spPr>
      </p:pic>
      <p:sp>
        <p:nvSpPr>
          <p:cNvPr id="6" name="Rectangle 5"/>
          <p:cNvSpPr/>
          <p:nvPr/>
        </p:nvSpPr>
        <p:spPr>
          <a:xfrm>
            <a:off x="1914525" y="2561682"/>
            <a:ext cx="928687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282828"/>
                </a:solidFill>
                <a:latin typeface="SassoonPrimaryInfant" panose="00000400000000000000" pitchFamily="2" charset="0"/>
              </a:rPr>
              <a:t>The </a:t>
            </a:r>
            <a:r>
              <a:rPr lang="en-GB" sz="3200" dirty="0" smtClean="0">
                <a:solidFill>
                  <a:srgbClr val="282828"/>
                </a:solidFill>
                <a:latin typeface="SassoonPrimaryInfant" panose="00000400000000000000" pitchFamily="2" charset="0"/>
              </a:rPr>
              <a:t>architect, </a:t>
            </a:r>
            <a:r>
              <a:rPr lang="en-GB" sz="3200" dirty="0" smtClean="0">
                <a:solidFill>
                  <a:srgbClr val="282828"/>
                </a:solidFill>
                <a:latin typeface="SassoonPrimaryInfant" panose="00000400000000000000" pitchFamily="2" charset="0"/>
                <a:hlinkClick r:id="rId3"/>
              </a:rPr>
              <a:t>Antoni </a:t>
            </a:r>
            <a:r>
              <a:rPr lang="en-GB" sz="3200" dirty="0" err="1">
                <a:solidFill>
                  <a:srgbClr val="282828"/>
                </a:solidFill>
                <a:latin typeface="SassoonPrimaryInfant" panose="00000400000000000000" pitchFamily="2" charset="0"/>
                <a:hlinkClick r:id="rId3"/>
              </a:rPr>
              <a:t>Gaudí</a:t>
            </a:r>
            <a:r>
              <a:rPr lang="en-GB" sz="3200" dirty="0">
                <a:solidFill>
                  <a:srgbClr val="282828"/>
                </a:solidFill>
                <a:latin typeface="SassoonPrimaryInfant" panose="00000400000000000000" pitchFamily="2" charset="0"/>
              </a:rPr>
              <a:t> (1852-1926</a:t>
            </a:r>
            <a:r>
              <a:rPr lang="en-GB" sz="3200" dirty="0" smtClean="0">
                <a:solidFill>
                  <a:srgbClr val="282828"/>
                </a:solidFill>
                <a:latin typeface="SassoonPrimaryInfant" panose="00000400000000000000" pitchFamily="2" charset="0"/>
              </a:rPr>
              <a:t>), created beautiful buildings using lots of different shapes. On the next page, look at the picture of one of his famous buildings ‘</a:t>
            </a:r>
            <a:r>
              <a:rPr lang="en-GB" sz="3200" i="1" dirty="0">
                <a:latin typeface="SassoonPrimaryInfant" panose="00000400000000000000" pitchFamily="2" charset="0"/>
              </a:rPr>
              <a:t>Casa </a:t>
            </a:r>
            <a:r>
              <a:rPr lang="en-GB" sz="3200" i="1" dirty="0" err="1" smtClean="0">
                <a:latin typeface="SassoonPrimaryInfant" panose="00000400000000000000" pitchFamily="2" charset="0"/>
              </a:rPr>
              <a:t>Batlló</a:t>
            </a:r>
            <a:r>
              <a:rPr lang="en-GB" sz="3200" dirty="0" smtClean="0">
                <a:latin typeface="SassoonPrimaryInfant" panose="00000400000000000000" pitchFamily="2" charset="0"/>
              </a:rPr>
              <a:t>’ in Spain, see which shapes you can spot</a:t>
            </a:r>
          </a:p>
          <a:p>
            <a:endParaRPr lang="en-GB" sz="3600" dirty="0">
              <a:latin typeface="SassoonPrimaryInfan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949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6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toni Gaudi, Art and Architecture Portfolio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242888"/>
            <a:ext cx="9658350" cy="6343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1274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8462" y="202081"/>
            <a:ext cx="8894082" cy="824862"/>
          </a:xfrm>
          <a:solidFill>
            <a:srgbClr val="7030A0">
              <a:alpha val="48000"/>
            </a:srgbClr>
          </a:solidFill>
          <a:ln>
            <a:solidFill>
              <a:srgbClr val="FFFF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GB" sz="5600" b="1" dirty="0" smtClean="0">
                <a:latin typeface="SassoonPrimaryInfant" panose="00000400000000000000" pitchFamily="2" charset="0"/>
              </a:rPr>
              <a:t>Friday</a:t>
            </a:r>
            <a:r>
              <a:rPr lang="en-GB" sz="4800" b="1" dirty="0" smtClean="0">
                <a:latin typeface="SassoonPrimaryInfant" panose="00000400000000000000" pitchFamily="2" charset="0"/>
              </a:rPr>
              <a:t/>
            </a:r>
            <a:br>
              <a:rPr lang="en-GB" sz="4800" b="1" dirty="0" smtClean="0">
                <a:latin typeface="SassoonPrimaryInfant" panose="00000400000000000000" pitchFamily="2" charset="0"/>
              </a:rPr>
            </a:br>
            <a:endParaRPr lang="en-GB" sz="3300" dirty="0">
              <a:latin typeface="SassoonPrimaryInfant" panose="000004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3963" y="1482970"/>
            <a:ext cx="9579342" cy="3949951"/>
          </a:xfrm>
        </p:spPr>
        <p:txBody>
          <a:bodyPr>
            <a:normAutofit/>
          </a:bodyPr>
          <a:lstStyle/>
          <a:p>
            <a:r>
              <a:rPr lang="en-GB" sz="2800" dirty="0" smtClean="0">
                <a:latin typeface="SassoonPrimaryInfant" panose="00000400000000000000" pitchFamily="2" charset="0"/>
              </a:rPr>
              <a:t>There are 16 dogs each in its own kennel. Twenty kennels are </a:t>
            </a:r>
          </a:p>
          <a:p>
            <a:pPr marL="0" indent="0">
              <a:buNone/>
            </a:pPr>
            <a:r>
              <a:rPr lang="en-GB" sz="2800" dirty="0">
                <a:latin typeface="SassoonPrimaryInfant" panose="00000400000000000000" pitchFamily="2" charset="0"/>
              </a:rPr>
              <a:t>e</a:t>
            </a:r>
            <a:r>
              <a:rPr lang="en-GB" sz="2800" dirty="0" smtClean="0">
                <a:latin typeface="SassoonPrimaryInfant" panose="00000400000000000000" pitchFamily="2" charset="0"/>
              </a:rPr>
              <a:t>mpty. How many kennels are there altogether?</a:t>
            </a:r>
            <a:endParaRPr lang="en-GB" sz="2800" dirty="0">
              <a:latin typeface="SassoonPrimaryInfant" panose="000004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58410" y="3864530"/>
            <a:ext cx="56701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Move the orange cylinder to find the answer</a:t>
            </a:r>
            <a:endParaRPr lang="en-GB" sz="2000" b="1" dirty="0"/>
          </a:p>
        </p:txBody>
      </p:sp>
      <p:sp>
        <p:nvSpPr>
          <p:cNvPr id="12" name="Can 11"/>
          <p:cNvSpPr/>
          <p:nvPr/>
        </p:nvSpPr>
        <p:spPr>
          <a:xfrm>
            <a:off x="10396026" y="5108191"/>
            <a:ext cx="1280160" cy="1561514"/>
          </a:xfrm>
          <a:prstGeom prst="ca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36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" name="Picture 3" descr="Dog Cartoon 2 Free Stock Photo - Public Domain Pictures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7" b="99792" l="10893" r="908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1" y="3899530"/>
            <a:ext cx="2413089" cy="1786895"/>
          </a:xfrm>
          <a:prstGeom prst="rect">
            <a:avLst/>
          </a:prstGeom>
        </p:spPr>
      </p:pic>
      <p:pic>
        <p:nvPicPr>
          <p:cNvPr id="7" name="Picture 6" descr="Dog And His House Free Stock Photo - Public Domain Pictures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6" b="89919" l="9872" r="899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191" y="2562857"/>
            <a:ext cx="5210175" cy="5041432"/>
          </a:xfrm>
          <a:prstGeom prst="rect">
            <a:avLst/>
          </a:prstGeom>
        </p:spPr>
      </p:pic>
      <p:sp>
        <p:nvSpPr>
          <p:cNvPr id="5" name="Can 4"/>
          <p:cNvSpPr/>
          <p:nvPr/>
        </p:nvSpPr>
        <p:spPr>
          <a:xfrm>
            <a:off x="10367891" y="5108191"/>
            <a:ext cx="1308295" cy="1561514"/>
          </a:xfrm>
          <a:prstGeom prst="ca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24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82299" y="534573"/>
            <a:ext cx="8941862" cy="181588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SassoonPrimaryInfant" panose="00000400000000000000" pitchFamily="2" charset="0"/>
              </a:rPr>
              <a:t>Friday Fun! </a:t>
            </a:r>
            <a:endParaRPr lang="en-GB" sz="2800" dirty="0" smtClean="0">
              <a:latin typeface="SassoonPrimaryInfant" panose="00000400000000000000" pitchFamily="2" charset="0"/>
            </a:endParaRPr>
          </a:p>
          <a:p>
            <a:pPr algn="ctr"/>
            <a:r>
              <a:rPr lang="en-GB" sz="2800" b="1" u="sng" dirty="0" smtClean="0">
                <a:latin typeface="SassoonPrimaryInfant" panose="00000400000000000000" pitchFamily="2" charset="0"/>
              </a:rPr>
              <a:t>**Parents </a:t>
            </a:r>
            <a:r>
              <a:rPr lang="en-GB" sz="2800" b="1" dirty="0" smtClean="0">
                <a:latin typeface="SassoonPrimaryInfant" panose="00000400000000000000" pitchFamily="2" charset="0"/>
              </a:rPr>
              <a:t>– we have set up some new games this week, please enter the website using the details below, please do not use your child’s name.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482298" y="2504343"/>
            <a:ext cx="912474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Both"/>
            </a:pPr>
            <a:r>
              <a:rPr lang="en-GB" sz="2800" dirty="0" smtClean="0">
                <a:latin typeface="SassoonPrimaryInfant" panose="00000400000000000000" pitchFamily="2" charset="0"/>
              </a:rPr>
              <a:t> Follow the link below or type the address in your browser:</a:t>
            </a:r>
          </a:p>
          <a:p>
            <a:pPr marL="342900" indent="-342900">
              <a:buAutoNum type="arabicParenBoth"/>
            </a:pPr>
            <a:endParaRPr lang="en-GB" sz="2800" dirty="0">
              <a:latin typeface="SassoonPrimaryInfant" panose="00000400000000000000" pitchFamily="2" charset="0"/>
            </a:endParaRPr>
          </a:p>
          <a:p>
            <a:pPr algn="ctr"/>
            <a:r>
              <a:rPr lang="en-GB" sz="2800" b="1" dirty="0" smtClean="0">
                <a:latin typeface="SassoonPrimaryInfant" panose="00000400000000000000" pitchFamily="2" charset="0"/>
                <a:hlinkClick r:id="rId2" tooltip="http://matific.com/class"/>
              </a:rPr>
              <a:t>www.matific.com/class</a:t>
            </a:r>
            <a:endParaRPr lang="en-GB" sz="2800" b="1" dirty="0" smtClean="0">
              <a:latin typeface="SassoonPrimaryInfant" panose="00000400000000000000" pitchFamily="2" charset="0"/>
            </a:endParaRPr>
          </a:p>
          <a:p>
            <a:endParaRPr lang="en-GB" sz="2800" dirty="0">
              <a:latin typeface="SassoonPrimaryInfant" panose="00000400000000000000" pitchFamily="2" charset="0"/>
            </a:endParaRPr>
          </a:p>
          <a:p>
            <a:r>
              <a:rPr lang="en-GB" sz="2800" dirty="0" smtClean="0">
                <a:latin typeface="SassoonPrimaryInfant" panose="00000400000000000000" pitchFamily="2" charset="0"/>
              </a:rPr>
              <a:t>(2) Enter the Class Code: </a:t>
            </a:r>
            <a:r>
              <a:rPr lang="en-GB" sz="2800" b="1" dirty="0" smtClean="0">
                <a:latin typeface="SassoonPrimaryInfant" panose="00000400000000000000" pitchFamily="2" charset="0"/>
              </a:rPr>
              <a:t>912IJX</a:t>
            </a:r>
          </a:p>
          <a:p>
            <a:r>
              <a:rPr lang="en-GB" sz="2800" dirty="0" smtClean="0">
                <a:latin typeface="SassoonPrimaryInfant" panose="00000400000000000000" pitchFamily="2" charset="0"/>
              </a:rPr>
              <a:t>(3) </a:t>
            </a:r>
            <a:r>
              <a:rPr lang="en-GB" sz="2800" dirty="0" smtClean="0">
                <a:latin typeface="SassoonPrimaryInfant" panose="00000400000000000000" pitchFamily="2" charset="0"/>
              </a:rPr>
              <a:t>First name = </a:t>
            </a:r>
            <a:r>
              <a:rPr lang="en-GB" sz="2800" b="1" dirty="0" smtClean="0">
                <a:latin typeface="SassoonPrimaryInfant" panose="00000400000000000000" pitchFamily="2" charset="0"/>
              </a:rPr>
              <a:t>Second Class </a:t>
            </a:r>
            <a:r>
              <a:rPr lang="en-GB" sz="2800" dirty="0" smtClean="0">
                <a:latin typeface="SassoonPrimaryInfant" panose="00000400000000000000" pitchFamily="2" charset="0"/>
              </a:rPr>
              <a:t>Surname = any 4 digit number</a:t>
            </a:r>
            <a:endParaRPr lang="en-GB" sz="2800" dirty="0" smtClean="0">
              <a:latin typeface="SassoonPrimaryInfant" panose="00000400000000000000" pitchFamily="2" charset="0"/>
            </a:endParaRPr>
          </a:p>
          <a:p>
            <a:r>
              <a:rPr lang="en-GB" sz="2800" dirty="0" smtClean="0">
                <a:latin typeface="SassoonPrimaryInfant" panose="00000400000000000000" pitchFamily="2" charset="0"/>
              </a:rPr>
              <a:t>(4) Skip the intro if you want</a:t>
            </a:r>
          </a:p>
          <a:p>
            <a:r>
              <a:rPr lang="en-GB" sz="2800" dirty="0" smtClean="0">
                <a:latin typeface="SassoonPrimaryInfant" panose="00000400000000000000" pitchFamily="2" charset="0"/>
              </a:rPr>
              <a:t>(5) Select ‘schoolwork’ on the left hand side</a:t>
            </a:r>
          </a:p>
          <a:p>
            <a:r>
              <a:rPr lang="en-GB" sz="2800" dirty="0" smtClean="0">
                <a:latin typeface="SassoonPrimaryInfant" panose="00000400000000000000" pitchFamily="2" charset="0"/>
              </a:rPr>
              <a:t>(6) Have fun</a:t>
            </a:r>
            <a:endParaRPr lang="en-GB" sz="2800" dirty="0">
              <a:latin typeface="SassoonPrimaryInfan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08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663" y="624110"/>
            <a:ext cx="9161461" cy="1280890"/>
          </a:xfrm>
        </p:spPr>
        <p:txBody>
          <a:bodyPr>
            <a:normAutofit fontScale="90000"/>
          </a:bodyPr>
          <a:lstStyle/>
          <a:p>
            <a:r>
              <a:rPr lang="en-GB" sz="4000" b="1" dirty="0" smtClean="0">
                <a:latin typeface="SassoonPrimaryInfant" panose="00000400000000000000" pitchFamily="2" charset="0"/>
              </a:rPr>
              <a:t>Well done, </a:t>
            </a:r>
            <a:r>
              <a:rPr lang="en-GB" sz="4000" b="1" smtClean="0">
                <a:latin typeface="SassoonPrimaryInfant" panose="00000400000000000000" pitchFamily="2" charset="0"/>
              </a:rPr>
              <a:t>your fortnight’s </a:t>
            </a:r>
            <a:r>
              <a:rPr lang="en-GB" sz="4000" b="1" dirty="0" smtClean="0">
                <a:latin typeface="SassoonPrimaryInfant" panose="00000400000000000000" pitchFamily="2" charset="0"/>
              </a:rPr>
              <a:t>work is now complete!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7" name="Picture 6" descr="File:Emojione 1F44F.svg - Wikimedia Common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25" y="1905000"/>
            <a:ext cx="5805488" cy="407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5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8462" y="202081"/>
            <a:ext cx="8894082" cy="824862"/>
          </a:xfrm>
          <a:solidFill>
            <a:srgbClr val="FFC000"/>
          </a:solidFill>
          <a:ln>
            <a:solidFill>
              <a:srgbClr val="FFFF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GB" sz="5600" b="1" dirty="0" smtClean="0">
                <a:latin typeface="SassoonPrimaryInfant" panose="00000400000000000000" pitchFamily="2" charset="0"/>
              </a:rPr>
              <a:t>Monday</a:t>
            </a:r>
            <a:r>
              <a:rPr lang="en-GB" sz="4800" b="1" dirty="0" smtClean="0">
                <a:latin typeface="SassoonPrimaryInfant" panose="00000400000000000000" pitchFamily="2" charset="0"/>
              </a:rPr>
              <a:t/>
            </a:r>
            <a:br>
              <a:rPr lang="en-GB" sz="4800" b="1" dirty="0" smtClean="0">
                <a:latin typeface="SassoonPrimaryInfant" panose="00000400000000000000" pitchFamily="2" charset="0"/>
              </a:rPr>
            </a:br>
            <a:endParaRPr lang="en-GB" sz="3300" dirty="0">
              <a:latin typeface="SassoonPrimaryInfant" panose="000004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3963" y="1482970"/>
            <a:ext cx="9579342" cy="3949951"/>
          </a:xfrm>
        </p:spPr>
        <p:txBody>
          <a:bodyPr>
            <a:normAutofit/>
          </a:bodyPr>
          <a:lstStyle/>
          <a:p>
            <a:r>
              <a:rPr lang="en-GB" sz="2800" dirty="0" smtClean="0">
                <a:latin typeface="SassoonPrimaryInfant" panose="00000400000000000000" pitchFamily="2" charset="0"/>
              </a:rPr>
              <a:t>Skip count in 2’s this morning up to 40.</a:t>
            </a:r>
          </a:p>
          <a:p>
            <a:r>
              <a:rPr lang="en-GB" sz="2800" dirty="0" smtClean="0">
                <a:latin typeface="SassoonPrimaryInfant" panose="00000400000000000000" pitchFamily="2" charset="0"/>
              </a:rPr>
              <a:t>A train arrived at Cork station at 1 o’clock in the afternoon. It had left Dublin 3 hours earlier. At what time did the train leave Dublin?</a:t>
            </a:r>
            <a:endParaRPr lang="en-GB" sz="2800" dirty="0">
              <a:latin typeface="SassoonPrimaryInfant" panose="000004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37805" y="4452109"/>
            <a:ext cx="55419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Move the brown cylinder to find the answer</a:t>
            </a:r>
            <a:endParaRPr lang="en-GB" sz="2000" b="1" dirty="0"/>
          </a:p>
        </p:txBody>
      </p:sp>
      <p:sp>
        <p:nvSpPr>
          <p:cNvPr id="12" name="Can 11"/>
          <p:cNvSpPr/>
          <p:nvPr/>
        </p:nvSpPr>
        <p:spPr>
          <a:xfrm>
            <a:off x="10396026" y="5108191"/>
            <a:ext cx="1280160" cy="1561514"/>
          </a:xfrm>
          <a:prstGeom prst="ca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10 o’clock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6" name="Picture 5" descr="Steam Engine Train · Free vector graphic on Pixaba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268" y="3457945"/>
            <a:ext cx="5277950" cy="3251256"/>
          </a:xfrm>
          <a:prstGeom prst="rect">
            <a:avLst/>
          </a:prstGeom>
        </p:spPr>
      </p:pic>
      <p:sp>
        <p:nvSpPr>
          <p:cNvPr id="5" name="Can 4"/>
          <p:cNvSpPr/>
          <p:nvPr/>
        </p:nvSpPr>
        <p:spPr>
          <a:xfrm>
            <a:off x="10367891" y="5083573"/>
            <a:ext cx="1308295" cy="1561514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30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6763" y="1387003"/>
            <a:ext cx="9425607" cy="617473"/>
          </a:xfrm>
        </p:spPr>
        <p:txBody>
          <a:bodyPr>
            <a:normAutofit fontScale="90000"/>
          </a:bodyPr>
          <a:lstStyle/>
          <a:p>
            <a:r>
              <a:rPr lang="en-GB" sz="2400" dirty="0" smtClean="0">
                <a:hlinkClick r:id="rId2"/>
              </a:rPr>
              <a:t/>
            </a:r>
            <a:br>
              <a:rPr lang="en-GB" sz="2400" dirty="0" smtClean="0">
                <a:hlinkClick r:id="rId2"/>
              </a:rPr>
            </a:br>
            <a:r>
              <a:rPr lang="en-GB" sz="2400" dirty="0" smtClean="0">
                <a:hlinkClick r:id="rId2"/>
              </a:rPr>
              <a:t>https</a:t>
            </a:r>
            <a:r>
              <a:rPr lang="en-GB" sz="2400" dirty="0">
                <a:hlinkClick r:id="rId2"/>
              </a:rPr>
              <a:t>://</a:t>
            </a:r>
            <a:r>
              <a:rPr lang="en-GB" sz="2400" dirty="0" smtClean="0">
                <a:hlinkClick r:id="rId2"/>
              </a:rPr>
              <a:t>www.youtube.com/watch?v=yQMBSJhUCAs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 </a:t>
            </a:r>
            <a:br>
              <a:rPr lang="en-GB" sz="2400" dirty="0" smtClean="0"/>
            </a:br>
            <a:r>
              <a:rPr lang="en-GB" sz="2400" b="1" dirty="0" smtClean="0"/>
              <a:t>  </a:t>
            </a:r>
            <a:r>
              <a:rPr lang="en-GB" sz="2400" dirty="0" smtClean="0"/>
              <a:t>  </a:t>
            </a:r>
            <a:br>
              <a:rPr lang="en-GB" sz="2400" dirty="0" smtClean="0"/>
            </a:br>
            <a:endParaRPr lang="en-GB" sz="2400" dirty="0">
              <a:latin typeface="SassoonPrimaryInfant" panose="000004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3889" y="1265812"/>
            <a:ext cx="9400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1. </a:t>
            </a:r>
            <a:r>
              <a:rPr lang="en-GB" sz="2800" dirty="0" smtClean="0">
                <a:latin typeface="SassoonPrimaryInfant" panose="00000400000000000000" pitchFamily="2" charset="0"/>
              </a:rPr>
              <a:t>Open this link to the story ‘</a:t>
            </a:r>
            <a:r>
              <a:rPr lang="en-GB" sz="2800" i="1" dirty="0" smtClean="0">
                <a:latin typeface="SassoonPrimaryInfant" panose="00000400000000000000" pitchFamily="2" charset="0"/>
              </a:rPr>
              <a:t>It’s About Time’ </a:t>
            </a:r>
            <a:r>
              <a:rPr lang="en-GB" sz="2800" dirty="0" smtClean="0">
                <a:latin typeface="SassoonPrimaryInfant" panose="00000400000000000000" pitchFamily="2" charset="0"/>
              </a:rPr>
              <a:t>by Stuart Murphy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13354" y="2404146"/>
            <a:ext cx="10066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2. </a:t>
            </a:r>
            <a:r>
              <a:rPr lang="en-GB" sz="2000" dirty="0" smtClean="0"/>
              <a:t>Write the sentences in your copy, fill in the gaps with the time and one of the words below.</a:t>
            </a:r>
            <a:endParaRPr lang="en-GB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617695" y="3097743"/>
            <a:ext cx="8267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latin typeface="SassoonPrimaryInfant" panose="00000400000000000000" pitchFamily="2" charset="0"/>
              </a:rPr>
              <a:t>e</a:t>
            </a:r>
            <a:r>
              <a:rPr lang="en-GB" sz="2800" b="1" dirty="0" smtClean="0">
                <a:latin typeface="SassoonPrimaryInfant" panose="00000400000000000000" pitchFamily="2" charset="0"/>
              </a:rPr>
              <a:t>vening   morning   noon   afternoon   midnight   night</a:t>
            </a:r>
            <a:endParaRPr lang="en-GB" sz="2800" b="1" dirty="0">
              <a:latin typeface="SassoonPrimaryInfant" panose="000004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23889" y="4093698"/>
            <a:ext cx="104384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LcPeriod"/>
            </a:pPr>
            <a:r>
              <a:rPr lang="en-GB" sz="2800" dirty="0" smtClean="0">
                <a:latin typeface="SassoonPrimaryInfant" panose="00000400000000000000" pitchFamily="2" charset="0"/>
              </a:rPr>
              <a:t>I get up every ______________ at ____________o’clock.</a:t>
            </a:r>
          </a:p>
          <a:p>
            <a:pPr marL="457200" indent="-457200">
              <a:buAutoNum type="alphaLcPeriod"/>
            </a:pPr>
            <a:r>
              <a:rPr lang="en-GB" sz="2800" dirty="0" smtClean="0">
                <a:latin typeface="SassoonPrimaryInfant" panose="00000400000000000000" pitchFamily="2" charset="0"/>
              </a:rPr>
              <a:t>When I am in school, I go to the big yard at ____________.</a:t>
            </a:r>
          </a:p>
          <a:p>
            <a:pPr marL="457200" indent="-457200">
              <a:buAutoNum type="alphaLcPeriod"/>
            </a:pPr>
            <a:r>
              <a:rPr lang="en-GB" sz="2800" dirty="0" smtClean="0">
                <a:latin typeface="SassoonPrimaryInfant" panose="00000400000000000000" pitchFamily="2" charset="0"/>
              </a:rPr>
              <a:t>I have my lunch at ___ o’clock in the _______________.</a:t>
            </a:r>
          </a:p>
          <a:p>
            <a:pPr marL="457200" indent="-457200">
              <a:buAutoNum type="alphaLcPeriod"/>
            </a:pPr>
            <a:r>
              <a:rPr lang="en-GB" sz="2800" dirty="0" smtClean="0">
                <a:latin typeface="SassoonPrimaryInfant" panose="00000400000000000000" pitchFamily="2" charset="0"/>
              </a:rPr>
              <a:t>I eat my dinner at ___ o’clock in the __________________.</a:t>
            </a:r>
          </a:p>
          <a:p>
            <a:pPr marL="457200" indent="-457200">
              <a:buAutoNum type="alphaLcPeriod"/>
            </a:pPr>
            <a:r>
              <a:rPr lang="en-GB" sz="2800" dirty="0" smtClean="0">
                <a:latin typeface="SassoonPrimaryInfant" panose="00000400000000000000" pitchFamily="2" charset="0"/>
              </a:rPr>
              <a:t>I brush my teeth and go to bed at__ o’clock each __________.</a:t>
            </a:r>
          </a:p>
          <a:p>
            <a:pPr marL="457200" indent="-457200">
              <a:buAutoNum type="alphaLcPeriod"/>
            </a:pPr>
            <a:r>
              <a:rPr lang="en-GB" sz="2800" dirty="0" err="1" smtClean="0">
                <a:latin typeface="SassoonPrimaryInfant" panose="00000400000000000000" pitchFamily="2" charset="0"/>
              </a:rPr>
              <a:t>At____o’clock</a:t>
            </a:r>
            <a:r>
              <a:rPr lang="en-GB" sz="2800" dirty="0" smtClean="0">
                <a:latin typeface="SassoonPrimaryInfant" panose="00000400000000000000" pitchFamily="2" charset="0"/>
              </a:rPr>
              <a:t>, it is ______________ and I am fast asleep.</a:t>
            </a:r>
            <a:endParaRPr lang="en-GB" sz="2800" dirty="0">
              <a:latin typeface="SassoonPrimaryInfant" panose="000004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44248" y="85191"/>
            <a:ext cx="220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latin typeface="SassoonPrimaryInfant" panose="00000400000000000000" pitchFamily="2" charset="0"/>
              </a:rPr>
              <a:t>My Day</a:t>
            </a:r>
            <a:endParaRPr lang="en-GB" sz="4000" b="1" dirty="0">
              <a:latin typeface="SassoonPrimaryInfan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30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170" y="245677"/>
            <a:ext cx="8894082" cy="824862"/>
          </a:xfrm>
          <a:solidFill>
            <a:srgbClr val="7030A0">
              <a:alpha val="72000"/>
            </a:srgbClr>
          </a:solidFill>
          <a:ln>
            <a:solidFill>
              <a:srgbClr val="FFFF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GB" sz="5600" b="1" dirty="0" smtClean="0">
                <a:latin typeface="SassoonPrimaryInfant" panose="00000400000000000000" pitchFamily="2" charset="0"/>
              </a:rPr>
              <a:t>Tuesday</a:t>
            </a:r>
            <a:r>
              <a:rPr lang="en-GB" sz="4800" b="1" dirty="0" smtClean="0">
                <a:latin typeface="SassoonPrimaryInfant" panose="00000400000000000000" pitchFamily="2" charset="0"/>
              </a:rPr>
              <a:t/>
            </a:r>
            <a:br>
              <a:rPr lang="en-GB" sz="4800" b="1" dirty="0" smtClean="0">
                <a:latin typeface="SassoonPrimaryInfant" panose="00000400000000000000" pitchFamily="2" charset="0"/>
              </a:rPr>
            </a:br>
            <a:endParaRPr lang="en-GB" sz="3300" dirty="0">
              <a:latin typeface="SassoonPrimaryInfant" panose="000004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3963" y="1482970"/>
            <a:ext cx="8915400" cy="3949951"/>
          </a:xfrm>
        </p:spPr>
        <p:txBody>
          <a:bodyPr>
            <a:normAutofit/>
          </a:bodyPr>
          <a:lstStyle/>
          <a:p>
            <a:r>
              <a:rPr lang="en-GB" sz="2800" dirty="0" smtClean="0">
                <a:latin typeface="SassoonPrimaryInfant" panose="00000400000000000000" pitchFamily="2" charset="0"/>
              </a:rPr>
              <a:t>Skip count in 5’s this morning up to 80. </a:t>
            </a:r>
          </a:p>
          <a:p>
            <a:r>
              <a:rPr lang="en-GB" sz="2800" dirty="0" smtClean="0">
                <a:latin typeface="SassoonPrimaryInfant" panose="00000400000000000000" pitchFamily="2" charset="0"/>
              </a:rPr>
              <a:t>Susan liked Easter eggs, she got 15 from Auntie Claire, and 24 from Uncle Mike. On Monday she ate 4 eggs, on Tuesday she ate 2 eggs and on Thursday she ate 1 egg. On Friday she felt very sick and decided to give all her eggs to her to her teacher. How many eggs did she give to her teacher?</a:t>
            </a:r>
            <a:endParaRPr lang="en-GB" sz="2800" dirty="0">
              <a:latin typeface="SassoonPrimaryInfant" panose="00000400000000000000" pitchFamily="2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276670" y="4912553"/>
            <a:ext cx="1375874" cy="157558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1"/>
                </a:solidFill>
              </a:rPr>
              <a:t>32</a:t>
            </a:r>
            <a:endParaRPr lang="en-GB" sz="2800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9276670" y="4912550"/>
            <a:ext cx="1375874" cy="157558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7680960" y="4411164"/>
            <a:ext cx="4323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Move the red oval to find the answer</a:t>
            </a:r>
            <a:endParaRPr lang="en-GB" b="1" dirty="0"/>
          </a:p>
        </p:txBody>
      </p:sp>
      <p:pic>
        <p:nvPicPr>
          <p:cNvPr id="14" name="Picture 13" descr="Easter traditions from around Europe | TAKING TO THE OPEN ROA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963" y="4811031"/>
            <a:ext cx="2246142" cy="177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0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7806" y="404949"/>
            <a:ext cx="9466805" cy="1500051"/>
          </a:xfrm>
        </p:spPr>
        <p:txBody>
          <a:bodyPr/>
          <a:lstStyle/>
          <a:p>
            <a:r>
              <a:rPr lang="en-GB" b="1" dirty="0" smtClean="0">
                <a:latin typeface="SassoonPrimaryInfant" panose="00000400000000000000" pitchFamily="2" charset="0"/>
              </a:rPr>
              <a:t>Learn this poem by the end of this week…..</a:t>
            </a:r>
            <a:endParaRPr lang="en-GB" b="1" dirty="0">
              <a:latin typeface="SassoonPrimaryInfant" panose="00000400000000000000" pitchFamily="2" charset="0"/>
            </a:endParaRPr>
          </a:p>
        </p:txBody>
      </p:sp>
      <p:pic>
        <p:nvPicPr>
          <p:cNvPr id="1026" name="Picture 2" descr="30 Days Has September Poem with cut out sentence reconstruction...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562" y="1543050"/>
            <a:ext cx="8461980" cy="5314950"/>
          </a:xfrm>
          <a:prstGeom prst="rect">
            <a:avLst/>
          </a:prstGeom>
          <a:noFill/>
          <a:effectLst>
            <a:softEdge rad="266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46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548" y="1112853"/>
            <a:ext cx="9425607" cy="1280890"/>
          </a:xfrm>
        </p:spPr>
        <p:txBody>
          <a:bodyPr/>
          <a:lstStyle/>
          <a:p>
            <a:r>
              <a:rPr lang="en-GB" dirty="0" smtClean="0">
                <a:latin typeface="SassoonPrimaryInfant" panose="00000400000000000000" pitchFamily="2" charset="0"/>
              </a:rPr>
              <a:t>(1) How many days in May?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8548" y="2054109"/>
            <a:ext cx="1125474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latin typeface="SassoonPrimaryInfant" panose="00000400000000000000" pitchFamily="2" charset="0"/>
              </a:rPr>
              <a:t>(2) How many days does February have in a leap year</a:t>
            </a:r>
            <a:r>
              <a:rPr lang="en-GB" sz="3600" dirty="0">
                <a:latin typeface="SassoonPrimaryInfant" panose="00000400000000000000" pitchFamily="2" charset="0"/>
              </a:rPr>
              <a:t> </a:t>
            </a:r>
            <a:r>
              <a:rPr lang="en-GB" sz="3600" dirty="0" smtClean="0">
                <a:latin typeface="SassoonPrimaryInfant" panose="00000400000000000000" pitchFamily="2" charset="0"/>
              </a:rPr>
              <a:t>?</a:t>
            </a:r>
          </a:p>
          <a:p>
            <a:endParaRPr lang="en-GB" sz="3600" dirty="0">
              <a:latin typeface="SassoonPrimaryInfant" panose="00000400000000000000" pitchFamily="2" charset="0"/>
            </a:endParaRPr>
          </a:p>
          <a:p>
            <a:r>
              <a:rPr lang="en-GB" sz="3600" dirty="0" smtClean="0">
                <a:latin typeface="SassoonPrimaryInfant" panose="00000400000000000000" pitchFamily="2" charset="0"/>
              </a:rPr>
              <a:t>(3) How many days altogether in March and April?</a:t>
            </a:r>
          </a:p>
          <a:p>
            <a:endParaRPr lang="en-GB" sz="3600" dirty="0">
              <a:latin typeface="SassoonPrimaryInfant" panose="00000400000000000000" pitchFamily="2" charset="0"/>
            </a:endParaRPr>
          </a:p>
          <a:p>
            <a:r>
              <a:rPr lang="en-GB" sz="3600" dirty="0" smtClean="0">
                <a:latin typeface="SassoonPrimaryInfant" panose="00000400000000000000" pitchFamily="2" charset="0"/>
              </a:rPr>
              <a:t>(4) How many days in the 12</a:t>
            </a:r>
            <a:r>
              <a:rPr lang="en-GB" sz="3600" baseline="30000" dirty="0" smtClean="0">
                <a:latin typeface="SassoonPrimaryInfant" panose="00000400000000000000" pitchFamily="2" charset="0"/>
              </a:rPr>
              <a:t>th</a:t>
            </a:r>
            <a:r>
              <a:rPr lang="en-GB" sz="3600" dirty="0" smtClean="0">
                <a:latin typeface="SassoonPrimaryInfant" panose="00000400000000000000" pitchFamily="2" charset="0"/>
              </a:rPr>
              <a:t> month of the year?</a:t>
            </a:r>
          </a:p>
          <a:p>
            <a:endParaRPr lang="en-GB" sz="3600" dirty="0">
              <a:latin typeface="SassoonPrimaryInfant" panose="00000400000000000000" pitchFamily="2" charset="0"/>
            </a:endParaRPr>
          </a:p>
          <a:p>
            <a:r>
              <a:rPr lang="en-GB" sz="3600" dirty="0" smtClean="0">
                <a:latin typeface="SassoonPrimaryInfant" panose="00000400000000000000" pitchFamily="2" charset="0"/>
              </a:rPr>
              <a:t>(5) How many days in the 8</a:t>
            </a:r>
            <a:r>
              <a:rPr lang="en-GB" sz="3600" baseline="30000" dirty="0" smtClean="0">
                <a:latin typeface="SassoonPrimaryInfant" panose="00000400000000000000" pitchFamily="2" charset="0"/>
              </a:rPr>
              <a:t>th</a:t>
            </a:r>
            <a:r>
              <a:rPr lang="en-GB" sz="3600" dirty="0" smtClean="0">
                <a:latin typeface="SassoonPrimaryInfant" panose="00000400000000000000" pitchFamily="2" charset="0"/>
              </a:rPr>
              <a:t> and 11</a:t>
            </a:r>
            <a:r>
              <a:rPr lang="en-GB" sz="3600" baseline="30000" dirty="0" smtClean="0">
                <a:latin typeface="SassoonPrimaryInfant" panose="00000400000000000000" pitchFamily="2" charset="0"/>
              </a:rPr>
              <a:t>th</a:t>
            </a:r>
            <a:r>
              <a:rPr lang="en-GB" sz="3600" dirty="0" smtClean="0">
                <a:latin typeface="SassoonPrimaryInfant" panose="00000400000000000000" pitchFamily="2" charset="0"/>
              </a:rPr>
              <a:t> months of the year </a:t>
            </a:r>
          </a:p>
          <a:p>
            <a:r>
              <a:rPr lang="en-GB" sz="3600" dirty="0" smtClean="0">
                <a:latin typeface="SassoonPrimaryInfant" panose="00000400000000000000" pitchFamily="2" charset="0"/>
              </a:rPr>
              <a:t>altogether?</a:t>
            </a:r>
            <a:endParaRPr lang="en-GB" sz="3600" dirty="0">
              <a:latin typeface="SassoonPrimaryInfant" panose="000004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89165" y="182879"/>
            <a:ext cx="9457508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SassoonPrimaryInfant" panose="00000400000000000000" pitchFamily="2" charset="0"/>
              </a:rPr>
              <a:t>Answer the questions below in your copy</a:t>
            </a:r>
            <a:endParaRPr lang="en-GB" sz="3200" b="1" dirty="0">
              <a:latin typeface="SassoonPrimaryInfan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70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7848" y="0"/>
            <a:ext cx="8911687" cy="815926"/>
          </a:xfr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en-GB" sz="4800" b="1" dirty="0" smtClean="0">
                <a:latin typeface="SassoonPrimaryInfant" panose="00000400000000000000" pitchFamily="2" charset="0"/>
              </a:rPr>
              <a:t>Wednesday</a:t>
            </a:r>
            <a:endParaRPr lang="en-GB" sz="4800" b="1" dirty="0">
              <a:latin typeface="SassoonPrimaryInfant" panose="000004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9477" y="1135234"/>
            <a:ext cx="950700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900" dirty="0" smtClean="0">
                <a:latin typeface="SassoonPrimaryInfant" panose="00000400000000000000" pitchFamily="2" charset="0"/>
              </a:rPr>
              <a:t>Assumption Junior School visit a farm. They use 2 buses. </a:t>
            </a:r>
          </a:p>
          <a:p>
            <a:pPr marL="0" indent="0">
              <a:buNone/>
            </a:pPr>
            <a:r>
              <a:rPr lang="en-GB" sz="2900" dirty="0" smtClean="0">
                <a:latin typeface="SassoonPrimaryInfant" panose="00000400000000000000" pitchFamily="2" charset="0"/>
              </a:rPr>
              <a:t>Each bus has 8 adults and 40 children.</a:t>
            </a:r>
          </a:p>
          <a:p>
            <a:pPr marL="0" indent="0">
              <a:buNone/>
            </a:pPr>
            <a:r>
              <a:rPr lang="en-GB" sz="2900" dirty="0" smtClean="0">
                <a:latin typeface="SassoonPrimaryInfant" panose="00000400000000000000" pitchFamily="2" charset="0"/>
              </a:rPr>
              <a:t>(1) How many adults are on the 2 buses.</a:t>
            </a:r>
          </a:p>
          <a:p>
            <a:pPr marL="0" indent="0">
              <a:buNone/>
            </a:pPr>
            <a:r>
              <a:rPr lang="en-GB" sz="2900" dirty="0" smtClean="0">
                <a:latin typeface="SassoonPrimaryInfant" panose="00000400000000000000" pitchFamily="2" charset="0"/>
              </a:rPr>
              <a:t>(2) How many children are on the 2 buses.</a:t>
            </a:r>
            <a:endParaRPr lang="en-GB" sz="2900" dirty="0">
              <a:latin typeface="SassoonPrimaryInfant" panose="00000400000000000000" pitchFamily="2" charset="0"/>
            </a:endParaRPr>
          </a:p>
        </p:txBody>
      </p:sp>
      <p:pic>
        <p:nvPicPr>
          <p:cNvPr id="4" name="Picture 3" descr="Fullon Bakwaas: Based on a True Story (2)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" b="99000" l="0" r="994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527" y="2996417"/>
            <a:ext cx="3938954" cy="38615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66386" y="4884280"/>
            <a:ext cx="5251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Move the red </a:t>
            </a:r>
            <a:r>
              <a:rPr lang="en-GB" b="1" dirty="0" smtClean="0"/>
              <a:t>rectangles </a:t>
            </a:r>
            <a:r>
              <a:rPr lang="en-GB" b="1" dirty="0"/>
              <a:t>to find the </a:t>
            </a:r>
            <a:r>
              <a:rPr lang="en-GB" b="1" dirty="0" smtClean="0"/>
              <a:t>answers </a:t>
            </a:r>
            <a:endParaRPr lang="en-GB" b="1" dirty="0"/>
          </a:p>
        </p:txBody>
      </p:sp>
      <p:sp>
        <p:nvSpPr>
          <p:cNvPr id="7" name="Rectangle 6"/>
          <p:cNvSpPr/>
          <p:nvPr/>
        </p:nvSpPr>
        <p:spPr>
          <a:xfrm>
            <a:off x="4244011" y="5584874"/>
            <a:ext cx="834426" cy="5767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80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66386" y="5711483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1.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866985" y="5711483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2.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487179" y="5584873"/>
            <a:ext cx="787791" cy="5767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16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49725" y="5580284"/>
            <a:ext cx="834426" cy="5767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40544" y="5552197"/>
            <a:ext cx="834426" cy="5767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23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ebayimg.com/images/g/04YAAOSw78xbZOYc/s-l1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288" y="-1"/>
            <a:ext cx="5481711" cy="618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0844" y="1665469"/>
            <a:ext cx="583809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 smtClean="0">
                <a:latin typeface="SassoonPrimaryInfant" panose="00000400000000000000" pitchFamily="2" charset="0"/>
              </a:rPr>
              <a:t>What are the months of Spring?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 smtClean="0">
                <a:latin typeface="SassoonPrimaryInfant" panose="00000400000000000000" pitchFamily="2" charset="0"/>
              </a:rPr>
              <a:t>In which season does your birthday fall?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 smtClean="0">
                <a:latin typeface="SassoonPrimaryInfant" panose="00000400000000000000" pitchFamily="2" charset="0"/>
              </a:rPr>
              <a:t>What year were you born?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 smtClean="0">
                <a:latin typeface="SassoonPrimaryInfant" panose="00000400000000000000" pitchFamily="2" charset="0"/>
              </a:rPr>
              <a:t>In which season do we start school each year?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 smtClean="0">
                <a:latin typeface="SassoonPrimaryInfant" panose="00000400000000000000" pitchFamily="2" charset="0"/>
              </a:rPr>
              <a:t>In which season do we celebrate Halloween?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b="1" dirty="0" smtClean="0">
              <a:latin typeface="SassoonPrimaryInfant" panose="000004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3365" y="182880"/>
            <a:ext cx="6086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Answer these questions in your copy…..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4309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792</TotalTime>
  <Words>1717</Words>
  <Application>Microsoft Office PowerPoint</Application>
  <PresentationFormat>Widescreen</PresentationFormat>
  <Paragraphs>331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Century Gothic</vt:lpstr>
      <vt:lpstr>SassoonPrimaryInfant</vt:lpstr>
      <vt:lpstr>SassoonPrimaryInfantMedium</vt:lpstr>
      <vt:lpstr>Wingdings 3</vt:lpstr>
      <vt:lpstr>Wisp</vt:lpstr>
      <vt:lpstr>Numeracy – Second Class Module 2: Week 3 – 20_24th April Week 4 – 27th April_1st May</vt:lpstr>
      <vt:lpstr>Module 2 work at a glance </vt:lpstr>
      <vt:lpstr>Monday </vt:lpstr>
      <vt:lpstr> https://www.youtube.com/watch?v=yQMBSJhUCAs        </vt:lpstr>
      <vt:lpstr>Tuesday </vt:lpstr>
      <vt:lpstr>Learn this poem by the end of this week…..</vt:lpstr>
      <vt:lpstr>(1) How many days in May?</vt:lpstr>
      <vt:lpstr>Wednesday</vt:lpstr>
      <vt:lpstr>PowerPoint Presentation</vt:lpstr>
      <vt:lpstr>Thursday</vt:lpstr>
      <vt:lpstr>PowerPoint Presentation</vt:lpstr>
      <vt:lpstr>Friday</vt:lpstr>
      <vt:lpstr>PowerPoint Presentation</vt:lpstr>
      <vt:lpstr>Monday </vt:lpstr>
      <vt:lpstr>3-D Shapes</vt:lpstr>
      <vt:lpstr>Cuboid</vt:lpstr>
      <vt:lpstr>Cuboid  </vt:lpstr>
      <vt:lpstr>Tuesday </vt:lpstr>
      <vt:lpstr>Cylinder</vt:lpstr>
      <vt:lpstr>cylinder  </vt:lpstr>
      <vt:lpstr>Wednesday</vt:lpstr>
      <vt:lpstr>PowerPoint Presentation</vt:lpstr>
      <vt:lpstr>Thursday</vt:lpstr>
      <vt:lpstr>Stack, slide or roll ?</vt:lpstr>
      <vt:lpstr>Switch on your math’s eyes and look for shapes  in your house and when out and about</vt:lpstr>
      <vt:lpstr>PowerPoint Presentation</vt:lpstr>
      <vt:lpstr>Friday </vt:lpstr>
      <vt:lpstr>PowerPoint Presentation</vt:lpstr>
      <vt:lpstr>Well done, your fortnight’s work is now complete!   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Numeracy – Second Class Module 2: Week 3 – 20 – 24th April Week 4 – 27th April – 1st May</dc:title>
  <dc:creator>Edel Gilmer</dc:creator>
  <cp:lastModifiedBy>Edel Gilmer</cp:lastModifiedBy>
  <cp:revision>68</cp:revision>
  <dcterms:created xsi:type="dcterms:W3CDTF">2020-04-07T11:29:18Z</dcterms:created>
  <dcterms:modified xsi:type="dcterms:W3CDTF">2020-04-18T13:43:34Z</dcterms:modified>
</cp:coreProperties>
</file>