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3"/>
  </p:notesMasterIdLst>
  <p:sldIdLst>
    <p:sldId id="256" r:id="rId2"/>
    <p:sldId id="268" r:id="rId3"/>
    <p:sldId id="259" r:id="rId4"/>
    <p:sldId id="269" r:id="rId5"/>
    <p:sldId id="267" r:id="rId6"/>
    <p:sldId id="294" r:id="rId7"/>
    <p:sldId id="260" r:id="rId8"/>
    <p:sldId id="262" r:id="rId9"/>
    <p:sldId id="277" r:id="rId10"/>
    <p:sldId id="311" r:id="rId11"/>
    <p:sldId id="257" r:id="rId12"/>
    <p:sldId id="278" r:id="rId13"/>
    <p:sldId id="258" r:id="rId14"/>
    <p:sldId id="318" r:id="rId15"/>
    <p:sldId id="319" r:id="rId16"/>
    <p:sldId id="320" r:id="rId17"/>
    <p:sldId id="261" r:id="rId18"/>
    <p:sldId id="322" r:id="rId19"/>
    <p:sldId id="305" r:id="rId20"/>
    <p:sldId id="323" r:id="rId21"/>
    <p:sldId id="306" r:id="rId22"/>
    <p:sldId id="324" r:id="rId23"/>
    <p:sldId id="271" r:id="rId24"/>
    <p:sldId id="303" r:id="rId25"/>
    <p:sldId id="304" r:id="rId26"/>
    <p:sldId id="302" r:id="rId27"/>
    <p:sldId id="327" r:id="rId28"/>
    <p:sldId id="328" r:id="rId29"/>
    <p:sldId id="329" r:id="rId30"/>
    <p:sldId id="281" r:id="rId31"/>
    <p:sldId id="284" r:id="rId32"/>
    <p:sldId id="263" r:id="rId33"/>
    <p:sldId id="266" r:id="rId34"/>
    <p:sldId id="285" r:id="rId35"/>
    <p:sldId id="310" r:id="rId36"/>
    <p:sldId id="307" r:id="rId37"/>
    <p:sldId id="286" r:id="rId38"/>
    <p:sldId id="264" r:id="rId39"/>
    <p:sldId id="265" r:id="rId40"/>
    <p:sldId id="301" r:id="rId41"/>
    <p:sldId id="289" r:id="rId42"/>
    <p:sldId id="290" r:id="rId43"/>
    <p:sldId id="326" r:id="rId44"/>
    <p:sldId id="325" r:id="rId45"/>
    <p:sldId id="293" r:id="rId46"/>
    <p:sldId id="291" r:id="rId47"/>
    <p:sldId id="313" r:id="rId48"/>
    <p:sldId id="288" r:id="rId49"/>
    <p:sldId id="287" r:id="rId50"/>
    <p:sldId id="298" r:id="rId51"/>
    <p:sldId id="299"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4012" autoAdjust="0"/>
    <p:restoredTop sz="94660"/>
  </p:normalViewPr>
  <p:slideViewPr>
    <p:cSldViewPr>
      <p:cViewPr varScale="1">
        <p:scale>
          <a:sx n="69" d="100"/>
          <a:sy n="69" d="100"/>
        </p:scale>
        <p:origin x="77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21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8E369A-2872-4444-9A3A-98A3C2D6569B}" type="datetimeFigureOut">
              <a:rPr lang="en-GB" smtClean="0"/>
              <a:pPr/>
              <a:t>13/05/2020</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F9442B-A172-4419-9B33-FE6FBB015AE3}" type="slidenum">
              <a:rPr lang="en-GB" smtClean="0"/>
              <a:pPr/>
              <a:t>‹#›</a:t>
            </a:fld>
            <a:endParaRPr lang="en-GB"/>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3</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11</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12</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18</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30</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31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35</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9F9442B-A172-4419-9B33-FE6FBB015AE3}" type="slidenum">
              <a:rPr lang="en-GB" smtClean="0"/>
              <a:pPr/>
              <a:t>51</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3400E352-DCA9-4119-B7D7-494DD97EB31A}" type="datetimeFigureOut">
              <a:rPr lang="en-GB" smtClean="0"/>
              <a:pPr/>
              <a:t>13/05/2020</a:t>
            </a:fld>
            <a:endParaRPr lang="en-GB"/>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GB"/>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247F6B4E-4BC7-4C99-8117-4F7F05101F0A}" type="slidenum">
              <a:rPr lang="en-GB" smtClean="0"/>
              <a:pPr/>
              <a:t>‹#›</a:t>
            </a:fld>
            <a:endParaRPr lang="en-GB"/>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3400E352-DCA9-4119-B7D7-494DD97EB31A}" type="datetimeFigureOut">
              <a:rPr lang="en-GB" smtClean="0"/>
              <a:pPr/>
              <a:t>13/05/2020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47F6B4E-4BC7-4C99-8117-4F7F05101F0A}"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3400E352-DCA9-4119-B7D7-494DD97EB31A}" type="datetimeFigureOut">
              <a:rPr lang="en-GB" smtClean="0"/>
              <a:pPr/>
              <a:t>13/05/2020</a:t>
            </a:fld>
            <a:endParaRPr lang="en-GB"/>
          </a:p>
        </p:txBody>
      </p:sp>
      <p:sp>
        <p:nvSpPr>
          <p:cNvPr id="5" name="Footer Placeholder 4"/>
          <p:cNvSpPr>
            <a:spLocks noGrp="1"/>
          </p:cNvSpPr>
          <p:nvPr>
            <p:ph type="ftr" sz="quarter" idx="11"/>
          </p:nvPr>
        </p:nvSpPr>
        <p:spPr>
          <a:xfrm>
            <a:off x="457201" y="6248207"/>
            <a:ext cx="5573483" cy="365125"/>
          </a:xfrm>
        </p:spPr>
        <p:txBody>
          <a:bodyPr/>
          <a:lstStyle/>
          <a:p>
            <a:endParaRPr lang="en-GB"/>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247F6B4E-4BC7-4C99-8117-4F7F05101F0A}" type="slidenum">
              <a:rPr lang="en-GB" smtClean="0"/>
              <a:pPr/>
              <a:t>‹#›</a:t>
            </a:fld>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3400E352-DCA9-4119-B7D7-494DD97EB31A}" type="datetimeFigureOut">
              <a:rPr lang="en-GB" smtClean="0"/>
              <a:pPr/>
              <a:t>13/05/2020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47F6B4E-4BC7-4C99-8117-4F7F05101F0A}" type="slidenum">
              <a:rPr lang="en-GB" smtClean="0"/>
              <a:pPr/>
              <a:t>‹#›</a:t>
            </a:fld>
            <a:endParaRPr lang="en-GB"/>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a:t>Click to edit Master title style</a:t>
            </a:r>
          </a:p>
        </p:txBody>
      </p:sp>
      <p:sp>
        <p:nvSpPr>
          <p:cNvPr id="12" name="Date Placeholder 11"/>
          <p:cNvSpPr>
            <a:spLocks noGrp="1"/>
          </p:cNvSpPr>
          <p:nvPr>
            <p:ph type="dt" sz="half" idx="10"/>
          </p:nvPr>
        </p:nvSpPr>
        <p:spPr/>
        <p:txBody>
          <a:bodyPr/>
          <a:lstStyle/>
          <a:p>
            <a:fld id="{3400E352-DCA9-4119-B7D7-494DD97EB31A}" type="datetimeFigureOut">
              <a:rPr lang="en-GB" smtClean="0"/>
              <a:pPr/>
              <a:t>13/05/2020</a:t>
            </a:fld>
            <a:endParaRPr lang="en-GB"/>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247F6B4E-4BC7-4C99-8117-4F7F05101F0A}" type="slidenum">
              <a:rPr lang="en-GB" smtClean="0"/>
              <a:pPr/>
              <a:t>‹#›</a:t>
            </a:fld>
            <a:endParaRPr lang="en-GB"/>
          </a:p>
        </p:txBody>
      </p:sp>
      <p:sp>
        <p:nvSpPr>
          <p:cNvPr id="14" name="Footer Placeholder 13"/>
          <p:cNvSpPr>
            <a:spLocks noGrp="1"/>
          </p:cNvSpPr>
          <p:nvPr>
            <p:ph type="ftr" sz="quarter" idx="12"/>
          </p:nvPr>
        </p:nvSpPr>
        <p:spPr/>
        <p:txBody>
          <a:bodyPr/>
          <a:lstStyle/>
          <a:p>
            <a:endParaRPr lang="en-GB"/>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8" name="Date Placeholder 7"/>
          <p:cNvSpPr>
            <a:spLocks noGrp="1"/>
          </p:cNvSpPr>
          <p:nvPr>
            <p:ph type="dt" sz="half" idx="15"/>
          </p:nvPr>
        </p:nvSpPr>
        <p:spPr/>
        <p:txBody>
          <a:bodyPr rtlCol="0"/>
          <a:lstStyle/>
          <a:p>
            <a:fld id="{3400E352-DCA9-4119-B7D7-494DD97EB31A}" type="datetimeFigureOut">
              <a:rPr lang="en-GB" smtClean="0"/>
              <a:pPr/>
              <a:t>13/05/2020</a:t>
            </a:fld>
            <a:endParaRPr lang="en-GB"/>
          </a:p>
        </p:txBody>
      </p:sp>
      <p:sp>
        <p:nvSpPr>
          <p:cNvPr id="10" name="Slide Number Placeholder 9"/>
          <p:cNvSpPr>
            <a:spLocks noGrp="1"/>
          </p:cNvSpPr>
          <p:nvPr>
            <p:ph type="sldNum" sz="quarter" idx="16"/>
          </p:nvPr>
        </p:nvSpPr>
        <p:spPr/>
        <p:txBody>
          <a:bodyPr rtlCol="0"/>
          <a:lstStyle/>
          <a:p>
            <a:fld id="{247F6B4E-4BC7-4C99-8117-4F7F05101F0A}" type="slidenum">
              <a:rPr lang="en-GB" smtClean="0"/>
              <a:pPr/>
              <a:t>‹#›</a:t>
            </a:fld>
            <a:endParaRPr lang="en-GB"/>
          </a:p>
        </p:txBody>
      </p:sp>
      <p:sp>
        <p:nvSpPr>
          <p:cNvPr id="12" name="Footer Placeholder 11"/>
          <p:cNvSpPr>
            <a:spLocks noGrp="1"/>
          </p:cNvSpPr>
          <p:nvPr>
            <p:ph type="ftr" sz="quarter" idx="17"/>
          </p:nvPr>
        </p:nvSpPr>
        <p:spPr/>
        <p:txBody>
          <a:bodyPr rtlCol="0"/>
          <a:lstStyle/>
          <a:p>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Date Placeholder 9"/>
          <p:cNvSpPr>
            <a:spLocks noGrp="1"/>
          </p:cNvSpPr>
          <p:nvPr>
            <p:ph type="dt" sz="half" idx="15"/>
          </p:nvPr>
        </p:nvSpPr>
        <p:spPr/>
        <p:txBody>
          <a:bodyPr rtlCol="0"/>
          <a:lstStyle/>
          <a:p>
            <a:fld id="{3400E352-DCA9-4119-B7D7-494DD97EB31A}" type="datetimeFigureOut">
              <a:rPr lang="en-GB" smtClean="0"/>
              <a:pPr/>
              <a:t>13/05/2020</a:t>
            </a:fld>
            <a:endParaRPr lang="en-GB"/>
          </a:p>
        </p:txBody>
      </p:sp>
      <p:sp>
        <p:nvSpPr>
          <p:cNvPr id="12" name="Slide Number Placeholder 11"/>
          <p:cNvSpPr>
            <a:spLocks noGrp="1"/>
          </p:cNvSpPr>
          <p:nvPr>
            <p:ph type="sldNum" sz="quarter" idx="16"/>
          </p:nvPr>
        </p:nvSpPr>
        <p:spPr/>
        <p:txBody>
          <a:bodyPr rtlCol="0"/>
          <a:lstStyle/>
          <a:p>
            <a:fld id="{247F6B4E-4BC7-4C99-8117-4F7F05101F0A}" type="slidenum">
              <a:rPr lang="en-GB" smtClean="0"/>
              <a:pPr/>
              <a:t>‹#›</a:t>
            </a:fld>
            <a:endParaRPr lang="en-GB"/>
          </a:p>
        </p:txBody>
      </p:sp>
      <p:sp>
        <p:nvSpPr>
          <p:cNvPr id="14" name="Footer Placeholder 13"/>
          <p:cNvSpPr>
            <a:spLocks noGrp="1"/>
          </p:cNvSpPr>
          <p:nvPr>
            <p:ph type="ftr" sz="quarter" idx="17"/>
          </p:nvPr>
        </p:nvSpPr>
        <p:spPr/>
        <p:txBody>
          <a:bodyPr rtlCol="0"/>
          <a:lstStyle/>
          <a:p>
            <a:endParaRPr lang="en-GB"/>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3400E352-DCA9-4119-B7D7-494DD97EB31A}" type="datetimeFigureOut">
              <a:rPr lang="en-GB" smtClean="0"/>
              <a:pPr/>
              <a:t>13/05/2020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247F6B4E-4BC7-4C99-8117-4F7F05101F0A}"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00E352-DCA9-4119-B7D7-494DD97EB31A}" type="datetimeFigureOut">
              <a:rPr lang="en-GB" smtClean="0"/>
              <a:pPr/>
              <a:t>13/05/2020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247F6B4E-4BC7-4C99-8117-4F7F05101F0A}"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a:t>Click to edit Master title style</a:t>
            </a:r>
          </a:p>
        </p:txBody>
      </p:sp>
      <p:sp>
        <p:nvSpPr>
          <p:cNvPr id="5" name="Date Placeholder 4"/>
          <p:cNvSpPr>
            <a:spLocks noGrp="1"/>
          </p:cNvSpPr>
          <p:nvPr>
            <p:ph type="dt" sz="half" idx="10"/>
          </p:nvPr>
        </p:nvSpPr>
        <p:spPr/>
        <p:txBody>
          <a:bodyPr/>
          <a:lstStyle/>
          <a:p>
            <a:fld id="{3400E352-DCA9-4119-B7D7-494DD97EB31A}" type="datetimeFigureOut">
              <a:rPr lang="en-GB" smtClean="0"/>
              <a:pPr/>
              <a:t>13/05/2020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247F6B4E-4BC7-4C99-8117-4F7F05101F0A}" type="slidenum">
              <a:rPr lang="en-GB" smtClean="0"/>
              <a:pPr/>
              <a:t>‹#›</a:t>
            </a:fld>
            <a:endParaRPr lang="en-GB"/>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a:t>Click to edit Master title style</a:t>
            </a:r>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3400E352-DCA9-4119-B7D7-494DD97EB31A}" type="datetimeFigureOut">
              <a:rPr lang="en-GB" smtClean="0"/>
              <a:pPr/>
              <a:t>13/05/2020</a:t>
            </a:fld>
            <a:endParaRPr lang="en-GB"/>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247F6B4E-4BC7-4C99-8117-4F7F05101F0A}" type="slidenum">
              <a:rPr lang="en-GB" smtClean="0"/>
              <a:pPr/>
              <a:t>‹#›</a:t>
            </a:fld>
            <a:endParaRPr lang="en-GB"/>
          </a:p>
        </p:txBody>
      </p:sp>
      <p:sp>
        <p:nvSpPr>
          <p:cNvPr id="14" name="Footer Placeholder 13"/>
          <p:cNvSpPr>
            <a:spLocks noGrp="1"/>
          </p:cNvSpPr>
          <p:nvPr>
            <p:ph type="ftr" sz="quarter" idx="12"/>
          </p:nvPr>
        </p:nvSpPr>
        <p:spPr>
          <a:xfrm>
            <a:off x="1600200" y="6248206"/>
            <a:ext cx="4572000" cy="365125"/>
          </a:xfrm>
        </p:spPr>
        <p:txBody>
          <a:bodyPr rtlCol="0"/>
          <a:lstStyle/>
          <a:p>
            <a:endParaRPr lang="en-GB"/>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a:t>Click icon to add picture</a:t>
            </a:r>
            <a:endParaRPr kumimoji="0" lang="en-US" dirty="0"/>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a:t>Click to edit Master title style</a:t>
            </a:r>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3400E352-DCA9-4119-B7D7-494DD97EB31A}" type="datetimeFigureOut">
              <a:rPr lang="en-GB" smtClean="0"/>
              <a:pPr/>
              <a:t>13/05/2020</a:t>
            </a:fld>
            <a:endParaRPr lang="en-GB"/>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GB"/>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247F6B4E-4BC7-4C99-8117-4F7F05101F0A}"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2DQ-98Bqaz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5.png"/><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NpWHZJZQDSE"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hyperlink" Target="https://www.spellingcity.com/users/2ndClassRoom15and16" TargetMode="Externa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hyperlink" Target="https://www.youtube.com/watch?v=pWIVoW9jAOs&amp;list=PLrM5TEiTLkp9_yYlfg5cPziQUe_Wi-jdi"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hyperlink" Target="https://www.youtube.com/watch?v=bfVR7_nsQ7w" TargetMode="External"/><Relationship Id="rId2" Type="http://schemas.openxmlformats.org/officeDocument/2006/relationships/hyperlink" Target="https://www.theguardian.com/environment/2020/apr/16/home-birds-how-to-spot-20-of-the-most-common-species-from-your-window-walk-or-garden"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hyperlink" Target="https://www.librariesireland.ie/news/online-services-during-coronavirus" TargetMode="External"/><Relationship Id="rId2" Type="http://schemas.openxmlformats.org/officeDocument/2006/relationships/hyperlink" Target="https://stories.audible.com/discovery"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spellingcity.com/users/2ndClassRoom15and16" TargetMode="Externa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GB" dirty="0"/>
              <a:t>Second Class</a:t>
            </a:r>
            <a:br>
              <a:rPr lang="en-GB" dirty="0"/>
            </a:br>
            <a:r>
              <a:rPr lang="en-GB" b="1" dirty="0"/>
              <a:t>Literacy</a:t>
            </a:r>
            <a:r>
              <a:rPr lang="en-GB" dirty="0"/>
              <a:t> work at home 4</a:t>
            </a:r>
          </a:p>
        </p:txBody>
      </p:sp>
      <p:sp>
        <p:nvSpPr>
          <p:cNvPr id="3" name="Subtitle 2"/>
          <p:cNvSpPr>
            <a:spLocks noGrp="1"/>
          </p:cNvSpPr>
          <p:nvPr>
            <p:ph type="subTitle" idx="1"/>
          </p:nvPr>
        </p:nvSpPr>
        <p:spPr/>
        <p:txBody>
          <a:bodyPr/>
          <a:lstStyle/>
          <a:p>
            <a:r>
              <a:rPr lang="en-GB" dirty="0"/>
              <a:t>Try your best and do what you can!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News</a:t>
            </a:r>
          </a:p>
        </p:txBody>
      </p:sp>
      <p:sp>
        <p:nvSpPr>
          <p:cNvPr id="2" name="Text Placeholder 1"/>
          <p:cNvSpPr>
            <a:spLocks noGrp="1"/>
          </p:cNvSpPr>
          <p:nvPr>
            <p:ph sz="quarter" idx="1"/>
          </p:nvPr>
        </p:nvSpPr>
        <p:spPr>
          <a:xfrm>
            <a:off x="612648" y="1600200"/>
            <a:ext cx="8153400" cy="1540768"/>
          </a:xfrm>
        </p:spPr>
        <p:txBody>
          <a:bodyPr>
            <a:noAutofit/>
          </a:bodyPr>
          <a:lstStyle/>
          <a:p>
            <a:pPr marL="0" indent="0">
              <a:buNone/>
            </a:pPr>
            <a:r>
              <a:rPr lang="en-GB" sz="2700" dirty="0"/>
              <a:t>Write your </a:t>
            </a:r>
            <a:r>
              <a:rPr lang="en-GB" sz="2700" b="1" dirty="0"/>
              <a:t>news</a:t>
            </a:r>
            <a:r>
              <a:rPr lang="en-GB" sz="2700" dirty="0"/>
              <a:t> from last week in your copy. What did you do? Did you play in your garden or go to the park? Describe what you did. Remember the rules for recount writing.</a:t>
            </a:r>
          </a:p>
          <a:p>
            <a:pPr>
              <a:buNone/>
            </a:pPr>
            <a:endParaRPr lang="en-GB" sz="2700" dirty="0"/>
          </a:p>
        </p:txBody>
      </p:sp>
      <p:pic>
        <p:nvPicPr>
          <p:cNvPr id="54274" name="Picture 2" descr="Family Playing Soccer In Park Together Stock Photo - Download ..."/>
          <p:cNvPicPr>
            <a:picLocks noChangeAspect="1" noChangeArrowheads="1"/>
          </p:cNvPicPr>
          <p:nvPr/>
        </p:nvPicPr>
        <p:blipFill>
          <a:blip r:embed="rId2" cstate="print"/>
          <a:srcRect/>
          <a:stretch>
            <a:fillRect/>
          </a:stretch>
        </p:blipFill>
        <p:spPr bwMode="auto">
          <a:xfrm>
            <a:off x="2627784" y="3140968"/>
            <a:ext cx="4893568" cy="325919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123113" cy="3494112"/>
          </a:xfrm>
        </p:spPr>
        <p:txBody>
          <a:bodyPr>
            <a:normAutofit/>
          </a:bodyPr>
          <a:lstStyle/>
          <a:p>
            <a:endParaRPr lang="en-GB" dirty="0"/>
          </a:p>
        </p:txBody>
      </p:sp>
      <p:sp>
        <p:nvSpPr>
          <p:cNvPr id="2" name="Title 1"/>
          <p:cNvSpPr>
            <a:spLocks noGrp="1"/>
          </p:cNvSpPr>
          <p:nvPr>
            <p:ph type="title"/>
          </p:nvPr>
        </p:nvSpPr>
        <p:spPr/>
        <p:txBody>
          <a:bodyPr>
            <a:normAutofit fontScale="90000"/>
          </a:bodyPr>
          <a:lstStyle/>
          <a:p>
            <a:r>
              <a:rPr lang="en-GB" dirty="0"/>
              <a:t>Week 7: Tuesday</a:t>
            </a:r>
            <a:br>
              <a:rPr lang="en-GB" dirty="0"/>
            </a:br>
            <a:r>
              <a:rPr lang="en-GB" sz="3300" dirty="0"/>
              <a:t>Now for a story!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28600"/>
            <a:ext cx="8370512" cy="990600"/>
          </a:xfrm>
        </p:spPr>
        <p:txBody>
          <a:bodyPr>
            <a:normAutofit fontScale="90000"/>
          </a:bodyPr>
          <a:lstStyle/>
          <a:p>
            <a:pPr algn="r"/>
            <a:r>
              <a:rPr lang="en-GB" dirty="0"/>
              <a:t>Story: </a:t>
            </a:r>
            <a:r>
              <a:rPr lang="en-GB" dirty="0" err="1"/>
              <a:t>Icarus</a:t>
            </a:r>
            <a:r>
              <a:rPr lang="en-GB" dirty="0"/>
              <a:t>, the boy who flew too high</a:t>
            </a:r>
            <a:endParaRPr lang="en-GB" sz="2200" b="1" dirty="0">
              <a:solidFill>
                <a:srgbClr val="FF0000"/>
              </a:solidFill>
            </a:endParaRPr>
          </a:p>
        </p:txBody>
      </p:sp>
      <p:sp>
        <p:nvSpPr>
          <p:cNvPr id="4" name="Text Placeholder 3"/>
          <p:cNvSpPr>
            <a:spLocks noGrp="1"/>
          </p:cNvSpPr>
          <p:nvPr>
            <p:ph sz="quarter" idx="1"/>
          </p:nvPr>
        </p:nvSpPr>
        <p:spPr>
          <a:xfrm>
            <a:off x="323528" y="1556792"/>
            <a:ext cx="8496944" cy="1728192"/>
          </a:xfrm>
        </p:spPr>
        <p:txBody>
          <a:bodyPr>
            <a:normAutofit fontScale="92500" lnSpcReduction="10000"/>
          </a:bodyPr>
          <a:lstStyle/>
          <a:p>
            <a:pPr marL="0" indent="0">
              <a:buNone/>
            </a:pPr>
            <a:r>
              <a:rPr lang="en-GB" dirty="0"/>
              <a:t>Listen to this story on YouTube. It is a version of the famous myth from ancient Greece about </a:t>
            </a:r>
            <a:r>
              <a:rPr lang="en-GB" dirty="0" err="1"/>
              <a:t>Icarus</a:t>
            </a:r>
            <a:r>
              <a:rPr lang="en-GB" dirty="0"/>
              <a:t> and his father </a:t>
            </a:r>
            <a:r>
              <a:rPr lang="en-GB" dirty="0" err="1"/>
              <a:t>Daedalus</a:t>
            </a:r>
            <a:r>
              <a:rPr lang="en-GB" dirty="0"/>
              <a:t>. </a:t>
            </a:r>
          </a:p>
          <a:p>
            <a:pPr>
              <a:buNone/>
            </a:pPr>
            <a:r>
              <a:rPr lang="en-GB" dirty="0">
                <a:hlinkClick r:id="rId3"/>
              </a:rPr>
              <a:t>https://www.youtube.com/watch?v=2DQ-98Bqazg</a:t>
            </a:r>
            <a:endParaRPr lang="en-GB" dirty="0"/>
          </a:p>
          <a:p>
            <a:pPr marL="0" indent="0">
              <a:buNone/>
            </a:pPr>
            <a:endParaRPr lang="en-GB" dirty="0"/>
          </a:p>
        </p:txBody>
      </p:sp>
      <p:pic>
        <p:nvPicPr>
          <p:cNvPr id="1026" name="Picture 2"/>
          <p:cNvPicPr>
            <a:picLocks noChangeAspect="1" noChangeArrowheads="1"/>
          </p:cNvPicPr>
          <p:nvPr/>
        </p:nvPicPr>
        <p:blipFill>
          <a:blip r:embed="rId4" cstate="print"/>
          <a:srcRect/>
          <a:stretch>
            <a:fillRect/>
          </a:stretch>
        </p:blipFill>
        <p:spPr bwMode="auto">
          <a:xfrm>
            <a:off x="2699792" y="3212976"/>
            <a:ext cx="6150459" cy="3456384"/>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12648" y="228600"/>
            <a:ext cx="8351840" cy="990600"/>
          </a:xfrm>
        </p:spPr>
        <p:txBody>
          <a:bodyPr>
            <a:normAutofit/>
          </a:bodyPr>
          <a:lstStyle/>
          <a:p>
            <a:r>
              <a:rPr lang="en-GB" dirty="0"/>
              <a:t>Story: Talk about</a:t>
            </a:r>
            <a:endParaRPr lang="en-GB" i="1" dirty="0"/>
          </a:p>
        </p:txBody>
      </p:sp>
      <p:sp>
        <p:nvSpPr>
          <p:cNvPr id="2" name="Text Placeholder 1"/>
          <p:cNvSpPr>
            <a:spLocks noGrp="1"/>
          </p:cNvSpPr>
          <p:nvPr>
            <p:ph sz="quarter" idx="1"/>
          </p:nvPr>
        </p:nvSpPr>
        <p:spPr>
          <a:xfrm>
            <a:off x="2483768" y="1484784"/>
            <a:ext cx="6660232" cy="5373216"/>
          </a:xfrm>
        </p:spPr>
        <p:txBody>
          <a:bodyPr>
            <a:noAutofit/>
          </a:bodyPr>
          <a:lstStyle/>
          <a:p>
            <a:pPr marL="0" indent="0">
              <a:buNone/>
            </a:pPr>
            <a:r>
              <a:rPr lang="en-GB" sz="2600" dirty="0">
                <a:solidFill>
                  <a:schemeClr val="accent4">
                    <a:lumMod val="75000"/>
                  </a:schemeClr>
                </a:solidFill>
              </a:rPr>
              <a:t>Tell your </a:t>
            </a:r>
            <a:r>
              <a:rPr lang="en-GB" sz="2600" dirty="0" err="1">
                <a:solidFill>
                  <a:schemeClr val="accent4">
                    <a:lumMod val="75000"/>
                  </a:schemeClr>
                </a:solidFill>
              </a:rPr>
              <a:t>mam</a:t>
            </a:r>
            <a:r>
              <a:rPr lang="en-GB" sz="2600" dirty="0">
                <a:solidFill>
                  <a:schemeClr val="accent4">
                    <a:lumMod val="75000"/>
                  </a:schemeClr>
                </a:solidFill>
              </a:rPr>
              <a:t> or dad or whoever is at home with you about the story. You can then answer the following questions in your copy (or if you’d prefer, tell your </a:t>
            </a:r>
            <a:r>
              <a:rPr lang="en-GB" sz="2600" dirty="0" err="1">
                <a:solidFill>
                  <a:schemeClr val="accent4">
                    <a:lumMod val="75000"/>
                  </a:schemeClr>
                </a:solidFill>
              </a:rPr>
              <a:t>mam</a:t>
            </a:r>
            <a:r>
              <a:rPr lang="en-GB" sz="2600" dirty="0">
                <a:solidFill>
                  <a:schemeClr val="accent4">
                    <a:lumMod val="75000"/>
                  </a:schemeClr>
                </a:solidFill>
              </a:rPr>
              <a:t> or dad the answers): </a:t>
            </a:r>
          </a:p>
          <a:p>
            <a:pPr marL="0" indent="0">
              <a:buNone/>
            </a:pPr>
            <a:endParaRPr lang="en-GB" sz="2600" dirty="0">
              <a:solidFill>
                <a:schemeClr val="accent4">
                  <a:lumMod val="75000"/>
                </a:schemeClr>
              </a:solidFill>
            </a:endParaRPr>
          </a:p>
          <a:p>
            <a:pPr>
              <a:spcBef>
                <a:spcPts val="0"/>
              </a:spcBef>
              <a:buFont typeface="Arial" pitchFamily="34" charset="0"/>
              <a:buChar char="•"/>
            </a:pPr>
            <a:r>
              <a:rPr lang="en-GB" sz="2500" dirty="0"/>
              <a:t>Did you like this story? Why?</a:t>
            </a:r>
          </a:p>
          <a:p>
            <a:pPr>
              <a:spcBef>
                <a:spcPts val="0"/>
              </a:spcBef>
              <a:buFont typeface="Arial" pitchFamily="34" charset="0"/>
              <a:buChar char="•"/>
            </a:pPr>
            <a:r>
              <a:rPr lang="en-GB" sz="2500" dirty="0"/>
              <a:t>What happened at the beginning, in the middle and at the end?</a:t>
            </a:r>
          </a:p>
          <a:p>
            <a:pPr>
              <a:spcBef>
                <a:spcPts val="0"/>
              </a:spcBef>
              <a:buFont typeface="Arial" pitchFamily="34" charset="0"/>
              <a:buChar char="•"/>
            </a:pPr>
            <a:r>
              <a:rPr lang="en-GB" sz="2500" dirty="0"/>
              <a:t>Would you say this story is an example of </a:t>
            </a:r>
            <a:r>
              <a:rPr lang="en-GB" sz="2500" b="1" dirty="0"/>
              <a:t>recount</a:t>
            </a:r>
            <a:r>
              <a:rPr lang="en-GB" sz="2500" dirty="0"/>
              <a:t>, </a:t>
            </a:r>
            <a:r>
              <a:rPr lang="en-GB" sz="2500" b="1" dirty="0"/>
              <a:t>procedural</a:t>
            </a:r>
            <a:r>
              <a:rPr lang="en-GB" sz="2500" dirty="0"/>
              <a:t> or </a:t>
            </a:r>
            <a:r>
              <a:rPr lang="en-GB" sz="2500" b="1" dirty="0"/>
              <a:t>narrative</a:t>
            </a:r>
            <a:r>
              <a:rPr lang="en-GB" sz="2500" dirty="0"/>
              <a:t> writing?</a:t>
            </a:r>
          </a:p>
          <a:p>
            <a:pPr>
              <a:spcBef>
                <a:spcPts val="0"/>
              </a:spcBef>
              <a:buFont typeface="Arial" pitchFamily="34" charset="0"/>
              <a:buChar char="•"/>
            </a:pPr>
            <a:r>
              <a:rPr lang="en-GB" sz="2500" dirty="0"/>
              <a:t>Retell the story using the pictures on the next three slides. Is anything missing?</a:t>
            </a:r>
          </a:p>
        </p:txBody>
      </p:sp>
      <p:sp>
        <p:nvSpPr>
          <p:cNvPr id="4098" name="AutoShape 2" descr="Image result for how to draw arnie the doughnu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100" name="AutoShape 4" descr="Image result for how to draw arnie the doughnu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sp>
        <p:nvSpPr>
          <p:cNvPr id="47106" name="AutoShape 2" descr="https://images2.minutemediacdn.com/image/upload/c_fill,g_auto,h_1248,w_2220/f_auto,q_auto,w_1100/v1555428122/shape/mentalfloss/jh4kjh4.pn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9" name="Picture 8"/>
          <p:cNvPicPr>
            <a:picLocks noChangeAspect="1"/>
          </p:cNvPicPr>
          <p:nvPr/>
        </p:nvPicPr>
        <p:blipFill>
          <a:blip r:embed="rId2" cstate="print"/>
          <a:srcRect/>
          <a:stretch>
            <a:fillRect/>
          </a:stretch>
        </p:blipFill>
        <p:spPr bwMode="auto">
          <a:xfrm rot="19757429">
            <a:off x="-1643811" y="2897959"/>
            <a:ext cx="3886200" cy="2668611"/>
          </a:xfrm>
          <a:prstGeom prst="rect">
            <a:avLst/>
          </a:prstGeom>
          <a:noFill/>
          <a:ln w="9525">
            <a:noFill/>
            <a:miter lim="800000"/>
            <a:headEnd/>
            <a:tailEnd/>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Grp="1" noChangeAspect="1"/>
          </p:cNvPicPr>
          <p:nvPr>
            <p:ph sz="quarter" idx="1"/>
          </p:nvPr>
        </p:nvPicPr>
        <p:blipFill>
          <a:blip r:embed="rId2" cstate="print"/>
          <a:srcRect/>
          <a:stretch>
            <a:fillRect/>
          </a:stretch>
        </p:blipFill>
        <p:spPr bwMode="auto">
          <a:xfrm>
            <a:off x="323528" y="332656"/>
            <a:ext cx="3886200" cy="2668611"/>
          </a:xfrm>
          <a:prstGeom prst="rect">
            <a:avLst/>
          </a:prstGeom>
          <a:noFill/>
          <a:ln w="9525">
            <a:noFill/>
            <a:miter lim="800000"/>
            <a:headEnd/>
            <a:tailEnd/>
          </a:ln>
        </p:spPr>
      </p:pic>
      <p:pic>
        <p:nvPicPr>
          <p:cNvPr id="6" name="Picture 8"/>
          <p:cNvPicPr>
            <a:picLocks noGrp="1" noChangeAspect="1"/>
          </p:cNvPicPr>
          <p:nvPr>
            <p:ph sz="quarter" idx="2"/>
          </p:nvPr>
        </p:nvPicPr>
        <p:blipFill>
          <a:blip r:embed="rId3" cstate="print"/>
          <a:srcRect/>
          <a:stretch>
            <a:fillRect/>
          </a:stretch>
        </p:blipFill>
        <p:spPr bwMode="auto">
          <a:xfrm>
            <a:off x="4788024" y="332656"/>
            <a:ext cx="3886200" cy="2668611"/>
          </a:xfrm>
          <a:prstGeom prst="rect">
            <a:avLst/>
          </a:prstGeom>
          <a:noFill/>
          <a:ln w="9525">
            <a:noFill/>
            <a:miter lim="800000"/>
            <a:headEnd/>
            <a:tailEnd/>
          </a:ln>
        </p:spPr>
      </p:pic>
      <p:pic>
        <p:nvPicPr>
          <p:cNvPr id="7" name="Picture 8"/>
          <p:cNvPicPr>
            <a:picLocks noChangeAspect="1"/>
          </p:cNvPicPr>
          <p:nvPr/>
        </p:nvPicPr>
        <p:blipFill>
          <a:blip r:embed="rId4" cstate="print"/>
          <a:srcRect/>
          <a:stretch>
            <a:fillRect/>
          </a:stretch>
        </p:blipFill>
        <p:spPr bwMode="auto">
          <a:xfrm>
            <a:off x="323528" y="3789040"/>
            <a:ext cx="3960440" cy="2720802"/>
          </a:xfrm>
          <a:prstGeom prst="rect">
            <a:avLst/>
          </a:prstGeom>
          <a:noFill/>
          <a:ln w="9525">
            <a:noFill/>
            <a:miter lim="800000"/>
            <a:headEnd/>
            <a:tailEnd/>
          </a:ln>
        </p:spPr>
      </p:pic>
      <p:pic>
        <p:nvPicPr>
          <p:cNvPr id="8" name="Picture 8"/>
          <p:cNvPicPr>
            <a:picLocks noChangeAspect="1"/>
          </p:cNvPicPr>
          <p:nvPr/>
        </p:nvPicPr>
        <p:blipFill>
          <a:blip r:embed="rId5" cstate="print"/>
          <a:srcRect/>
          <a:stretch>
            <a:fillRect/>
          </a:stretch>
        </p:blipFill>
        <p:spPr bwMode="auto">
          <a:xfrm>
            <a:off x="4716016" y="3789040"/>
            <a:ext cx="4022204" cy="2763233"/>
          </a:xfrm>
          <a:prstGeom prst="rect">
            <a:avLst/>
          </a:prstGeom>
          <a:noFill/>
          <a:ln w="9525">
            <a:noFill/>
            <a:miter lim="800000"/>
            <a:headEnd/>
            <a:tailEnd/>
          </a:ln>
        </p:spPr>
      </p:pic>
      <p:sp>
        <p:nvSpPr>
          <p:cNvPr id="9" name="5-Point Star 8"/>
          <p:cNvSpPr/>
          <p:nvPr/>
        </p:nvSpPr>
        <p:spPr>
          <a:xfrm>
            <a:off x="3059832" y="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1</a:t>
            </a:r>
          </a:p>
        </p:txBody>
      </p:sp>
      <p:sp>
        <p:nvSpPr>
          <p:cNvPr id="11" name="5-Point Star 10"/>
          <p:cNvSpPr/>
          <p:nvPr/>
        </p:nvSpPr>
        <p:spPr>
          <a:xfrm>
            <a:off x="7524328" y="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2</a:t>
            </a:r>
          </a:p>
        </p:txBody>
      </p:sp>
      <p:sp>
        <p:nvSpPr>
          <p:cNvPr id="12" name="5-Point Star 11"/>
          <p:cNvSpPr/>
          <p:nvPr/>
        </p:nvSpPr>
        <p:spPr>
          <a:xfrm>
            <a:off x="3131840" y="342900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3</a:t>
            </a:r>
          </a:p>
        </p:txBody>
      </p:sp>
      <p:sp>
        <p:nvSpPr>
          <p:cNvPr id="13" name="5-Point Star 12"/>
          <p:cNvSpPr/>
          <p:nvPr/>
        </p:nvSpPr>
        <p:spPr>
          <a:xfrm>
            <a:off x="7596336" y="342900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4</a:t>
            </a:r>
          </a:p>
        </p:txBody>
      </p:sp>
    </p:spTree>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Grp="1" noChangeAspect="1"/>
          </p:cNvPicPr>
          <p:nvPr>
            <p:ph sz="quarter" idx="1"/>
          </p:nvPr>
        </p:nvPicPr>
        <p:blipFill>
          <a:blip r:embed="rId2" cstate="print"/>
          <a:srcRect/>
          <a:stretch>
            <a:fillRect/>
          </a:stretch>
        </p:blipFill>
        <p:spPr bwMode="auto">
          <a:xfrm>
            <a:off x="539552" y="544365"/>
            <a:ext cx="3886200" cy="2668611"/>
          </a:xfrm>
          <a:prstGeom prst="rect">
            <a:avLst/>
          </a:prstGeom>
          <a:noFill/>
          <a:ln w="9525">
            <a:noFill/>
            <a:miter lim="800000"/>
            <a:headEnd/>
            <a:tailEnd/>
          </a:ln>
        </p:spPr>
      </p:pic>
      <p:pic>
        <p:nvPicPr>
          <p:cNvPr id="6" name="Picture 8"/>
          <p:cNvPicPr>
            <a:picLocks noGrp="1" noChangeAspect="1"/>
          </p:cNvPicPr>
          <p:nvPr>
            <p:ph sz="quarter" idx="2"/>
          </p:nvPr>
        </p:nvPicPr>
        <p:blipFill>
          <a:blip r:embed="rId3" cstate="print"/>
          <a:srcRect/>
          <a:stretch>
            <a:fillRect/>
          </a:stretch>
        </p:blipFill>
        <p:spPr bwMode="auto">
          <a:xfrm>
            <a:off x="4934272" y="544365"/>
            <a:ext cx="3886200" cy="2668611"/>
          </a:xfrm>
          <a:prstGeom prst="rect">
            <a:avLst/>
          </a:prstGeom>
          <a:noFill/>
          <a:ln w="9525">
            <a:noFill/>
            <a:miter lim="800000"/>
            <a:headEnd/>
            <a:tailEnd/>
          </a:ln>
        </p:spPr>
      </p:pic>
      <p:pic>
        <p:nvPicPr>
          <p:cNvPr id="7" name="Picture 8"/>
          <p:cNvPicPr>
            <a:picLocks noChangeAspect="1"/>
          </p:cNvPicPr>
          <p:nvPr/>
        </p:nvPicPr>
        <p:blipFill>
          <a:blip r:embed="rId4" cstate="print"/>
          <a:srcRect/>
          <a:stretch>
            <a:fillRect/>
          </a:stretch>
        </p:blipFill>
        <p:spPr bwMode="auto">
          <a:xfrm>
            <a:off x="4932040" y="3789040"/>
            <a:ext cx="3888432" cy="2671333"/>
          </a:xfrm>
          <a:prstGeom prst="rect">
            <a:avLst/>
          </a:prstGeom>
          <a:noFill/>
          <a:ln w="9525">
            <a:noFill/>
            <a:miter lim="800000"/>
            <a:headEnd/>
            <a:tailEnd/>
          </a:ln>
        </p:spPr>
      </p:pic>
      <p:pic>
        <p:nvPicPr>
          <p:cNvPr id="8" name="Picture 8"/>
          <p:cNvPicPr>
            <a:picLocks noChangeAspect="1"/>
          </p:cNvPicPr>
          <p:nvPr/>
        </p:nvPicPr>
        <p:blipFill>
          <a:blip r:embed="rId5" cstate="print"/>
          <a:srcRect/>
          <a:stretch>
            <a:fillRect/>
          </a:stretch>
        </p:blipFill>
        <p:spPr bwMode="auto">
          <a:xfrm>
            <a:off x="539552" y="3789040"/>
            <a:ext cx="3901911" cy="2680593"/>
          </a:xfrm>
          <a:prstGeom prst="rect">
            <a:avLst/>
          </a:prstGeom>
          <a:noFill/>
          <a:ln w="9525">
            <a:noFill/>
            <a:miter lim="800000"/>
            <a:headEnd/>
            <a:tailEnd/>
          </a:ln>
        </p:spPr>
      </p:pic>
      <p:sp>
        <p:nvSpPr>
          <p:cNvPr id="9" name="5-Point Star 8"/>
          <p:cNvSpPr/>
          <p:nvPr/>
        </p:nvSpPr>
        <p:spPr>
          <a:xfrm>
            <a:off x="3347864" y="116632"/>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5</a:t>
            </a:r>
          </a:p>
        </p:txBody>
      </p:sp>
      <p:sp>
        <p:nvSpPr>
          <p:cNvPr id="10" name="5-Point Star 9"/>
          <p:cNvSpPr/>
          <p:nvPr/>
        </p:nvSpPr>
        <p:spPr>
          <a:xfrm>
            <a:off x="3347864" y="3356992"/>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7</a:t>
            </a:r>
          </a:p>
        </p:txBody>
      </p:sp>
      <p:sp>
        <p:nvSpPr>
          <p:cNvPr id="11" name="5-Point Star 10"/>
          <p:cNvSpPr/>
          <p:nvPr/>
        </p:nvSpPr>
        <p:spPr>
          <a:xfrm>
            <a:off x="7668344" y="116632"/>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6</a:t>
            </a:r>
          </a:p>
        </p:txBody>
      </p:sp>
      <p:sp>
        <p:nvSpPr>
          <p:cNvPr id="12" name="5-Point Star 11"/>
          <p:cNvSpPr/>
          <p:nvPr/>
        </p:nvSpPr>
        <p:spPr>
          <a:xfrm>
            <a:off x="7740352" y="3356992"/>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8</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Grp="1" noChangeAspect="1"/>
          </p:cNvPicPr>
          <p:nvPr>
            <p:ph sz="quarter" idx="1"/>
          </p:nvPr>
        </p:nvPicPr>
        <p:blipFill>
          <a:blip r:embed="rId2" cstate="print"/>
          <a:srcRect/>
          <a:stretch>
            <a:fillRect/>
          </a:stretch>
        </p:blipFill>
        <p:spPr bwMode="auto">
          <a:xfrm>
            <a:off x="609600" y="620688"/>
            <a:ext cx="3886200" cy="2668611"/>
          </a:xfrm>
          <a:prstGeom prst="rect">
            <a:avLst/>
          </a:prstGeom>
          <a:noFill/>
          <a:ln w="9525">
            <a:noFill/>
            <a:miter lim="800000"/>
            <a:headEnd/>
            <a:tailEnd/>
          </a:ln>
        </p:spPr>
      </p:pic>
      <p:pic>
        <p:nvPicPr>
          <p:cNvPr id="6" name="Picture 8"/>
          <p:cNvPicPr>
            <a:picLocks noGrp="1" noChangeAspect="1"/>
          </p:cNvPicPr>
          <p:nvPr>
            <p:ph sz="quarter" idx="2"/>
          </p:nvPr>
        </p:nvPicPr>
        <p:blipFill>
          <a:blip r:embed="rId3" cstate="print"/>
          <a:srcRect/>
          <a:stretch>
            <a:fillRect/>
          </a:stretch>
        </p:blipFill>
        <p:spPr bwMode="auto">
          <a:xfrm>
            <a:off x="4845050" y="620688"/>
            <a:ext cx="3886200" cy="2668611"/>
          </a:xfrm>
          <a:prstGeom prst="rect">
            <a:avLst/>
          </a:prstGeom>
          <a:noFill/>
          <a:ln w="9525">
            <a:noFill/>
            <a:miter lim="800000"/>
            <a:headEnd/>
            <a:tailEnd/>
          </a:ln>
        </p:spPr>
      </p:pic>
      <p:pic>
        <p:nvPicPr>
          <p:cNvPr id="7" name="Picture 8"/>
          <p:cNvPicPr>
            <a:picLocks noChangeAspect="1"/>
          </p:cNvPicPr>
          <p:nvPr/>
        </p:nvPicPr>
        <p:blipFill>
          <a:blip r:embed="rId4" cstate="print"/>
          <a:srcRect/>
          <a:stretch>
            <a:fillRect/>
          </a:stretch>
        </p:blipFill>
        <p:spPr bwMode="auto">
          <a:xfrm>
            <a:off x="611560" y="3804542"/>
            <a:ext cx="3960440" cy="2720802"/>
          </a:xfrm>
          <a:prstGeom prst="rect">
            <a:avLst/>
          </a:prstGeom>
          <a:noFill/>
          <a:ln w="9525">
            <a:noFill/>
            <a:miter lim="800000"/>
            <a:headEnd/>
            <a:tailEnd/>
          </a:ln>
        </p:spPr>
      </p:pic>
      <p:pic>
        <p:nvPicPr>
          <p:cNvPr id="8" name="Picture 8"/>
          <p:cNvPicPr>
            <a:picLocks noChangeAspect="1"/>
          </p:cNvPicPr>
          <p:nvPr/>
        </p:nvPicPr>
        <p:blipFill>
          <a:blip r:embed="rId5" cstate="print"/>
          <a:srcRect/>
          <a:stretch>
            <a:fillRect/>
          </a:stretch>
        </p:blipFill>
        <p:spPr bwMode="auto">
          <a:xfrm>
            <a:off x="4860032" y="3844752"/>
            <a:ext cx="3901910" cy="2680592"/>
          </a:xfrm>
          <a:prstGeom prst="rect">
            <a:avLst/>
          </a:prstGeom>
          <a:noFill/>
          <a:ln w="9525">
            <a:noFill/>
            <a:miter lim="800000"/>
            <a:headEnd/>
            <a:tailEnd/>
          </a:ln>
        </p:spPr>
      </p:pic>
      <p:sp>
        <p:nvSpPr>
          <p:cNvPr id="9" name="5-Point Star 8"/>
          <p:cNvSpPr/>
          <p:nvPr/>
        </p:nvSpPr>
        <p:spPr>
          <a:xfrm>
            <a:off x="3347864" y="18864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9</a:t>
            </a:r>
          </a:p>
        </p:txBody>
      </p:sp>
      <p:sp>
        <p:nvSpPr>
          <p:cNvPr id="10" name="5-Point Star 9"/>
          <p:cNvSpPr/>
          <p:nvPr/>
        </p:nvSpPr>
        <p:spPr>
          <a:xfrm>
            <a:off x="7668344" y="18864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10</a:t>
            </a:r>
            <a:endParaRPr lang="en-GB" sz="1600" b="1" dirty="0"/>
          </a:p>
        </p:txBody>
      </p:sp>
      <p:sp>
        <p:nvSpPr>
          <p:cNvPr id="11" name="5-Point Star 10"/>
          <p:cNvSpPr/>
          <p:nvPr/>
        </p:nvSpPr>
        <p:spPr>
          <a:xfrm>
            <a:off x="7668344" y="342900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12</a:t>
            </a:r>
          </a:p>
        </p:txBody>
      </p:sp>
      <p:sp>
        <p:nvSpPr>
          <p:cNvPr id="12" name="5-Point Star 11"/>
          <p:cNvSpPr/>
          <p:nvPr/>
        </p:nvSpPr>
        <p:spPr>
          <a:xfrm>
            <a:off x="3491880" y="3429000"/>
            <a:ext cx="936104" cy="720080"/>
          </a:xfrm>
          <a:prstGeom prst="star5">
            <a:avLst/>
          </a:prstGeom>
          <a:solidFill>
            <a:srgbClr val="FF0000"/>
          </a:solidFill>
          <a:ln w="76200">
            <a:solidFill>
              <a:srgbClr val="FFFF00"/>
            </a:solidFill>
          </a:ln>
          <a:effectLst>
            <a:glow rad="2286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200" b="1" dirty="0"/>
              <a:t>11</a:t>
            </a:r>
            <a:endParaRPr lang="en-GB" sz="1600" b="1"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28600"/>
            <a:ext cx="8442520" cy="990600"/>
          </a:xfrm>
        </p:spPr>
        <p:txBody>
          <a:bodyPr>
            <a:normAutofit/>
          </a:bodyPr>
          <a:lstStyle/>
          <a:p>
            <a:r>
              <a:rPr lang="en-GB" dirty="0"/>
              <a:t>Story: Respond to the story</a:t>
            </a:r>
          </a:p>
        </p:txBody>
      </p:sp>
      <p:sp>
        <p:nvSpPr>
          <p:cNvPr id="2" name="Text Placeholder 1"/>
          <p:cNvSpPr>
            <a:spLocks noGrp="1"/>
          </p:cNvSpPr>
          <p:nvPr>
            <p:ph sz="quarter" idx="1"/>
          </p:nvPr>
        </p:nvSpPr>
        <p:spPr>
          <a:xfrm>
            <a:off x="612648" y="1600200"/>
            <a:ext cx="8351840" cy="5257800"/>
          </a:xfrm>
        </p:spPr>
        <p:txBody>
          <a:bodyPr>
            <a:normAutofit fontScale="92500" lnSpcReduction="10000"/>
          </a:bodyPr>
          <a:lstStyle/>
          <a:p>
            <a:pPr>
              <a:buNone/>
            </a:pPr>
            <a:r>
              <a:rPr lang="en-GB" sz="2800" dirty="0"/>
              <a:t>Thinking about the story:</a:t>
            </a:r>
          </a:p>
          <a:p>
            <a:pPr>
              <a:buFont typeface="Arial" pitchFamily="34" charset="0"/>
              <a:buChar char="•"/>
            </a:pPr>
            <a:r>
              <a:rPr lang="en-GB" sz="2800" dirty="0"/>
              <a:t>Name the three </a:t>
            </a:r>
            <a:r>
              <a:rPr lang="en-GB" sz="2800" u="sng" dirty="0"/>
              <a:t>characters</a:t>
            </a:r>
            <a:r>
              <a:rPr lang="en-GB" sz="2800" dirty="0"/>
              <a:t> in the story. Which character did you like best? Why?</a:t>
            </a:r>
          </a:p>
          <a:p>
            <a:pPr>
              <a:buFont typeface="Arial" pitchFamily="34" charset="0"/>
              <a:buChar char="•"/>
            </a:pPr>
            <a:r>
              <a:rPr lang="en-GB" sz="2800" dirty="0"/>
              <a:t>Describe the </a:t>
            </a:r>
            <a:r>
              <a:rPr lang="en-GB" sz="2800" u="sng" dirty="0"/>
              <a:t>setting</a:t>
            </a:r>
            <a:r>
              <a:rPr lang="en-GB" sz="2800" dirty="0"/>
              <a:t> of the story. (Remember: </a:t>
            </a:r>
            <a:r>
              <a:rPr lang="en-GB" sz="2800" b="1" dirty="0">
                <a:solidFill>
                  <a:schemeClr val="accent4"/>
                </a:solidFill>
              </a:rPr>
              <a:t>setting is the time and place of a story</a:t>
            </a:r>
            <a:r>
              <a:rPr lang="en-GB" sz="2800" dirty="0">
                <a:solidFill>
                  <a:schemeClr val="accent4"/>
                </a:solidFill>
              </a:rPr>
              <a:t>.</a:t>
            </a:r>
            <a:r>
              <a:rPr lang="en-GB" sz="2800" dirty="0"/>
              <a:t>) Write a few sentences about it in your copy. </a:t>
            </a:r>
          </a:p>
          <a:p>
            <a:pPr>
              <a:buFont typeface="Arial" pitchFamily="34" charset="0"/>
              <a:buChar char="•"/>
            </a:pPr>
            <a:r>
              <a:rPr lang="en-GB" sz="2800" dirty="0"/>
              <a:t>Would you say the setting of this story is important? Why? How does it influence what happens in the story?</a:t>
            </a:r>
          </a:p>
          <a:p>
            <a:pPr>
              <a:buFont typeface="Arial" pitchFamily="34" charset="0"/>
              <a:buChar char="•"/>
            </a:pPr>
            <a:r>
              <a:rPr lang="en-GB" sz="2800" dirty="0"/>
              <a:t>Having listened to the story, what do you think a “myth” is? Can you think of other examples of myths you know?</a:t>
            </a:r>
          </a:p>
          <a:p>
            <a:pPr>
              <a:buFont typeface="Arial" pitchFamily="34" charset="0"/>
              <a:buChar char="•"/>
            </a:pPr>
            <a:r>
              <a:rPr lang="en-GB" sz="2800" dirty="0"/>
              <a:t>What lesson does this myth try to teach us? Do you agree with the lesson? Why?</a:t>
            </a:r>
          </a:p>
          <a:p>
            <a:pPr>
              <a:buFont typeface="Arial" pitchFamily="34" charset="0"/>
              <a:buChar char="•"/>
            </a:pPr>
            <a:endParaRPr lang="en-GB" sz="2800" dirty="0"/>
          </a:p>
          <a:p>
            <a:pPr>
              <a:buFont typeface="Arial" pitchFamily="34" charset="0"/>
              <a:buChar char="•"/>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endParaRPr lang="en-GB"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123113" cy="3494112"/>
          </a:xfrm>
        </p:spPr>
        <p:txBody>
          <a:bodyPr>
            <a:normAutofit/>
          </a:bodyPr>
          <a:lstStyle/>
          <a:p>
            <a:endParaRPr lang="en-GB" dirty="0"/>
          </a:p>
        </p:txBody>
      </p:sp>
      <p:sp>
        <p:nvSpPr>
          <p:cNvPr id="2" name="Title 1"/>
          <p:cNvSpPr>
            <a:spLocks noGrp="1"/>
          </p:cNvSpPr>
          <p:nvPr>
            <p:ph type="title"/>
          </p:nvPr>
        </p:nvSpPr>
        <p:spPr/>
        <p:txBody>
          <a:bodyPr>
            <a:normAutofit fontScale="90000"/>
          </a:bodyPr>
          <a:lstStyle/>
          <a:p>
            <a:r>
              <a:rPr lang="en-GB" dirty="0"/>
              <a:t>Week 7: Wednesday</a:t>
            </a:r>
            <a:br>
              <a:rPr lang="en-GB" dirty="0"/>
            </a:br>
            <a:r>
              <a:rPr lang="en-GB" sz="3300" dirty="0"/>
              <a:t>Narrative Writing Genre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28600"/>
            <a:ext cx="8442520" cy="990600"/>
          </a:xfrm>
        </p:spPr>
        <p:txBody>
          <a:bodyPr>
            <a:normAutofit/>
          </a:bodyPr>
          <a:lstStyle/>
          <a:p>
            <a:r>
              <a:rPr lang="en-GB" dirty="0"/>
              <a:t>Narrative writing: Plot</a:t>
            </a:r>
          </a:p>
        </p:txBody>
      </p:sp>
      <p:sp>
        <p:nvSpPr>
          <p:cNvPr id="5" name="Content Placeholder 4"/>
          <p:cNvSpPr>
            <a:spLocks noGrp="1"/>
          </p:cNvSpPr>
          <p:nvPr>
            <p:ph sz="quarter" idx="1"/>
          </p:nvPr>
        </p:nvSpPr>
        <p:spPr>
          <a:xfrm>
            <a:off x="251520" y="1600200"/>
            <a:ext cx="8892480" cy="5257800"/>
          </a:xfrm>
        </p:spPr>
        <p:txBody>
          <a:bodyPr>
            <a:normAutofit/>
          </a:bodyPr>
          <a:lstStyle/>
          <a:p>
            <a:r>
              <a:rPr lang="en-GB" dirty="0"/>
              <a:t>So we have been learning about the </a:t>
            </a:r>
            <a:r>
              <a:rPr lang="en-GB" b="1" dirty="0"/>
              <a:t>narrative</a:t>
            </a:r>
            <a:r>
              <a:rPr lang="en-GB" dirty="0"/>
              <a:t> writing genre, which is all about </a:t>
            </a:r>
            <a:r>
              <a:rPr lang="en-GB" dirty="0">
                <a:solidFill>
                  <a:schemeClr val="accent4">
                    <a:lumMod val="50000"/>
                  </a:schemeClr>
                </a:solidFill>
              </a:rPr>
              <a:t>story-telling in an imaginative way.</a:t>
            </a:r>
            <a:r>
              <a:rPr lang="en-GB" dirty="0"/>
              <a:t> These stories always have a </a:t>
            </a:r>
            <a:r>
              <a:rPr lang="en-GB" dirty="0">
                <a:solidFill>
                  <a:schemeClr val="accent4">
                    <a:lumMod val="50000"/>
                  </a:schemeClr>
                </a:solidFill>
              </a:rPr>
              <a:t>beginning, middle and end</a:t>
            </a:r>
            <a:r>
              <a:rPr lang="en-GB" dirty="0"/>
              <a:t>.</a:t>
            </a:r>
          </a:p>
          <a:p>
            <a:r>
              <a:rPr lang="en-GB" dirty="0"/>
              <a:t>Now let’s revise the </a:t>
            </a:r>
            <a:r>
              <a:rPr lang="en-GB" i="1" dirty="0"/>
              <a:t>elements</a:t>
            </a:r>
            <a:r>
              <a:rPr lang="en-GB" dirty="0"/>
              <a:t> you see in narrative writing: </a:t>
            </a:r>
            <a:r>
              <a:rPr lang="en-GB" dirty="0">
                <a:solidFill>
                  <a:schemeClr val="accent4">
                    <a:lumMod val="50000"/>
                  </a:schemeClr>
                </a:solidFill>
              </a:rPr>
              <a:t>character</a:t>
            </a:r>
            <a:r>
              <a:rPr lang="en-GB" dirty="0"/>
              <a:t>, </a:t>
            </a:r>
            <a:r>
              <a:rPr lang="en-GB" dirty="0">
                <a:solidFill>
                  <a:schemeClr val="accent4">
                    <a:lumMod val="50000"/>
                  </a:schemeClr>
                </a:solidFill>
              </a:rPr>
              <a:t>setting</a:t>
            </a:r>
            <a:r>
              <a:rPr lang="en-GB" dirty="0"/>
              <a:t> and </a:t>
            </a:r>
            <a:r>
              <a:rPr lang="en-GB" dirty="0">
                <a:solidFill>
                  <a:schemeClr val="accent4">
                    <a:lumMod val="50000"/>
                  </a:schemeClr>
                </a:solidFill>
              </a:rPr>
              <a:t>plot</a:t>
            </a:r>
            <a:r>
              <a:rPr lang="en-GB" dirty="0"/>
              <a:t>. We first looked at the element of </a:t>
            </a:r>
            <a:r>
              <a:rPr lang="en-GB" u="sng" dirty="0"/>
              <a:t>character</a:t>
            </a:r>
            <a:r>
              <a:rPr lang="en-GB" dirty="0"/>
              <a:t>. Then we looked at </a:t>
            </a:r>
            <a:r>
              <a:rPr lang="en-GB" u="sng" dirty="0"/>
              <a:t>setting</a:t>
            </a:r>
            <a:r>
              <a:rPr lang="en-GB" dirty="0"/>
              <a:t>. This week, we are going to look at </a:t>
            </a:r>
            <a:r>
              <a:rPr lang="en-GB" u="sng" dirty="0"/>
              <a:t>plot</a:t>
            </a:r>
            <a:r>
              <a:rPr lang="en-GB" dirty="0"/>
              <a:t>.</a:t>
            </a:r>
          </a:p>
          <a:p>
            <a:r>
              <a:rPr lang="en-GB" b="1" dirty="0"/>
              <a:t>Plot describes the sequence of events in a story</a:t>
            </a:r>
            <a:r>
              <a:rPr lang="en-GB" dirty="0"/>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Note to parents</a:t>
            </a:r>
          </a:p>
        </p:txBody>
      </p:sp>
      <p:sp>
        <p:nvSpPr>
          <p:cNvPr id="3" name="Content Placeholder 2"/>
          <p:cNvSpPr>
            <a:spLocks noGrp="1"/>
          </p:cNvSpPr>
          <p:nvPr>
            <p:ph sz="quarter" idx="1"/>
          </p:nvPr>
        </p:nvSpPr>
        <p:spPr>
          <a:xfrm>
            <a:off x="251520" y="1600200"/>
            <a:ext cx="8514528" cy="5257800"/>
          </a:xfrm>
        </p:spPr>
        <p:txBody>
          <a:bodyPr>
            <a:noAutofit/>
          </a:bodyPr>
          <a:lstStyle/>
          <a:p>
            <a:pPr marL="0" indent="0">
              <a:buNone/>
            </a:pPr>
            <a:r>
              <a:rPr lang="en-GB" sz="2600" dirty="0"/>
              <a:t>Dear parents, we hope you and your loved ones are all well. </a:t>
            </a:r>
          </a:p>
          <a:p>
            <a:pPr marL="0" indent="0">
              <a:buNone/>
            </a:pPr>
            <a:r>
              <a:rPr lang="en-GB" sz="2600" dirty="0"/>
              <a:t>In this PowerPoint, as before, you will find some suggestions for helping your child’s English literacy. You can follow the suggested timetable or use this as a menu of ideas for what your child would like to do.</a:t>
            </a:r>
          </a:p>
          <a:p>
            <a:pPr marL="0" indent="0">
              <a:buNone/>
            </a:pPr>
            <a:r>
              <a:rPr lang="en-IE" altLang="en-US" sz="2600" dirty="0"/>
              <a:t>The 2</a:t>
            </a:r>
            <a:r>
              <a:rPr lang="en-IE" altLang="en-US" sz="2600" baseline="30000" dirty="0"/>
              <a:t>nd</a:t>
            </a:r>
            <a:r>
              <a:rPr lang="en-IE" altLang="en-US" sz="2600" dirty="0"/>
              <a:t> class team have set as much work as we can that your children can do independently. However, they might need some help reading and figuring out some of the tasks/ instructions. </a:t>
            </a:r>
          </a:p>
          <a:p>
            <a:pPr marL="0" indent="0">
              <a:buNone/>
            </a:pPr>
            <a:r>
              <a:rPr lang="en-IE" altLang="en-US" sz="2600" dirty="0"/>
              <a:t>Please note work is planned for over two weeks.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5327504" cy="990600"/>
          </a:xfrm>
        </p:spPr>
        <p:txBody>
          <a:bodyPr/>
          <a:lstStyle/>
          <a:p>
            <a:r>
              <a:rPr lang="en-GB" dirty="0"/>
              <a:t>Narrative writing: Plot</a:t>
            </a:r>
          </a:p>
        </p:txBody>
      </p:sp>
      <p:sp>
        <p:nvSpPr>
          <p:cNvPr id="3" name="Content Placeholder 2"/>
          <p:cNvSpPr>
            <a:spLocks noGrp="1"/>
          </p:cNvSpPr>
          <p:nvPr>
            <p:ph sz="quarter" idx="1"/>
          </p:nvPr>
        </p:nvSpPr>
        <p:spPr>
          <a:xfrm>
            <a:off x="179512" y="1412776"/>
            <a:ext cx="8820472" cy="1152128"/>
          </a:xfrm>
        </p:spPr>
        <p:txBody>
          <a:bodyPr>
            <a:noAutofit/>
          </a:bodyPr>
          <a:lstStyle/>
          <a:p>
            <a:pPr marL="0" indent="0">
              <a:spcBef>
                <a:spcPts val="0"/>
              </a:spcBef>
              <a:buNone/>
            </a:pPr>
            <a:r>
              <a:rPr lang="en-GB" sz="2500" dirty="0"/>
              <a:t>Up until now, we have talked about story plots in terms of beginning, middle and end. But now we are going to look at them in more detail. There are actually 5 things that need to be in a plot:</a:t>
            </a:r>
          </a:p>
          <a:p>
            <a:pPr marL="514350" indent="-514350">
              <a:spcBef>
                <a:spcPts val="0"/>
              </a:spcBef>
              <a:buFont typeface="+mj-lt"/>
              <a:buAutoNum type="arabicPeriod"/>
            </a:pPr>
            <a:endParaRPr lang="en-GB" sz="1000" dirty="0"/>
          </a:p>
          <a:p>
            <a:pPr marL="514350" indent="-514350">
              <a:spcBef>
                <a:spcPts val="0"/>
              </a:spcBef>
              <a:buFont typeface="+mj-lt"/>
              <a:buAutoNum type="arabicPeriod"/>
            </a:pPr>
            <a:endParaRPr lang="en-GB" sz="1000" dirty="0"/>
          </a:p>
          <a:p>
            <a:pPr marL="514350" indent="-514350">
              <a:spcBef>
                <a:spcPts val="0"/>
              </a:spcBef>
              <a:buFont typeface="+mj-lt"/>
              <a:buAutoNum type="arabicPeriod"/>
            </a:pPr>
            <a:endParaRPr lang="en-GB" sz="1000" dirty="0"/>
          </a:p>
          <a:p>
            <a:pPr marL="514350" indent="-514350">
              <a:spcBef>
                <a:spcPts val="0"/>
              </a:spcBef>
              <a:buFont typeface="+mj-lt"/>
              <a:buAutoNum type="arabicPeriod"/>
            </a:pPr>
            <a:endParaRPr lang="en-GB" sz="1000" dirty="0"/>
          </a:p>
        </p:txBody>
      </p:sp>
      <p:pic>
        <p:nvPicPr>
          <p:cNvPr id="6" name="Picture 2"/>
          <p:cNvPicPr>
            <a:picLocks noChangeAspect="1" noChangeArrowheads="1"/>
          </p:cNvPicPr>
          <p:nvPr/>
        </p:nvPicPr>
        <p:blipFill>
          <a:blip r:embed="rId2" cstate="print"/>
          <a:srcRect/>
          <a:stretch>
            <a:fillRect/>
          </a:stretch>
        </p:blipFill>
        <p:spPr bwMode="auto">
          <a:xfrm>
            <a:off x="5722442" y="3068960"/>
            <a:ext cx="3458070" cy="1944215"/>
          </a:xfrm>
          <a:prstGeom prst="rect">
            <a:avLst/>
          </a:prstGeom>
          <a:noFill/>
          <a:ln w="9525">
            <a:noFill/>
            <a:miter lim="800000"/>
            <a:headEnd/>
            <a:tailEnd/>
          </a:ln>
        </p:spPr>
      </p:pic>
      <p:sp>
        <p:nvSpPr>
          <p:cNvPr id="7" name="TextBox 6"/>
          <p:cNvSpPr txBox="1"/>
          <p:nvPr/>
        </p:nvSpPr>
        <p:spPr>
          <a:xfrm>
            <a:off x="179512" y="2636912"/>
            <a:ext cx="5904656" cy="3754874"/>
          </a:xfrm>
          <a:prstGeom prst="rect">
            <a:avLst/>
          </a:prstGeom>
          <a:noFill/>
        </p:spPr>
        <p:txBody>
          <a:bodyPr wrap="square" rtlCol="0">
            <a:spAutoFit/>
          </a:bodyPr>
          <a:lstStyle/>
          <a:p>
            <a:pPr marL="514350" indent="-514350">
              <a:spcBef>
                <a:spcPts val="0"/>
              </a:spcBef>
              <a:buFont typeface="+mj-lt"/>
              <a:buAutoNum type="arabicPeriod"/>
            </a:pPr>
            <a:r>
              <a:rPr lang="en-GB" sz="2200" b="1" dirty="0">
                <a:solidFill>
                  <a:schemeClr val="accent4">
                    <a:lumMod val="50000"/>
                  </a:schemeClr>
                </a:solidFill>
              </a:rPr>
              <a:t>Introduction</a:t>
            </a:r>
            <a:r>
              <a:rPr lang="en-GB" sz="2200" dirty="0"/>
              <a:t> (where you introduce the characters and describe the setting)</a:t>
            </a:r>
          </a:p>
          <a:p>
            <a:pPr marL="514350" indent="-514350">
              <a:spcBef>
                <a:spcPts val="0"/>
              </a:spcBef>
              <a:buFont typeface="+mj-lt"/>
              <a:buAutoNum type="arabicPeriod"/>
            </a:pPr>
            <a:r>
              <a:rPr lang="en-GB" sz="2200" b="1" dirty="0">
                <a:solidFill>
                  <a:schemeClr val="accent4">
                    <a:lumMod val="50000"/>
                  </a:schemeClr>
                </a:solidFill>
              </a:rPr>
              <a:t>Rising action </a:t>
            </a:r>
            <a:r>
              <a:rPr lang="en-GB" sz="2200" dirty="0"/>
              <a:t>(where the story starts to get going, maybe something happens or a problem arises)</a:t>
            </a:r>
          </a:p>
          <a:p>
            <a:pPr marL="514350" indent="-514350">
              <a:spcBef>
                <a:spcPts val="0"/>
              </a:spcBef>
              <a:buFont typeface="+mj-lt"/>
              <a:buAutoNum type="arabicPeriod"/>
            </a:pPr>
            <a:r>
              <a:rPr lang="en-GB" sz="2200" b="1" dirty="0">
                <a:solidFill>
                  <a:schemeClr val="accent4">
                    <a:lumMod val="50000"/>
                  </a:schemeClr>
                </a:solidFill>
              </a:rPr>
              <a:t>Climax</a:t>
            </a:r>
            <a:r>
              <a:rPr lang="en-GB" sz="2200" dirty="0"/>
              <a:t> (this is the turning point of the story, where things change for better or worse)</a:t>
            </a:r>
          </a:p>
          <a:p>
            <a:pPr marL="514350" indent="-514350">
              <a:spcBef>
                <a:spcPts val="0"/>
              </a:spcBef>
              <a:buFont typeface="+mj-lt"/>
              <a:buAutoNum type="arabicPeriod"/>
            </a:pPr>
            <a:r>
              <a:rPr lang="en-GB" sz="2200" b="1" dirty="0">
                <a:solidFill>
                  <a:schemeClr val="accent4">
                    <a:lumMod val="50000"/>
                  </a:schemeClr>
                </a:solidFill>
              </a:rPr>
              <a:t>Falling action </a:t>
            </a:r>
            <a:r>
              <a:rPr lang="en-GB" sz="2200" dirty="0"/>
              <a:t>(where the story starts to wind down)</a:t>
            </a:r>
          </a:p>
          <a:p>
            <a:pPr marL="514350" indent="-514350">
              <a:spcBef>
                <a:spcPts val="0"/>
              </a:spcBef>
              <a:buFont typeface="+mj-lt"/>
              <a:buAutoNum type="arabicPeriod"/>
            </a:pPr>
            <a:r>
              <a:rPr lang="en-GB" sz="2200" b="1" dirty="0">
                <a:solidFill>
                  <a:schemeClr val="accent4">
                    <a:lumMod val="50000"/>
                  </a:schemeClr>
                </a:solidFill>
              </a:rPr>
              <a:t>Resolution</a:t>
            </a:r>
            <a:r>
              <a:rPr lang="en-GB" sz="2200" dirty="0"/>
              <a:t> (where the story ends)</a:t>
            </a:r>
          </a:p>
          <a:p>
            <a:endParaRPr lang="en-GB" dirty="0"/>
          </a:p>
        </p:txBody>
      </p:sp>
      <p:sp>
        <p:nvSpPr>
          <p:cNvPr id="8" name="Rectangle 7"/>
          <p:cNvSpPr/>
          <p:nvPr/>
        </p:nvSpPr>
        <p:spPr>
          <a:xfrm>
            <a:off x="395536" y="6021288"/>
            <a:ext cx="8208912" cy="861774"/>
          </a:xfrm>
          <a:prstGeom prst="rect">
            <a:avLst/>
          </a:prstGeom>
        </p:spPr>
        <p:txBody>
          <a:bodyPr wrap="square">
            <a:spAutoFit/>
          </a:bodyPr>
          <a:lstStyle/>
          <a:p>
            <a:pPr>
              <a:spcBef>
                <a:spcPts val="0"/>
              </a:spcBef>
              <a:buNone/>
            </a:pPr>
            <a:r>
              <a:rPr lang="en-GB" sz="2500" dirty="0"/>
              <a:t>Have a look at this video (and song!) to find out more:</a:t>
            </a:r>
          </a:p>
          <a:p>
            <a:pPr>
              <a:spcBef>
                <a:spcPts val="0"/>
              </a:spcBef>
              <a:buNone/>
            </a:pPr>
            <a:r>
              <a:rPr lang="en-GB" sz="2500" dirty="0">
                <a:hlinkClick r:id="rId3"/>
              </a:rPr>
              <a:t>https://www.youtube.com/watch?v=NpWHZJZQDSE</a:t>
            </a:r>
            <a:endParaRPr lang="en-GB" sz="25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528" y="228600"/>
            <a:ext cx="8442520" cy="990600"/>
          </a:xfrm>
        </p:spPr>
        <p:txBody>
          <a:bodyPr>
            <a:normAutofit/>
          </a:bodyPr>
          <a:lstStyle/>
          <a:p>
            <a:r>
              <a:rPr lang="en-GB" dirty="0"/>
              <a:t>Narrative writing: Plot</a:t>
            </a:r>
          </a:p>
        </p:txBody>
      </p:sp>
      <p:sp>
        <p:nvSpPr>
          <p:cNvPr id="5" name="Content Placeholder 4"/>
          <p:cNvSpPr>
            <a:spLocks noGrp="1"/>
          </p:cNvSpPr>
          <p:nvPr>
            <p:ph sz="quarter" idx="1"/>
          </p:nvPr>
        </p:nvSpPr>
        <p:spPr>
          <a:xfrm>
            <a:off x="395536" y="1556792"/>
            <a:ext cx="8748464" cy="5301208"/>
          </a:xfrm>
        </p:spPr>
        <p:txBody>
          <a:bodyPr>
            <a:normAutofit fontScale="92500"/>
          </a:bodyPr>
          <a:lstStyle/>
          <a:p>
            <a:pPr marL="0" indent="0">
              <a:buNone/>
            </a:pPr>
            <a:r>
              <a:rPr lang="en-GB" dirty="0"/>
              <a:t>Now, think about the story of </a:t>
            </a:r>
            <a:r>
              <a:rPr lang="en-GB" dirty="0" err="1"/>
              <a:t>Icarus</a:t>
            </a:r>
            <a:r>
              <a:rPr lang="en-GB" dirty="0"/>
              <a:t>, and about the sequence of events in the story. Remember: Plot Mountain!</a:t>
            </a:r>
          </a:p>
          <a:p>
            <a:r>
              <a:rPr lang="en-GB" dirty="0"/>
              <a:t>What happens in the </a:t>
            </a:r>
            <a:r>
              <a:rPr lang="en-GB" b="1" dirty="0"/>
              <a:t>introduction</a:t>
            </a:r>
            <a:r>
              <a:rPr lang="en-GB" dirty="0"/>
              <a:t>? (Who do we meet? Where are they?)</a:t>
            </a:r>
          </a:p>
          <a:p>
            <a:r>
              <a:rPr lang="en-GB" dirty="0"/>
              <a:t>What happens in the </a:t>
            </a:r>
            <a:r>
              <a:rPr lang="en-GB" b="1" dirty="0"/>
              <a:t>rising action</a:t>
            </a:r>
            <a:r>
              <a:rPr lang="en-GB" dirty="0"/>
              <a:t>? (What is the problem that arises? )</a:t>
            </a:r>
          </a:p>
          <a:p>
            <a:r>
              <a:rPr lang="en-GB" dirty="0"/>
              <a:t>What is the </a:t>
            </a:r>
            <a:r>
              <a:rPr lang="en-GB" b="1" dirty="0"/>
              <a:t>climax</a:t>
            </a:r>
            <a:r>
              <a:rPr lang="en-GB" dirty="0"/>
              <a:t> of the story? (What happens that makes the story take a turn for the worst?)</a:t>
            </a:r>
          </a:p>
          <a:p>
            <a:r>
              <a:rPr lang="en-GB" dirty="0"/>
              <a:t>What happens in the </a:t>
            </a:r>
            <a:r>
              <a:rPr lang="en-GB" b="1" dirty="0"/>
              <a:t>falling action</a:t>
            </a:r>
            <a:r>
              <a:rPr lang="en-GB" dirty="0"/>
              <a:t>? (Clue: somebody falls!)</a:t>
            </a:r>
          </a:p>
          <a:p>
            <a:r>
              <a:rPr lang="en-GB" dirty="0"/>
              <a:t>What is the </a:t>
            </a:r>
            <a:r>
              <a:rPr lang="en-GB" b="1" dirty="0"/>
              <a:t>resolution</a:t>
            </a:r>
            <a:r>
              <a:rPr lang="en-GB" dirty="0"/>
              <a:t> of the story? (You looked at two versions of the story, so this will be different in each one.)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GB" dirty="0"/>
          </a:p>
        </p:txBody>
      </p:sp>
      <p:sp>
        <p:nvSpPr>
          <p:cNvPr id="2" name="Title 1"/>
          <p:cNvSpPr>
            <a:spLocks noGrp="1"/>
          </p:cNvSpPr>
          <p:nvPr>
            <p:ph type="title"/>
          </p:nvPr>
        </p:nvSpPr>
        <p:spPr/>
        <p:txBody>
          <a:bodyPr>
            <a:normAutofit fontScale="90000"/>
          </a:bodyPr>
          <a:lstStyle/>
          <a:p>
            <a:r>
              <a:rPr lang="en-GB" dirty="0"/>
              <a:t>Week 7: Thursday</a:t>
            </a:r>
            <a:br>
              <a:rPr lang="en-GB" dirty="0"/>
            </a:br>
            <a:r>
              <a:rPr lang="en-GB" sz="3300" dirty="0"/>
              <a:t>Grammar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Grammar 7: Prepositions</a:t>
            </a:r>
          </a:p>
        </p:txBody>
      </p:sp>
      <p:sp>
        <p:nvSpPr>
          <p:cNvPr id="5" name="Content Placeholder 4"/>
          <p:cNvSpPr>
            <a:spLocks noGrp="1"/>
          </p:cNvSpPr>
          <p:nvPr>
            <p:ph sz="quarter" idx="1"/>
          </p:nvPr>
        </p:nvSpPr>
        <p:spPr>
          <a:xfrm>
            <a:off x="612648" y="1600200"/>
            <a:ext cx="8153400" cy="5257800"/>
          </a:xfrm>
        </p:spPr>
        <p:txBody>
          <a:bodyPr>
            <a:normAutofit/>
          </a:bodyPr>
          <a:lstStyle/>
          <a:p>
            <a:pPr marL="0" indent="0">
              <a:buNone/>
            </a:pPr>
            <a:r>
              <a:rPr lang="en-GB" dirty="0"/>
              <a:t>A </a:t>
            </a:r>
            <a:r>
              <a:rPr lang="en-GB" b="1" dirty="0"/>
              <a:t>preposition</a:t>
            </a:r>
            <a:r>
              <a:rPr lang="en-GB" dirty="0"/>
              <a:t> is a word that relates one noun or pronoun to another in the sentence, often describing where it is or where it is moving towards. </a:t>
            </a:r>
          </a:p>
          <a:p>
            <a:pPr marL="0" indent="0">
              <a:buNone/>
            </a:pPr>
            <a:r>
              <a:rPr lang="en-GB" dirty="0"/>
              <a:t>We have met them in Maths and in </a:t>
            </a:r>
            <a:r>
              <a:rPr lang="en-GB" dirty="0" err="1"/>
              <a:t>Gaeilge</a:t>
            </a:r>
            <a:r>
              <a:rPr lang="en-GB" dirty="0"/>
              <a:t>, so now here they are in Literacy!</a:t>
            </a:r>
          </a:p>
          <a:p>
            <a:pPr marL="0" indent="0">
              <a:buNone/>
            </a:pPr>
            <a:r>
              <a:rPr lang="en-GB" dirty="0"/>
              <a:t>Have a look at the examples of prepositions in </a:t>
            </a:r>
            <a:r>
              <a:rPr lang="en-GB" b="1" dirty="0">
                <a:solidFill>
                  <a:srgbClr val="FF0000"/>
                </a:solidFill>
              </a:rPr>
              <a:t>red</a:t>
            </a:r>
            <a:r>
              <a:rPr lang="en-GB" dirty="0"/>
              <a:t> below:</a:t>
            </a:r>
          </a:p>
          <a:p>
            <a:pPr marL="0" indent="0"/>
            <a:r>
              <a:rPr lang="en-GB" dirty="0">
                <a:solidFill>
                  <a:schemeClr val="accent4">
                    <a:lumMod val="75000"/>
                  </a:schemeClr>
                </a:solidFill>
              </a:rPr>
              <a:t>The witch flew </a:t>
            </a:r>
            <a:r>
              <a:rPr lang="en-GB" dirty="0">
                <a:solidFill>
                  <a:srgbClr val="FF0000"/>
                </a:solidFill>
              </a:rPr>
              <a:t>over</a:t>
            </a:r>
            <a:r>
              <a:rPr lang="en-GB" dirty="0">
                <a:solidFill>
                  <a:schemeClr val="accent4">
                    <a:lumMod val="75000"/>
                  </a:schemeClr>
                </a:solidFill>
              </a:rPr>
              <a:t> the wood.</a:t>
            </a:r>
          </a:p>
          <a:p>
            <a:pPr marL="0" indent="0"/>
            <a:r>
              <a:rPr lang="en-GB" dirty="0">
                <a:solidFill>
                  <a:schemeClr val="accent4">
                    <a:lumMod val="75000"/>
                  </a:schemeClr>
                </a:solidFill>
              </a:rPr>
              <a:t>The rabbit disappeared </a:t>
            </a:r>
            <a:r>
              <a:rPr lang="en-GB" dirty="0">
                <a:solidFill>
                  <a:srgbClr val="FF0000"/>
                </a:solidFill>
              </a:rPr>
              <a:t>into</a:t>
            </a:r>
            <a:r>
              <a:rPr lang="en-GB" dirty="0">
                <a:solidFill>
                  <a:schemeClr val="accent4">
                    <a:lumMod val="75000"/>
                  </a:schemeClr>
                </a:solidFill>
              </a:rPr>
              <a:t> its burrow.</a:t>
            </a:r>
          </a:p>
          <a:p>
            <a:pPr marL="0" indent="0"/>
            <a:r>
              <a:rPr lang="en-GB" dirty="0">
                <a:solidFill>
                  <a:schemeClr val="accent4">
                    <a:lumMod val="75000"/>
                  </a:schemeClr>
                </a:solidFill>
              </a:rPr>
              <a:t>I dropped my pencil and it rolled </a:t>
            </a:r>
            <a:r>
              <a:rPr lang="en-GB" dirty="0">
                <a:solidFill>
                  <a:srgbClr val="FF0000"/>
                </a:solidFill>
              </a:rPr>
              <a:t>under</a:t>
            </a:r>
            <a:r>
              <a:rPr lang="en-GB" dirty="0">
                <a:solidFill>
                  <a:schemeClr val="accent4">
                    <a:lumMod val="75000"/>
                  </a:schemeClr>
                </a:solidFill>
              </a:rPr>
              <a:t> my chair.</a:t>
            </a:r>
          </a:p>
          <a:p>
            <a:pPr>
              <a:buNone/>
            </a:pPr>
            <a:endParaRPr lang="en-GB" dirty="0"/>
          </a:p>
          <a:p>
            <a:pPr>
              <a:buNone/>
            </a:pPr>
            <a:endParaRPr lang="en-GB"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Grammar 7: Prepositions</a:t>
            </a:r>
          </a:p>
        </p:txBody>
      </p:sp>
      <p:sp>
        <p:nvSpPr>
          <p:cNvPr id="3" name="Content Placeholder 2"/>
          <p:cNvSpPr>
            <a:spLocks noGrp="1"/>
          </p:cNvSpPr>
          <p:nvPr>
            <p:ph sz="quarter" idx="1"/>
          </p:nvPr>
        </p:nvSpPr>
        <p:spPr>
          <a:xfrm>
            <a:off x="612648" y="1600200"/>
            <a:ext cx="8153400" cy="604664"/>
          </a:xfrm>
        </p:spPr>
        <p:txBody>
          <a:bodyPr>
            <a:normAutofit/>
          </a:bodyPr>
          <a:lstStyle/>
          <a:p>
            <a:pPr>
              <a:buNone/>
            </a:pPr>
            <a:r>
              <a:rPr lang="en-GB" sz="3200" dirty="0"/>
              <a:t>Check out all these prepositions!</a:t>
            </a:r>
          </a:p>
          <a:p>
            <a:endParaRPr lang="en-GB" dirty="0"/>
          </a:p>
        </p:txBody>
      </p:sp>
      <p:sp>
        <p:nvSpPr>
          <p:cNvPr id="4" name="TextBox 3"/>
          <p:cNvSpPr txBox="1"/>
          <p:nvPr/>
        </p:nvSpPr>
        <p:spPr>
          <a:xfrm>
            <a:off x="251520" y="2564904"/>
            <a:ext cx="2664296" cy="3600986"/>
          </a:xfrm>
          <a:prstGeom prst="rect">
            <a:avLst/>
          </a:prstGeom>
          <a:noFill/>
        </p:spPr>
        <p:txBody>
          <a:bodyPr wrap="square" rtlCol="0">
            <a:spAutoFit/>
          </a:bodyPr>
          <a:lstStyle/>
          <a:p>
            <a:pPr>
              <a:buNone/>
            </a:pPr>
            <a:r>
              <a:rPr lang="en-GB" sz="3000" dirty="0">
                <a:latin typeface="Agency FB" pitchFamily="34" charset="0"/>
              </a:rPr>
              <a:t>across</a:t>
            </a:r>
          </a:p>
          <a:p>
            <a:pPr>
              <a:buNone/>
            </a:pPr>
            <a:r>
              <a:rPr lang="en-GB" sz="3000" dirty="0">
                <a:latin typeface="Arial Black" pitchFamily="34" charset="0"/>
              </a:rPr>
              <a:t>along</a:t>
            </a:r>
          </a:p>
          <a:p>
            <a:pPr>
              <a:buNone/>
            </a:pPr>
            <a:r>
              <a:rPr lang="en-GB" sz="3000" dirty="0">
                <a:latin typeface="Baskerville Old Face" pitchFamily="18" charset="0"/>
              </a:rPr>
              <a:t>among</a:t>
            </a:r>
          </a:p>
          <a:p>
            <a:pPr>
              <a:buNone/>
            </a:pPr>
            <a:r>
              <a:rPr lang="en-GB" sz="3000" dirty="0">
                <a:latin typeface="Britannic Bold" pitchFamily="34" charset="0"/>
              </a:rPr>
              <a:t>around</a:t>
            </a:r>
          </a:p>
          <a:p>
            <a:pPr>
              <a:buNone/>
            </a:pPr>
            <a:r>
              <a:rPr lang="en-GB" sz="3000" dirty="0">
                <a:latin typeface="Broadway" pitchFamily="82" charset="0"/>
              </a:rPr>
              <a:t>behind</a:t>
            </a:r>
          </a:p>
          <a:p>
            <a:pPr>
              <a:buNone/>
            </a:pPr>
            <a:r>
              <a:rPr lang="en-GB" sz="3000" dirty="0">
                <a:latin typeface="Comic Sans MS" pitchFamily="66" charset="0"/>
              </a:rPr>
              <a:t>beside</a:t>
            </a:r>
          </a:p>
          <a:p>
            <a:pPr>
              <a:buNone/>
            </a:pPr>
            <a:r>
              <a:rPr lang="en-GB" sz="3000" dirty="0">
                <a:latin typeface="Chiller" pitchFamily="82" charset="0"/>
              </a:rPr>
              <a:t>between</a:t>
            </a:r>
          </a:p>
          <a:p>
            <a:endParaRPr lang="en-GB" dirty="0"/>
          </a:p>
        </p:txBody>
      </p:sp>
      <p:sp>
        <p:nvSpPr>
          <p:cNvPr id="5" name="TextBox 4"/>
          <p:cNvSpPr txBox="1"/>
          <p:nvPr/>
        </p:nvSpPr>
        <p:spPr>
          <a:xfrm>
            <a:off x="3491880" y="2564904"/>
            <a:ext cx="1872208" cy="3323987"/>
          </a:xfrm>
          <a:prstGeom prst="rect">
            <a:avLst/>
          </a:prstGeom>
          <a:noFill/>
        </p:spPr>
        <p:txBody>
          <a:bodyPr wrap="square" rtlCol="0">
            <a:spAutoFit/>
          </a:bodyPr>
          <a:lstStyle/>
          <a:p>
            <a:r>
              <a:rPr lang="en-GB" sz="3000" dirty="0">
                <a:latin typeface="Curlz MT" pitchFamily="82" charset="0"/>
              </a:rPr>
              <a:t>down</a:t>
            </a:r>
          </a:p>
          <a:p>
            <a:r>
              <a:rPr lang="en-GB" sz="3000" dirty="0">
                <a:latin typeface="Footlight MT Light" pitchFamily="18" charset="0"/>
              </a:rPr>
              <a:t>from</a:t>
            </a:r>
          </a:p>
          <a:p>
            <a:r>
              <a:rPr lang="en-GB" sz="3000" dirty="0"/>
              <a:t>in</a:t>
            </a:r>
          </a:p>
          <a:p>
            <a:r>
              <a:rPr lang="en-GB" sz="3000" dirty="0">
                <a:latin typeface="Freestyle Script" pitchFamily="66" charset="0"/>
              </a:rPr>
              <a:t>into</a:t>
            </a:r>
          </a:p>
          <a:p>
            <a:r>
              <a:rPr lang="en-GB" sz="3000" dirty="0">
                <a:latin typeface="Forte" pitchFamily="66" charset="0"/>
              </a:rPr>
              <a:t>near</a:t>
            </a:r>
          </a:p>
          <a:p>
            <a:r>
              <a:rPr lang="en-GB" sz="3000" dirty="0">
                <a:latin typeface="Georgia" pitchFamily="18" charset="0"/>
              </a:rPr>
              <a:t>over</a:t>
            </a:r>
          </a:p>
          <a:p>
            <a:r>
              <a:rPr lang="en-GB" sz="3000" dirty="0">
                <a:latin typeface="Gill Sans MT Condensed" pitchFamily="34" charset="0"/>
              </a:rPr>
              <a:t>past</a:t>
            </a:r>
          </a:p>
        </p:txBody>
      </p:sp>
      <p:sp>
        <p:nvSpPr>
          <p:cNvPr id="6" name="TextBox 5"/>
          <p:cNvSpPr txBox="1"/>
          <p:nvPr/>
        </p:nvSpPr>
        <p:spPr>
          <a:xfrm>
            <a:off x="6407696" y="2564904"/>
            <a:ext cx="2736304" cy="3139321"/>
          </a:xfrm>
          <a:prstGeom prst="rect">
            <a:avLst/>
          </a:prstGeom>
          <a:noFill/>
        </p:spPr>
        <p:txBody>
          <a:bodyPr wrap="square" rtlCol="0">
            <a:spAutoFit/>
          </a:bodyPr>
          <a:lstStyle/>
          <a:p>
            <a:r>
              <a:rPr lang="en-GB" sz="3000" dirty="0">
                <a:latin typeface="Haettenschweiler" pitchFamily="34" charset="0"/>
              </a:rPr>
              <a:t>round</a:t>
            </a:r>
          </a:p>
          <a:p>
            <a:r>
              <a:rPr lang="en-GB" sz="3000" dirty="0">
                <a:latin typeface="Harrington" pitchFamily="82" charset="0"/>
              </a:rPr>
              <a:t>through</a:t>
            </a:r>
          </a:p>
          <a:p>
            <a:r>
              <a:rPr lang="en-GB" sz="3000" dirty="0">
                <a:latin typeface="Kristen ITC" pitchFamily="66" charset="0"/>
              </a:rPr>
              <a:t>to</a:t>
            </a:r>
          </a:p>
          <a:p>
            <a:r>
              <a:rPr lang="en-GB" sz="3000" dirty="0">
                <a:latin typeface="Lucida Calligraphy" pitchFamily="66" charset="0"/>
              </a:rPr>
              <a:t>towards</a:t>
            </a:r>
          </a:p>
          <a:p>
            <a:r>
              <a:rPr lang="en-GB" sz="3000" dirty="0">
                <a:latin typeface="Matura MT Script Capitals" pitchFamily="66" charset="0"/>
              </a:rPr>
              <a:t>under</a:t>
            </a:r>
          </a:p>
          <a:p>
            <a:r>
              <a:rPr lang="en-GB" sz="3000" dirty="0">
                <a:latin typeface="Papyrus" pitchFamily="66" charset="0"/>
              </a:rPr>
              <a:t>up</a:t>
            </a:r>
          </a:p>
          <a:p>
            <a:endParaRPr lang="en-GB"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Grammar 7: Prepositions</a:t>
            </a:r>
          </a:p>
        </p:txBody>
      </p:sp>
      <p:sp>
        <p:nvSpPr>
          <p:cNvPr id="3" name="Content Placeholder 2"/>
          <p:cNvSpPr>
            <a:spLocks noGrp="1"/>
          </p:cNvSpPr>
          <p:nvPr>
            <p:ph sz="quarter" idx="1"/>
          </p:nvPr>
        </p:nvSpPr>
        <p:spPr>
          <a:xfrm>
            <a:off x="251520" y="1412776"/>
            <a:ext cx="4680520" cy="5257800"/>
          </a:xfrm>
        </p:spPr>
        <p:txBody>
          <a:bodyPr>
            <a:noAutofit/>
          </a:bodyPr>
          <a:lstStyle/>
          <a:p>
            <a:pPr marL="0" indent="0">
              <a:spcBef>
                <a:spcPts val="0"/>
              </a:spcBef>
              <a:buNone/>
            </a:pPr>
            <a:r>
              <a:rPr lang="en-GB" sz="2600" b="1" dirty="0">
                <a:solidFill>
                  <a:schemeClr val="accent4">
                    <a:lumMod val="75000"/>
                  </a:schemeClr>
                </a:solidFill>
              </a:rPr>
              <a:t>Can you use the prepositions to complete the story? Write the whole text into your copy:</a:t>
            </a:r>
          </a:p>
          <a:p>
            <a:pPr marL="0" indent="0">
              <a:spcBef>
                <a:spcPts val="0"/>
              </a:spcBef>
              <a:buNone/>
            </a:pPr>
            <a:endParaRPr lang="en-GB" sz="1500" dirty="0">
              <a:solidFill>
                <a:schemeClr val="accent4">
                  <a:lumMod val="75000"/>
                </a:schemeClr>
              </a:solidFill>
            </a:endParaRPr>
          </a:p>
          <a:p>
            <a:pPr marL="0" indent="0">
              <a:spcBef>
                <a:spcPts val="0"/>
              </a:spcBef>
              <a:buNone/>
            </a:pPr>
            <a:r>
              <a:rPr lang="en-GB" sz="2600" dirty="0"/>
              <a:t>Suzy left her mouse-hole and went ____ the path,</a:t>
            </a:r>
          </a:p>
          <a:p>
            <a:pPr>
              <a:spcBef>
                <a:spcPts val="0"/>
              </a:spcBef>
              <a:buNone/>
            </a:pPr>
            <a:r>
              <a:rPr lang="en-GB" sz="2600" dirty="0"/>
              <a:t>____ the flowers,</a:t>
            </a:r>
          </a:p>
          <a:p>
            <a:pPr>
              <a:spcBef>
                <a:spcPts val="0"/>
              </a:spcBef>
              <a:buNone/>
            </a:pPr>
            <a:r>
              <a:rPr lang="en-GB" sz="2600" dirty="0"/>
              <a:t>____ the fence, </a:t>
            </a:r>
          </a:p>
          <a:p>
            <a:pPr>
              <a:spcBef>
                <a:spcPts val="0"/>
              </a:spcBef>
              <a:buNone/>
            </a:pPr>
            <a:r>
              <a:rPr lang="en-GB" sz="2600" dirty="0"/>
              <a:t>____ the garden,</a:t>
            </a:r>
          </a:p>
          <a:p>
            <a:pPr>
              <a:spcBef>
                <a:spcPts val="0"/>
              </a:spcBef>
              <a:buNone/>
            </a:pPr>
            <a:r>
              <a:rPr lang="en-GB" sz="2600" dirty="0"/>
              <a:t>____ the field,</a:t>
            </a:r>
          </a:p>
          <a:p>
            <a:pPr>
              <a:spcBef>
                <a:spcPts val="0"/>
              </a:spcBef>
              <a:buNone/>
            </a:pPr>
            <a:r>
              <a:rPr lang="en-GB" sz="2600" dirty="0"/>
              <a:t>____ the forest,</a:t>
            </a:r>
          </a:p>
          <a:p>
            <a:pPr>
              <a:spcBef>
                <a:spcPts val="0"/>
              </a:spcBef>
              <a:buNone/>
            </a:pPr>
            <a:r>
              <a:rPr lang="en-GB" sz="2600" dirty="0"/>
              <a:t>____ the trees,</a:t>
            </a:r>
          </a:p>
          <a:p>
            <a:pPr>
              <a:spcBef>
                <a:spcPts val="0"/>
              </a:spcBef>
              <a:buNone/>
            </a:pPr>
            <a:r>
              <a:rPr lang="en-GB" sz="2600" dirty="0"/>
              <a:t>____ the bridge and</a:t>
            </a:r>
          </a:p>
          <a:p>
            <a:pPr>
              <a:spcBef>
                <a:spcPts val="0"/>
              </a:spcBef>
              <a:buNone/>
            </a:pPr>
            <a:r>
              <a:rPr lang="en-GB" sz="2600" dirty="0"/>
              <a:t>____ the farm.</a:t>
            </a:r>
          </a:p>
        </p:txBody>
      </p:sp>
      <p:sp>
        <p:nvSpPr>
          <p:cNvPr id="4" name="TextBox 3"/>
          <p:cNvSpPr txBox="1"/>
          <p:nvPr/>
        </p:nvSpPr>
        <p:spPr>
          <a:xfrm>
            <a:off x="5076056" y="1412776"/>
            <a:ext cx="2232248" cy="4832092"/>
          </a:xfrm>
          <a:prstGeom prst="rect">
            <a:avLst/>
          </a:prstGeom>
          <a:noFill/>
        </p:spPr>
        <p:txBody>
          <a:bodyPr wrap="square" rtlCol="0">
            <a:spAutoFit/>
          </a:bodyPr>
          <a:lstStyle/>
          <a:p>
            <a:pPr>
              <a:buNone/>
            </a:pPr>
            <a:r>
              <a:rPr lang="en-GB" sz="2600" dirty="0">
                <a:latin typeface="Agency FB" pitchFamily="34" charset="0"/>
              </a:rPr>
              <a:t>across</a:t>
            </a:r>
          </a:p>
          <a:p>
            <a:pPr>
              <a:buNone/>
            </a:pPr>
            <a:r>
              <a:rPr lang="en-GB" sz="2600" dirty="0">
                <a:latin typeface="Arial Black" pitchFamily="34" charset="0"/>
              </a:rPr>
              <a:t>along</a:t>
            </a:r>
          </a:p>
          <a:p>
            <a:pPr>
              <a:buNone/>
            </a:pPr>
            <a:r>
              <a:rPr lang="en-GB" sz="2600" dirty="0">
                <a:latin typeface="Baskerville Old Face" pitchFamily="18" charset="0"/>
              </a:rPr>
              <a:t>among</a:t>
            </a:r>
          </a:p>
          <a:p>
            <a:pPr>
              <a:buNone/>
            </a:pPr>
            <a:r>
              <a:rPr lang="en-GB" sz="2600" dirty="0">
                <a:latin typeface="Britannic Bold" pitchFamily="34" charset="0"/>
              </a:rPr>
              <a:t>around</a:t>
            </a:r>
          </a:p>
          <a:p>
            <a:pPr>
              <a:buNone/>
            </a:pPr>
            <a:r>
              <a:rPr lang="en-GB" sz="2600" dirty="0">
                <a:latin typeface="Broadway" pitchFamily="82" charset="0"/>
              </a:rPr>
              <a:t>behind</a:t>
            </a:r>
          </a:p>
          <a:p>
            <a:pPr>
              <a:buNone/>
            </a:pPr>
            <a:r>
              <a:rPr lang="en-GB" sz="2600" dirty="0">
                <a:latin typeface="Comic Sans MS" pitchFamily="66" charset="0"/>
              </a:rPr>
              <a:t>beside</a:t>
            </a:r>
          </a:p>
          <a:p>
            <a:pPr>
              <a:buNone/>
            </a:pPr>
            <a:r>
              <a:rPr lang="en-GB" sz="2600" dirty="0">
                <a:latin typeface="Chiller" pitchFamily="82" charset="0"/>
              </a:rPr>
              <a:t>between</a:t>
            </a:r>
          </a:p>
          <a:p>
            <a:r>
              <a:rPr lang="en-GB" sz="2600" dirty="0">
                <a:latin typeface="Haettenschweiler" pitchFamily="34" charset="0"/>
              </a:rPr>
              <a:t>round</a:t>
            </a:r>
          </a:p>
          <a:p>
            <a:r>
              <a:rPr lang="en-GB" sz="2600" dirty="0">
                <a:latin typeface="Harrington" pitchFamily="82" charset="0"/>
              </a:rPr>
              <a:t>through</a:t>
            </a:r>
          </a:p>
          <a:p>
            <a:r>
              <a:rPr lang="en-GB" sz="2600" dirty="0">
                <a:latin typeface="Kristen ITC" pitchFamily="66" charset="0"/>
              </a:rPr>
              <a:t>to</a:t>
            </a:r>
          </a:p>
          <a:p>
            <a:pPr>
              <a:buNone/>
            </a:pPr>
            <a:endParaRPr lang="en-GB" sz="3000" dirty="0">
              <a:latin typeface="Chiller" pitchFamily="82" charset="0"/>
            </a:endParaRPr>
          </a:p>
          <a:p>
            <a:endParaRPr lang="en-GB" dirty="0"/>
          </a:p>
        </p:txBody>
      </p:sp>
      <p:sp>
        <p:nvSpPr>
          <p:cNvPr id="5" name="TextBox 4"/>
          <p:cNvSpPr txBox="1"/>
          <p:nvPr/>
        </p:nvSpPr>
        <p:spPr>
          <a:xfrm>
            <a:off x="7236296" y="1412776"/>
            <a:ext cx="1872208" cy="4555093"/>
          </a:xfrm>
          <a:prstGeom prst="rect">
            <a:avLst/>
          </a:prstGeom>
          <a:noFill/>
        </p:spPr>
        <p:txBody>
          <a:bodyPr wrap="square" rtlCol="0">
            <a:spAutoFit/>
          </a:bodyPr>
          <a:lstStyle/>
          <a:p>
            <a:r>
              <a:rPr lang="en-GB" sz="2600" dirty="0">
                <a:latin typeface="Curlz MT" pitchFamily="82" charset="0"/>
              </a:rPr>
              <a:t>down</a:t>
            </a:r>
          </a:p>
          <a:p>
            <a:r>
              <a:rPr lang="en-GB" sz="2600" dirty="0">
                <a:latin typeface="Footlight MT Light" pitchFamily="18" charset="0"/>
              </a:rPr>
              <a:t>from</a:t>
            </a:r>
          </a:p>
          <a:p>
            <a:r>
              <a:rPr lang="en-GB" sz="2600" dirty="0"/>
              <a:t>in</a:t>
            </a:r>
          </a:p>
          <a:p>
            <a:r>
              <a:rPr lang="en-GB" sz="2600" dirty="0">
                <a:latin typeface="Freestyle Script" pitchFamily="66" charset="0"/>
              </a:rPr>
              <a:t>into</a:t>
            </a:r>
          </a:p>
          <a:p>
            <a:r>
              <a:rPr lang="en-GB" sz="2600" dirty="0">
                <a:latin typeface="Forte" pitchFamily="66" charset="0"/>
              </a:rPr>
              <a:t>near</a:t>
            </a:r>
          </a:p>
          <a:p>
            <a:r>
              <a:rPr lang="en-GB" sz="2600" dirty="0">
                <a:latin typeface="Georgia" pitchFamily="18" charset="0"/>
              </a:rPr>
              <a:t>over</a:t>
            </a:r>
          </a:p>
          <a:p>
            <a:r>
              <a:rPr lang="en-GB" sz="2600" dirty="0">
                <a:latin typeface="Gill Sans MT Condensed" pitchFamily="34" charset="0"/>
              </a:rPr>
              <a:t>past</a:t>
            </a:r>
          </a:p>
          <a:p>
            <a:r>
              <a:rPr lang="en-GB" sz="2600" dirty="0">
                <a:latin typeface="Lucida Calligraphy" pitchFamily="66" charset="0"/>
              </a:rPr>
              <a:t>towards</a:t>
            </a:r>
          </a:p>
          <a:p>
            <a:r>
              <a:rPr lang="en-GB" sz="2600" dirty="0">
                <a:latin typeface="Matura MT Script Capitals" pitchFamily="66" charset="0"/>
              </a:rPr>
              <a:t>under</a:t>
            </a:r>
          </a:p>
          <a:p>
            <a:r>
              <a:rPr lang="en-GB" sz="2600" dirty="0">
                <a:latin typeface="Papyrus" pitchFamily="66" charset="0"/>
              </a:rPr>
              <a:t>up</a:t>
            </a:r>
          </a:p>
          <a:p>
            <a:endParaRPr lang="en-GB" sz="3000" dirty="0">
              <a:latin typeface="Gill Sans MT Condensed" pitchFamily="34" charset="0"/>
            </a:endParaRPr>
          </a:p>
        </p:txBody>
      </p:sp>
      <p:cxnSp>
        <p:nvCxnSpPr>
          <p:cNvPr id="8" name="Straight Connector 7"/>
          <p:cNvCxnSpPr/>
          <p:nvPr/>
        </p:nvCxnSpPr>
        <p:spPr>
          <a:xfrm>
            <a:off x="4716016" y="1484784"/>
            <a:ext cx="0" cy="4032448"/>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779912" y="5805264"/>
            <a:ext cx="4932040" cy="830997"/>
          </a:xfrm>
          <a:prstGeom prst="rect">
            <a:avLst/>
          </a:prstGeom>
          <a:noFill/>
        </p:spPr>
        <p:txBody>
          <a:bodyPr wrap="square" rtlCol="0">
            <a:spAutoFit/>
          </a:bodyPr>
          <a:lstStyle/>
          <a:p>
            <a:r>
              <a:rPr lang="en-GB" sz="2400" b="1" dirty="0">
                <a:solidFill>
                  <a:schemeClr val="accent4">
                    <a:lumMod val="75000"/>
                  </a:schemeClr>
                </a:solidFill>
              </a:rPr>
              <a:t>When you’re ready, have a look at what we thought, on the next slide!</a:t>
            </a:r>
          </a:p>
        </p:txBody>
      </p:sp>
      <p:pic>
        <p:nvPicPr>
          <p:cNvPr id="13" name="Picture 2" descr="Cute mouse vector image on | Cute mouse, Animal clipart, Cute cartoon"/>
          <p:cNvPicPr>
            <a:picLocks noChangeAspect="1" noChangeArrowheads="1"/>
          </p:cNvPicPr>
          <p:nvPr/>
        </p:nvPicPr>
        <p:blipFill>
          <a:blip r:embed="rId2" cstate="print"/>
          <a:srcRect/>
          <a:stretch>
            <a:fillRect/>
          </a:stretch>
        </p:blipFill>
        <p:spPr bwMode="auto">
          <a:xfrm>
            <a:off x="3563888" y="3933056"/>
            <a:ext cx="937823" cy="1329198"/>
          </a:xfrm>
          <a:prstGeom prst="rect">
            <a:avLst/>
          </a:prstGeom>
          <a:noFill/>
        </p:spPr>
      </p:pic>
      <p:cxnSp>
        <p:nvCxnSpPr>
          <p:cNvPr id="15" name="Straight Connector 14"/>
          <p:cNvCxnSpPr/>
          <p:nvPr/>
        </p:nvCxnSpPr>
        <p:spPr>
          <a:xfrm>
            <a:off x="4716016" y="5517232"/>
            <a:ext cx="4427984"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Cute mouse vector image on | Cute mouse, Animal clipart, Cute cartoon"/>
          <p:cNvPicPr>
            <a:picLocks noChangeAspect="1" noChangeArrowheads="1"/>
          </p:cNvPicPr>
          <p:nvPr/>
        </p:nvPicPr>
        <p:blipFill>
          <a:blip r:embed="rId2" cstate="print"/>
          <a:srcRect/>
          <a:stretch>
            <a:fillRect/>
          </a:stretch>
        </p:blipFill>
        <p:spPr bwMode="auto">
          <a:xfrm>
            <a:off x="6660232" y="0"/>
            <a:ext cx="2286254" cy="3240360"/>
          </a:xfrm>
          <a:prstGeom prst="rect">
            <a:avLst/>
          </a:prstGeom>
          <a:noFill/>
        </p:spPr>
      </p:pic>
      <p:sp>
        <p:nvSpPr>
          <p:cNvPr id="4" name="Title 3"/>
          <p:cNvSpPr>
            <a:spLocks noGrp="1"/>
          </p:cNvSpPr>
          <p:nvPr>
            <p:ph type="title"/>
          </p:nvPr>
        </p:nvSpPr>
        <p:spPr>
          <a:xfrm>
            <a:off x="612648" y="228600"/>
            <a:ext cx="6263608" cy="990600"/>
          </a:xfrm>
        </p:spPr>
        <p:txBody>
          <a:bodyPr/>
          <a:lstStyle/>
          <a:p>
            <a:r>
              <a:rPr lang="en-GB" dirty="0"/>
              <a:t>Grammar 7: Prepositions</a:t>
            </a:r>
          </a:p>
        </p:txBody>
      </p:sp>
      <p:sp>
        <p:nvSpPr>
          <p:cNvPr id="5" name="Content Placeholder 4"/>
          <p:cNvSpPr>
            <a:spLocks noGrp="1"/>
          </p:cNvSpPr>
          <p:nvPr>
            <p:ph sz="quarter" idx="1"/>
          </p:nvPr>
        </p:nvSpPr>
        <p:spPr>
          <a:xfrm>
            <a:off x="539552" y="1600200"/>
            <a:ext cx="8280920" cy="5069160"/>
          </a:xfrm>
        </p:spPr>
        <p:txBody>
          <a:bodyPr>
            <a:normAutofit fontScale="85000" lnSpcReduction="20000"/>
          </a:bodyPr>
          <a:lstStyle/>
          <a:p>
            <a:pPr>
              <a:buNone/>
            </a:pPr>
            <a:r>
              <a:rPr lang="en-GB" dirty="0">
                <a:solidFill>
                  <a:schemeClr val="accent4">
                    <a:lumMod val="75000"/>
                  </a:schemeClr>
                </a:solidFill>
              </a:rPr>
              <a:t>How did you get on? Here’s what we wrote:</a:t>
            </a:r>
          </a:p>
          <a:p>
            <a:pPr>
              <a:buNone/>
            </a:pPr>
            <a:endParaRPr lang="en-GB" sz="1900" dirty="0">
              <a:solidFill>
                <a:schemeClr val="accent4">
                  <a:lumMod val="75000"/>
                </a:schemeClr>
              </a:solidFill>
            </a:endParaRPr>
          </a:p>
          <a:p>
            <a:pPr marL="0" indent="0">
              <a:spcBef>
                <a:spcPts val="0"/>
              </a:spcBef>
              <a:buNone/>
            </a:pPr>
            <a:r>
              <a:rPr lang="en-GB" sz="3200" dirty="0"/>
              <a:t>Suzy left her mouse-hole and went </a:t>
            </a:r>
          </a:p>
          <a:p>
            <a:pPr marL="0" indent="0">
              <a:spcBef>
                <a:spcPts val="0"/>
              </a:spcBef>
              <a:buNone/>
            </a:pPr>
            <a:r>
              <a:rPr lang="en-GB" sz="3200" dirty="0">
                <a:solidFill>
                  <a:srgbClr val="FF0000"/>
                </a:solidFill>
              </a:rPr>
              <a:t>along</a:t>
            </a:r>
            <a:r>
              <a:rPr lang="en-GB" sz="3200" dirty="0"/>
              <a:t> the path,</a:t>
            </a:r>
          </a:p>
          <a:p>
            <a:pPr>
              <a:spcBef>
                <a:spcPts val="0"/>
              </a:spcBef>
              <a:buNone/>
            </a:pPr>
            <a:r>
              <a:rPr lang="en-GB" sz="3200" dirty="0">
                <a:solidFill>
                  <a:srgbClr val="FF0000"/>
                </a:solidFill>
              </a:rPr>
              <a:t>among</a:t>
            </a:r>
            <a:r>
              <a:rPr lang="en-GB" sz="3200" dirty="0"/>
              <a:t> the flowers,</a:t>
            </a:r>
          </a:p>
          <a:p>
            <a:pPr>
              <a:spcBef>
                <a:spcPts val="0"/>
              </a:spcBef>
              <a:buNone/>
            </a:pPr>
            <a:r>
              <a:rPr lang="en-GB" sz="3200" dirty="0">
                <a:solidFill>
                  <a:srgbClr val="FF0000"/>
                </a:solidFill>
              </a:rPr>
              <a:t>past</a:t>
            </a:r>
            <a:r>
              <a:rPr lang="en-GB" sz="3200" dirty="0"/>
              <a:t> the fence, </a:t>
            </a:r>
          </a:p>
          <a:p>
            <a:pPr>
              <a:spcBef>
                <a:spcPts val="0"/>
              </a:spcBef>
              <a:buNone/>
            </a:pPr>
            <a:r>
              <a:rPr lang="en-GB" sz="3200" dirty="0">
                <a:solidFill>
                  <a:srgbClr val="FF0000"/>
                </a:solidFill>
              </a:rPr>
              <a:t>down</a:t>
            </a:r>
            <a:r>
              <a:rPr lang="en-GB" sz="3200" dirty="0"/>
              <a:t> the garden,</a:t>
            </a:r>
          </a:p>
          <a:p>
            <a:pPr>
              <a:spcBef>
                <a:spcPts val="0"/>
              </a:spcBef>
              <a:buNone/>
            </a:pPr>
            <a:r>
              <a:rPr lang="en-GB" sz="3200" dirty="0">
                <a:solidFill>
                  <a:srgbClr val="FF0000"/>
                </a:solidFill>
              </a:rPr>
              <a:t>across</a:t>
            </a:r>
            <a:r>
              <a:rPr lang="en-GB" sz="3200" dirty="0"/>
              <a:t> the field,</a:t>
            </a:r>
          </a:p>
          <a:p>
            <a:pPr>
              <a:spcBef>
                <a:spcPts val="0"/>
              </a:spcBef>
              <a:buNone/>
            </a:pPr>
            <a:r>
              <a:rPr lang="en-GB" sz="3200" dirty="0">
                <a:solidFill>
                  <a:srgbClr val="FF0000"/>
                </a:solidFill>
              </a:rPr>
              <a:t>through</a:t>
            </a:r>
            <a:r>
              <a:rPr lang="en-GB" sz="3200" dirty="0"/>
              <a:t> the forest,</a:t>
            </a:r>
          </a:p>
          <a:p>
            <a:pPr>
              <a:spcBef>
                <a:spcPts val="0"/>
              </a:spcBef>
              <a:buNone/>
            </a:pPr>
            <a:r>
              <a:rPr lang="en-GB" sz="3200" dirty="0">
                <a:solidFill>
                  <a:srgbClr val="FF0000"/>
                </a:solidFill>
              </a:rPr>
              <a:t>between</a:t>
            </a:r>
            <a:r>
              <a:rPr lang="en-GB" sz="3200" dirty="0"/>
              <a:t> the trees,</a:t>
            </a:r>
          </a:p>
          <a:p>
            <a:pPr>
              <a:spcBef>
                <a:spcPts val="0"/>
              </a:spcBef>
              <a:buNone/>
            </a:pPr>
            <a:r>
              <a:rPr lang="en-GB" sz="3200" dirty="0">
                <a:solidFill>
                  <a:srgbClr val="FF0000"/>
                </a:solidFill>
              </a:rPr>
              <a:t>under</a:t>
            </a:r>
            <a:r>
              <a:rPr lang="en-GB" sz="3200" dirty="0"/>
              <a:t> the bridge and</a:t>
            </a:r>
          </a:p>
          <a:p>
            <a:pPr>
              <a:spcBef>
                <a:spcPts val="0"/>
              </a:spcBef>
              <a:buNone/>
            </a:pPr>
            <a:r>
              <a:rPr lang="en-GB" sz="3200" dirty="0">
                <a:solidFill>
                  <a:srgbClr val="FF0000"/>
                </a:solidFill>
              </a:rPr>
              <a:t>towards</a:t>
            </a:r>
            <a:r>
              <a:rPr lang="en-GB" sz="3200" dirty="0"/>
              <a:t> the farm.</a:t>
            </a:r>
          </a:p>
          <a:p>
            <a:pPr marL="0" indent="0">
              <a:buNone/>
            </a:pPr>
            <a:r>
              <a:rPr lang="en-GB" dirty="0">
                <a:solidFill>
                  <a:schemeClr val="accent4">
                    <a:lumMod val="75000"/>
                  </a:schemeClr>
                </a:solidFill>
              </a:rPr>
              <a:t>You might have written something different but as long as it makes sense, that’s fine. Well done!! Send us a photo on Aladdin Connect!</a:t>
            </a:r>
          </a:p>
          <a:p>
            <a:endParaRPr lang="en-GB" dirty="0"/>
          </a:p>
        </p:txBody>
      </p:sp>
      <p:sp>
        <p:nvSpPr>
          <p:cNvPr id="6" name="Content Placeholder 4"/>
          <p:cNvSpPr txBox="1">
            <a:spLocks/>
          </p:cNvSpPr>
          <p:nvPr/>
        </p:nvSpPr>
        <p:spPr>
          <a:xfrm>
            <a:off x="3059832" y="1600200"/>
            <a:ext cx="2735216" cy="5257800"/>
          </a:xfrm>
          <a:prstGeom prst="rect">
            <a:avLst/>
          </a:prstGeom>
        </p:spPr>
        <p:txBody>
          <a:bodyPr vert="horz">
            <a:normAutofit/>
          </a:bodyPr>
          <a:lstStyle/>
          <a:p>
            <a:pPr marL="320040" marR="0" lvl="0" indent="-320040" algn="l" defTabSz="914400" rtl="0" eaLnBrk="1" fontAlgn="auto" latinLnBrk="0" hangingPunct="1">
              <a:lnSpc>
                <a:spcPct val="100000"/>
              </a:lnSpc>
              <a:spcBef>
                <a:spcPts val="700"/>
              </a:spcBef>
              <a:spcAft>
                <a:spcPts val="0"/>
              </a:spcAft>
              <a:buClr>
                <a:schemeClr val="accent2"/>
              </a:buClr>
              <a:buSzPct val="60000"/>
              <a:buFont typeface="Wingdings"/>
              <a:buChar char=""/>
              <a:tabLst/>
              <a:defRPr/>
            </a:pPr>
            <a:endParaRPr kumimoji="0" lang="en-GB" sz="2900" b="0" i="0" u="none" strike="noStrike" kern="1200" cap="none" spc="0" normalizeH="0" baseline="0" noProof="0" dirty="0">
              <a:ln>
                <a:noFill/>
              </a:ln>
              <a:solidFill>
                <a:schemeClr val="tx1"/>
              </a:solidFill>
              <a:effectLst/>
              <a:uLnTx/>
              <a:uFillTx/>
              <a:latin typeface="+mn-lt"/>
              <a:ea typeface="+mn-ea"/>
              <a:cs typeface="+mn-cs"/>
            </a:endParaRPr>
          </a:p>
        </p:txBody>
      </p:sp>
      <p:sp>
        <p:nvSpPr>
          <p:cNvPr id="8" name="TextBox 7"/>
          <p:cNvSpPr txBox="1"/>
          <p:nvPr/>
        </p:nvSpPr>
        <p:spPr>
          <a:xfrm>
            <a:off x="6660232" y="2996952"/>
            <a:ext cx="2304256" cy="1692771"/>
          </a:xfrm>
          <a:prstGeom prst="rect">
            <a:avLst/>
          </a:prstGeom>
          <a:solidFill>
            <a:schemeClr val="accent4">
              <a:lumMod val="40000"/>
              <a:lumOff val="60000"/>
            </a:schemeClr>
          </a:solidFill>
        </p:spPr>
        <p:txBody>
          <a:bodyPr wrap="square" rtlCol="0">
            <a:spAutoFit/>
          </a:bodyPr>
          <a:lstStyle/>
          <a:p>
            <a:r>
              <a:rPr lang="en-GB" sz="2600" dirty="0">
                <a:solidFill>
                  <a:schemeClr val="accent4">
                    <a:lumMod val="50000"/>
                  </a:schemeClr>
                </a:solidFill>
              </a:rPr>
              <a:t>You might like to draw a map of Suzy’s journey now!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GB" dirty="0"/>
          </a:p>
        </p:txBody>
      </p:sp>
      <p:sp>
        <p:nvSpPr>
          <p:cNvPr id="2" name="Title 1"/>
          <p:cNvSpPr>
            <a:spLocks noGrp="1"/>
          </p:cNvSpPr>
          <p:nvPr>
            <p:ph type="title"/>
          </p:nvPr>
        </p:nvSpPr>
        <p:spPr/>
        <p:txBody>
          <a:bodyPr>
            <a:normAutofit fontScale="90000"/>
          </a:bodyPr>
          <a:lstStyle/>
          <a:p>
            <a:r>
              <a:rPr lang="en-GB" dirty="0"/>
              <a:t>Week 7: Friday</a:t>
            </a:r>
            <a:br>
              <a:rPr lang="en-GB" dirty="0"/>
            </a:br>
            <a:r>
              <a:rPr lang="en-GB" sz="3300" dirty="0"/>
              <a:t>Comprehension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Comprehension</a:t>
            </a:r>
            <a:br>
              <a:rPr lang="en-GB" dirty="0"/>
            </a:br>
            <a:r>
              <a:rPr lang="en-GB" sz="3300" dirty="0"/>
              <a:t>Read this.</a:t>
            </a:r>
          </a:p>
        </p:txBody>
      </p:sp>
      <p:pic>
        <p:nvPicPr>
          <p:cNvPr id="4098" name="Picture 2"/>
          <p:cNvPicPr>
            <a:picLocks noGrp="1" noChangeAspect="1" noChangeArrowheads="1"/>
          </p:cNvPicPr>
          <p:nvPr>
            <p:ph sz="quarter" idx="1"/>
          </p:nvPr>
        </p:nvPicPr>
        <p:blipFill>
          <a:blip r:embed="rId2" cstate="print"/>
          <a:srcRect/>
          <a:stretch>
            <a:fillRect/>
          </a:stretch>
        </p:blipFill>
        <p:spPr bwMode="auto">
          <a:xfrm rot="16200000">
            <a:off x="2306195" y="-35384"/>
            <a:ext cx="4464496" cy="793688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144"/>
            <a:ext cx="9144000" cy="990600"/>
          </a:xfrm>
        </p:spPr>
        <p:txBody>
          <a:bodyPr>
            <a:normAutofit fontScale="90000"/>
          </a:bodyPr>
          <a:lstStyle/>
          <a:p>
            <a:r>
              <a:rPr lang="en-GB" sz="4900" dirty="0"/>
              <a:t>Comprehension</a:t>
            </a:r>
            <a:r>
              <a:rPr lang="en-GB" dirty="0"/>
              <a:t> </a:t>
            </a:r>
            <a:br>
              <a:rPr lang="en-GB" dirty="0"/>
            </a:br>
            <a:r>
              <a:rPr lang="en-GB" sz="3100" dirty="0"/>
              <a:t>Now write full sentences to answer these questions in your copy.</a:t>
            </a:r>
          </a:p>
        </p:txBody>
      </p:sp>
      <p:pic>
        <p:nvPicPr>
          <p:cNvPr id="5122" name="Picture 2"/>
          <p:cNvPicPr>
            <a:picLocks noGrp="1" noChangeAspect="1" noChangeArrowheads="1"/>
          </p:cNvPicPr>
          <p:nvPr>
            <p:ph sz="quarter" idx="1"/>
          </p:nvPr>
        </p:nvPicPr>
        <p:blipFill>
          <a:blip r:embed="rId2" cstate="print"/>
          <a:srcRect/>
          <a:stretch>
            <a:fillRect/>
          </a:stretch>
        </p:blipFill>
        <p:spPr bwMode="auto">
          <a:xfrm>
            <a:off x="693208" y="1600200"/>
            <a:ext cx="7992533" cy="4495800"/>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260648"/>
            <a:ext cx="8153400" cy="990600"/>
          </a:xfrm>
        </p:spPr>
        <p:txBody>
          <a:bodyPr/>
          <a:lstStyle/>
          <a:p>
            <a:r>
              <a:rPr lang="en-GB" dirty="0"/>
              <a:t>Note to children</a:t>
            </a:r>
          </a:p>
        </p:txBody>
      </p:sp>
      <p:sp>
        <p:nvSpPr>
          <p:cNvPr id="2" name="Text Placeholder 1"/>
          <p:cNvSpPr>
            <a:spLocks noGrp="1"/>
          </p:cNvSpPr>
          <p:nvPr>
            <p:ph sz="quarter" idx="1"/>
          </p:nvPr>
        </p:nvSpPr>
        <p:spPr>
          <a:xfrm>
            <a:off x="251520" y="1589566"/>
            <a:ext cx="5184576" cy="5268434"/>
          </a:xfrm>
        </p:spPr>
        <p:txBody>
          <a:bodyPr>
            <a:normAutofit fontScale="85000" lnSpcReduction="20000"/>
          </a:bodyPr>
          <a:lstStyle/>
          <a:p>
            <a:pPr marL="0" indent="0">
              <a:buNone/>
            </a:pPr>
            <a:r>
              <a:rPr lang="en-GB" dirty="0"/>
              <a:t>Hello everyone,  how are you?</a:t>
            </a:r>
          </a:p>
          <a:p>
            <a:pPr marL="0" indent="0"/>
            <a:endParaRPr lang="en-GB" sz="1800" dirty="0"/>
          </a:p>
          <a:p>
            <a:pPr marL="0" indent="0">
              <a:buNone/>
            </a:pPr>
            <a:r>
              <a:rPr lang="en-GB" dirty="0"/>
              <a:t>What have you been up to for the past fortnight? Hasn’t the weather been lovely? We have been out and about walking and cycling. What have you been up to? We have loved hearing from some of you on Aladdin Connect! And we look forward to hearing from everyone else.</a:t>
            </a:r>
          </a:p>
          <a:p>
            <a:pPr marL="0" indent="0">
              <a:buNone/>
            </a:pPr>
            <a:endParaRPr lang="en-GB" sz="2100" dirty="0"/>
          </a:p>
          <a:p>
            <a:pPr marL="0" indent="0">
              <a:buNone/>
            </a:pPr>
            <a:r>
              <a:rPr lang="en-GB" dirty="0"/>
              <a:t>Here is some work for you to do over the next two weeks. See how you get on. Our themes for this fortnight are </a:t>
            </a:r>
            <a:r>
              <a:rPr lang="en-GB" i="1" dirty="0"/>
              <a:t>Sound </a:t>
            </a:r>
            <a:r>
              <a:rPr lang="en-GB" dirty="0"/>
              <a:t>and </a:t>
            </a:r>
            <a:r>
              <a:rPr lang="en-GB" i="1" dirty="0"/>
              <a:t>Flight</a:t>
            </a:r>
            <a:r>
              <a:rPr lang="en-GB" dirty="0"/>
              <a:t>.</a:t>
            </a:r>
          </a:p>
        </p:txBody>
      </p:sp>
      <p:pic>
        <p:nvPicPr>
          <p:cNvPr id="61442" name="Picture 2" descr="Family riding bike in the park illustration Stock Vector Art ..."/>
          <p:cNvPicPr>
            <a:picLocks noChangeAspect="1" noChangeArrowheads="1"/>
          </p:cNvPicPr>
          <p:nvPr/>
        </p:nvPicPr>
        <p:blipFill>
          <a:blip r:embed="rId3" cstate="print"/>
          <a:srcRect/>
          <a:stretch>
            <a:fillRect/>
          </a:stretch>
        </p:blipFill>
        <p:spPr bwMode="auto">
          <a:xfrm>
            <a:off x="5426397" y="2132856"/>
            <a:ext cx="3717603" cy="2487935"/>
          </a:xfrm>
          <a:prstGeom prst="rect">
            <a:avLst/>
          </a:prstGeom>
          <a:noFill/>
        </p:spPr>
      </p:pic>
      <p:pic>
        <p:nvPicPr>
          <p:cNvPr id="61444" name="Picture 4" descr="Silhouette Kids Walking Images, Stock Photos &amp; Vectors | Shutterstock"/>
          <p:cNvPicPr>
            <a:picLocks noChangeAspect="1" noChangeArrowheads="1"/>
          </p:cNvPicPr>
          <p:nvPr/>
        </p:nvPicPr>
        <p:blipFill>
          <a:blip r:embed="rId4" cstate="print"/>
          <a:srcRect/>
          <a:stretch>
            <a:fillRect/>
          </a:stretch>
        </p:blipFill>
        <p:spPr bwMode="auto">
          <a:xfrm>
            <a:off x="5455096" y="4293096"/>
            <a:ext cx="3581400" cy="2667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304856" cy="1333872"/>
          </a:xfrm>
        </p:spPr>
        <p:txBody>
          <a:bodyPr>
            <a:normAutofit fontScale="92500" lnSpcReduction="10000"/>
          </a:bodyPr>
          <a:lstStyle/>
          <a:p>
            <a:r>
              <a:rPr lang="en-GB" dirty="0"/>
              <a:t>Give yourself a spelling test. How did you get on? Send us a picture on Aladdin Connect if you like!</a:t>
            </a:r>
          </a:p>
          <a:p>
            <a:r>
              <a:rPr lang="en-GB" dirty="0"/>
              <a:t>Well done on finishing Week 7!</a:t>
            </a:r>
          </a:p>
          <a:p>
            <a:endParaRPr lang="en-GB" dirty="0"/>
          </a:p>
        </p:txBody>
      </p:sp>
      <p:sp>
        <p:nvSpPr>
          <p:cNvPr id="2" name="Title 1"/>
          <p:cNvSpPr>
            <a:spLocks noGrp="1"/>
          </p:cNvSpPr>
          <p:nvPr>
            <p:ph type="title"/>
          </p:nvPr>
        </p:nvSpPr>
        <p:spPr/>
        <p:txBody>
          <a:bodyPr>
            <a:normAutofit/>
          </a:bodyPr>
          <a:lstStyle/>
          <a:p>
            <a:r>
              <a:rPr lang="en-GB" dirty="0"/>
              <a:t>End of Week 7</a:t>
            </a:r>
            <a:endParaRPr lang="en-GB" sz="3300" dirty="0"/>
          </a:p>
        </p:txBody>
      </p:sp>
      <p:sp>
        <p:nvSpPr>
          <p:cNvPr id="7170" name="AutoShape 2" descr="Image result for clip art hand cl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3" cstate="print"/>
          <a:srcRect/>
          <a:stretch>
            <a:fillRect/>
          </a:stretch>
        </p:blipFill>
        <p:spPr bwMode="auto">
          <a:xfrm>
            <a:off x="3275856" y="4005064"/>
            <a:ext cx="2238375" cy="2038350"/>
          </a:xfrm>
          <a:prstGeom prst="rect">
            <a:avLst/>
          </a:prstGeom>
          <a:noFill/>
          <a:ln w="9525">
            <a:noFill/>
            <a:miter lim="800000"/>
            <a:headEnd/>
            <a:tailEnd/>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743200"/>
            <a:ext cx="7123113" cy="3494112"/>
          </a:xfrm>
        </p:spPr>
        <p:txBody>
          <a:bodyPr>
            <a:normAutofit/>
          </a:bodyPr>
          <a:lstStyle/>
          <a:p>
            <a:endParaRPr lang="en-GB" dirty="0"/>
          </a:p>
        </p:txBody>
      </p:sp>
      <p:sp>
        <p:nvSpPr>
          <p:cNvPr id="2" name="Title 1"/>
          <p:cNvSpPr>
            <a:spLocks noGrp="1"/>
          </p:cNvSpPr>
          <p:nvPr>
            <p:ph type="title"/>
          </p:nvPr>
        </p:nvSpPr>
        <p:spPr/>
        <p:txBody>
          <a:bodyPr>
            <a:normAutofit/>
          </a:bodyPr>
          <a:lstStyle/>
          <a:p>
            <a:r>
              <a:rPr lang="en-GB" dirty="0"/>
              <a:t>Week 8</a:t>
            </a:r>
            <a:endParaRPr lang="en-GB" sz="33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2008"/>
            <a:ext cx="9144000" cy="1412776"/>
          </a:xfrm>
        </p:spPr>
        <p:txBody>
          <a:bodyPr>
            <a:normAutofit fontScale="90000"/>
          </a:bodyPr>
          <a:lstStyle/>
          <a:p>
            <a:pPr>
              <a:tabLst>
                <a:tab pos="4932363" algn="l"/>
              </a:tabLst>
            </a:pPr>
            <a:r>
              <a:rPr lang="en-GB" sz="4200" b="1" dirty="0"/>
              <a:t>Spellings Week 8: </a:t>
            </a:r>
            <a:r>
              <a:rPr lang="en-GB" sz="3600" i="1" dirty="0" err="1"/>
              <a:t>ei</a:t>
            </a:r>
            <a:r>
              <a:rPr lang="en-GB" sz="3600" i="1" dirty="0"/>
              <a:t> </a:t>
            </a:r>
            <a:r>
              <a:rPr lang="en-GB" sz="3600" dirty="0"/>
              <a:t>and </a:t>
            </a:r>
            <a:r>
              <a:rPr lang="en-GB" sz="3600" i="1" dirty="0" err="1"/>
              <a:t>eigh</a:t>
            </a:r>
            <a:r>
              <a:rPr lang="en-GB" sz="3600" dirty="0"/>
              <a:t>   </a:t>
            </a:r>
            <a:r>
              <a:rPr lang="en-GB" sz="2200" dirty="0"/>
              <a:t>Write a sentence for each word in your copy. Play games on Spelling City (parents, you might need to enable Flash in your browser): </a:t>
            </a:r>
            <a:r>
              <a:rPr lang="en-GB" sz="2200" b="1" dirty="0">
                <a:hlinkClick r:id="rId2"/>
              </a:rPr>
              <a:t>https://www.spellingcity.com/users/2ndClassRoom15and16</a:t>
            </a:r>
            <a:endParaRPr lang="en-GB" sz="2200" dirty="0"/>
          </a:p>
        </p:txBody>
      </p:sp>
      <p:sp>
        <p:nvSpPr>
          <p:cNvPr id="5" name="Text Placeholder 4"/>
          <p:cNvSpPr>
            <a:spLocks noGrp="1"/>
          </p:cNvSpPr>
          <p:nvPr>
            <p:ph sz="quarter" idx="1"/>
          </p:nvPr>
        </p:nvSpPr>
        <p:spPr>
          <a:xfrm>
            <a:off x="609600" y="1589567"/>
            <a:ext cx="1946176" cy="4572000"/>
          </a:xfrm>
        </p:spPr>
        <p:txBody>
          <a:bodyPr>
            <a:normAutofit/>
          </a:bodyPr>
          <a:lstStyle/>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lvl="0" indent="-514350">
              <a:buFont typeface="+mj-lt"/>
              <a:buAutoNum type="arabicPeriod"/>
              <a:defRPr/>
            </a:pPr>
            <a:endParaRPr lang="en-GB" dirty="0">
              <a:solidFill>
                <a:schemeClr val="tx1"/>
              </a:solidFill>
            </a:endParaRPr>
          </a:p>
          <a:p>
            <a:pPr marL="514350" indent="-514350">
              <a:buFont typeface="+mj-lt"/>
              <a:buAutoNum type="arabicPeriod"/>
            </a:pPr>
            <a:endParaRPr lang="en-GB" dirty="0">
              <a:solidFill>
                <a:schemeClr val="tx1"/>
              </a:solidFill>
            </a:endParaRPr>
          </a:p>
        </p:txBody>
      </p:sp>
      <p:graphicFrame>
        <p:nvGraphicFramePr>
          <p:cNvPr id="9" name="Content Placeholder 8"/>
          <p:cNvGraphicFramePr>
            <a:graphicFrameLocks noGrp="1"/>
          </p:cNvGraphicFramePr>
          <p:nvPr>
            <p:ph sz="quarter" idx="2"/>
          </p:nvPr>
        </p:nvGraphicFramePr>
        <p:xfrm>
          <a:off x="611560" y="1507195"/>
          <a:ext cx="8028385" cy="5306181"/>
        </p:xfrm>
        <a:graphic>
          <a:graphicData uri="http://schemas.openxmlformats.org/drawingml/2006/table">
            <a:tbl>
              <a:tblPr firstRow="1" bandRow="1">
                <a:tableStyleId>{5C22544A-7EE6-4342-B048-85BDC9FD1C3A}</a:tableStyleId>
              </a:tblPr>
              <a:tblGrid>
                <a:gridCol w="1605677">
                  <a:extLst>
                    <a:ext uri="{9D8B030D-6E8A-4147-A177-3AD203B41FA5}">
                      <a16:colId xmlns:a16="http://schemas.microsoft.com/office/drawing/2014/main" val="20000"/>
                    </a:ext>
                  </a:extLst>
                </a:gridCol>
                <a:gridCol w="1605677">
                  <a:extLst>
                    <a:ext uri="{9D8B030D-6E8A-4147-A177-3AD203B41FA5}">
                      <a16:colId xmlns:a16="http://schemas.microsoft.com/office/drawing/2014/main" val="20001"/>
                    </a:ext>
                  </a:extLst>
                </a:gridCol>
                <a:gridCol w="1605677">
                  <a:extLst>
                    <a:ext uri="{9D8B030D-6E8A-4147-A177-3AD203B41FA5}">
                      <a16:colId xmlns:a16="http://schemas.microsoft.com/office/drawing/2014/main" val="20002"/>
                    </a:ext>
                  </a:extLst>
                </a:gridCol>
                <a:gridCol w="1605677">
                  <a:extLst>
                    <a:ext uri="{9D8B030D-6E8A-4147-A177-3AD203B41FA5}">
                      <a16:colId xmlns:a16="http://schemas.microsoft.com/office/drawing/2014/main" val="20003"/>
                    </a:ext>
                  </a:extLst>
                </a:gridCol>
                <a:gridCol w="1605677">
                  <a:extLst>
                    <a:ext uri="{9D8B030D-6E8A-4147-A177-3AD203B41FA5}">
                      <a16:colId xmlns:a16="http://schemas.microsoft.com/office/drawing/2014/main" val="20004"/>
                    </a:ext>
                  </a:extLst>
                </a:gridCol>
              </a:tblGrid>
              <a:tr h="667245">
                <a:tc>
                  <a:txBody>
                    <a:bodyPr/>
                    <a:lstStyle/>
                    <a:p>
                      <a:endParaRPr lang="en-GB" dirty="0"/>
                    </a:p>
                  </a:txBody>
                  <a:tcPr/>
                </a:tc>
                <a:tc>
                  <a:txBody>
                    <a:bodyPr/>
                    <a:lstStyle/>
                    <a:p>
                      <a:r>
                        <a:rPr lang="en-GB" dirty="0"/>
                        <a:t>Look</a:t>
                      </a:r>
                    </a:p>
                  </a:txBody>
                  <a:tcPr/>
                </a:tc>
                <a:tc>
                  <a:txBody>
                    <a:bodyPr/>
                    <a:lstStyle/>
                    <a:p>
                      <a:r>
                        <a:rPr lang="en-GB" dirty="0"/>
                        <a:t>Copy</a:t>
                      </a:r>
                    </a:p>
                  </a:txBody>
                  <a:tcPr/>
                </a:tc>
                <a:tc>
                  <a:txBody>
                    <a:bodyPr/>
                    <a:lstStyle/>
                    <a:p>
                      <a:r>
                        <a:rPr lang="en-GB" dirty="0"/>
                        <a:t>Cover &amp; Write</a:t>
                      </a:r>
                    </a:p>
                  </a:txBody>
                  <a:tcPr/>
                </a:tc>
                <a:tc>
                  <a:txBody>
                    <a:bodyPr/>
                    <a:lstStyle/>
                    <a:p>
                      <a:r>
                        <a:rPr lang="en-GB" dirty="0"/>
                        <a:t>Check</a:t>
                      </a:r>
                    </a:p>
                  </a:txBody>
                  <a:tcPr/>
                </a:tc>
                <a:extLst>
                  <a:ext uri="{0D108BD9-81ED-4DB2-BD59-A6C34878D82A}">
                    <a16:rowId xmlns:a16="http://schemas.microsoft.com/office/drawing/2014/main" val="10000"/>
                  </a:ext>
                </a:extLst>
              </a:tr>
              <a:tr h="386578">
                <a:tc>
                  <a:txBody>
                    <a:bodyPr/>
                    <a:lstStyle/>
                    <a:p>
                      <a:r>
                        <a:rPr lang="en-GB" b="1" dirty="0"/>
                        <a:t>Mon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eight</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86578">
                <a:tc>
                  <a:txBody>
                    <a:bodyPr/>
                    <a:lstStyle/>
                    <a:p>
                      <a:endParaRPr lang="en-GB" b="1" dirty="0"/>
                    </a:p>
                  </a:txBody>
                  <a:tcPr/>
                </a:tc>
                <a:tc>
                  <a:txBody>
                    <a:bodyPr/>
                    <a:lstStyle/>
                    <a:p>
                      <a:r>
                        <a:rPr lang="en-GB" dirty="0"/>
                        <a:t>eighteen</a:t>
                      </a:r>
                    </a:p>
                  </a:txBody>
                  <a:tcPr/>
                </a:tc>
                <a:tc>
                  <a:txBody>
                    <a:bodyPr/>
                    <a:lstStyle/>
                    <a:p>
                      <a:endParaRPr lang="en-GB"/>
                    </a:p>
                  </a:txBody>
                  <a:tcPr/>
                </a:tc>
                <a:tc>
                  <a:txBody>
                    <a:bodyPr/>
                    <a:lstStyle/>
                    <a:p>
                      <a:endParaRPr lang="en-GB"/>
                    </a:p>
                  </a:txBody>
                  <a:tcPr/>
                </a:tc>
                <a:tc>
                  <a:txBody>
                    <a:bodyPr/>
                    <a:lstStyle/>
                    <a:p>
                      <a:endParaRPr lang="en-GB" dirty="0"/>
                    </a:p>
                  </a:txBody>
                  <a:tcPr/>
                </a:tc>
                <a:extLst>
                  <a:ext uri="{0D108BD9-81ED-4DB2-BD59-A6C34878D82A}">
                    <a16:rowId xmlns:a16="http://schemas.microsoft.com/office/drawing/2014/main" val="10002"/>
                  </a:ext>
                </a:extLst>
              </a:tr>
              <a:tr h="386578">
                <a:tc>
                  <a:txBody>
                    <a:bodyPr/>
                    <a:lstStyle/>
                    <a:p>
                      <a:endParaRPr lang="en-GB" b="1" dirty="0"/>
                    </a:p>
                  </a:txBody>
                  <a:tcPr/>
                </a:tc>
                <a:tc>
                  <a:txBody>
                    <a:bodyPr/>
                    <a:lstStyle/>
                    <a:p>
                      <a:r>
                        <a:rPr lang="en-GB" dirty="0"/>
                        <a:t>eighty</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86578">
                <a:tc>
                  <a:txBody>
                    <a:bodyPr/>
                    <a:lstStyle/>
                    <a:p>
                      <a:r>
                        <a:rPr lang="en-GB" b="1" dirty="0"/>
                        <a:t>Tue</a:t>
                      </a:r>
                    </a:p>
                  </a:txBody>
                  <a:tcPr/>
                </a:tc>
                <a:tc>
                  <a:txBody>
                    <a:bodyPr/>
                    <a:lstStyle/>
                    <a:p>
                      <a:r>
                        <a:rPr lang="en-GB" dirty="0"/>
                        <a:t>weight</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386578">
                <a:tc>
                  <a:txBody>
                    <a:bodyPr/>
                    <a:lstStyle/>
                    <a:p>
                      <a:endParaRPr lang="en-GB" b="1" dirty="0"/>
                    </a:p>
                  </a:txBody>
                  <a:tcPr/>
                </a:tc>
                <a:tc>
                  <a:txBody>
                    <a:bodyPr/>
                    <a:lstStyle/>
                    <a:p>
                      <a:r>
                        <a:rPr lang="en-GB" dirty="0"/>
                        <a:t>neigh</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86578">
                <a:tc>
                  <a:txBody>
                    <a:bodyPr/>
                    <a:lstStyle/>
                    <a:p>
                      <a:endParaRPr lang="en-GB" b="1" dirty="0"/>
                    </a:p>
                  </a:txBody>
                  <a:tcPr/>
                </a:tc>
                <a:tc>
                  <a:txBody>
                    <a:bodyPr/>
                    <a:lstStyle/>
                    <a:p>
                      <a:r>
                        <a:rPr lang="en-GB" dirty="0"/>
                        <a:t>neighbour</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386578">
                <a:tc>
                  <a:txBody>
                    <a:bodyPr/>
                    <a:lstStyle/>
                    <a:p>
                      <a:r>
                        <a:rPr lang="en-GB" b="1" dirty="0"/>
                        <a:t>Wed</a:t>
                      </a:r>
                    </a:p>
                  </a:txBody>
                  <a:tcPr/>
                </a:tc>
                <a:tc>
                  <a:txBody>
                    <a:bodyPr/>
                    <a:lstStyle/>
                    <a:p>
                      <a:r>
                        <a:rPr lang="en-GB" dirty="0"/>
                        <a:t>reindeer</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7"/>
                  </a:ext>
                </a:extLst>
              </a:tr>
              <a:tr h="386578">
                <a:tc>
                  <a:txBody>
                    <a:bodyPr/>
                    <a:lstStyle/>
                    <a:p>
                      <a:endParaRPr lang="en-GB" b="1" dirty="0"/>
                    </a:p>
                  </a:txBody>
                  <a:tcPr/>
                </a:tc>
                <a:tc>
                  <a:txBody>
                    <a:bodyPr/>
                    <a:lstStyle/>
                    <a:p>
                      <a:r>
                        <a:rPr lang="en-GB" dirty="0"/>
                        <a:t>reins</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8"/>
                  </a:ext>
                </a:extLst>
              </a:tr>
              <a:tr h="386578">
                <a:tc>
                  <a:txBody>
                    <a:bodyPr/>
                    <a:lstStyle/>
                    <a:p>
                      <a:endParaRPr lang="en-GB" b="1" dirty="0"/>
                    </a:p>
                  </a:txBody>
                  <a:tcPr/>
                </a:tc>
                <a:tc>
                  <a:txBody>
                    <a:bodyPr/>
                    <a:lstStyle/>
                    <a:p>
                      <a:r>
                        <a:rPr lang="en-GB" dirty="0"/>
                        <a:t>sleigh</a:t>
                      </a:r>
                    </a:p>
                  </a:txBody>
                  <a:tcPr/>
                </a:tc>
                <a:tc>
                  <a:txBody>
                    <a:bodyPr/>
                    <a:lstStyle/>
                    <a:p>
                      <a:endParaRPr lang="en-GB"/>
                    </a:p>
                  </a:txBody>
                  <a:tcPr/>
                </a:tc>
                <a:tc>
                  <a:txBody>
                    <a:bodyPr/>
                    <a:lstStyle/>
                    <a:p>
                      <a:endParaRPr lang="en-GB" dirty="0"/>
                    </a:p>
                  </a:txBody>
                  <a:tcPr/>
                </a:tc>
                <a:tc>
                  <a:txBody>
                    <a:bodyPr/>
                    <a:lstStyle/>
                    <a:p>
                      <a:endParaRPr lang="en-GB"/>
                    </a:p>
                  </a:txBody>
                  <a:tcPr/>
                </a:tc>
                <a:extLst>
                  <a:ext uri="{0D108BD9-81ED-4DB2-BD59-A6C34878D82A}">
                    <a16:rowId xmlns:a16="http://schemas.microsoft.com/office/drawing/2014/main" val="10009"/>
                  </a:ext>
                </a:extLst>
              </a:tr>
              <a:tr h="386578">
                <a:tc>
                  <a:txBody>
                    <a:bodyPr/>
                    <a:lstStyle/>
                    <a:p>
                      <a:r>
                        <a:rPr lang="en-GB" b="1" dirty="0" err="1"/>
                        <a:t>Thur</a:t>
                      </a:r>
                      <a:endParaRPr lang="en-GB" b="1" dirty="0"/>
                    </a:p>
                  </a:txBody>
                  <a:tcPr/>
                </a:tc>
                <a:tc>
                  <a:txBody>
                    <a:bodyPr/>
                    <a:lstStyle/>
                    <a:p>
                      <a:r>
                        <a:rPr lang="en-GB" dirty="0"/>
                        <a:t>veil</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0"/>
                  </a:ext>
                </a:extLst>
              </a:tr>
              <a:tr h="386578">
                <a:tc>
                  <a:txBody>
                    <a:bodyPr/>
                    <a:lstStyle/>
                    <a:p>
                      <a:endParaRPr lang="en-GB" b="1" dirty="0"/>
                    </a:p>
                  </a:txBody>
                  <a:tcPr/>
                </a:tc>
                <a:tc>
                  <a:txBody>
                    <a:bodyPr/>
                    <a:lstStyle/>
                    <a:p>
                      <a:r>
                        <a:rPr lang="en-GB" dirty="0"/>
                        <a:t>child</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1"/>
                  </a:ext>
                </a:extLst>
              </a:tr>
              <a:tr h="386578">
                <a:tc>
                  <a:txBody>
                    <a:bodyPr/>
                    <a:lstStyle/>
                    <a:p>
                      <a:endParaRPr lang="en-GB" b="1" dirty="0"/>
                    </a:p>
                  </a:txBody>
                  <a:tcPr/>
                </a:tc>
                <a:tc>
                  <a:txBody>
                    <a:bodyPr/>
                    <a:lstStyle/>
                    <a:p>
                      <a:r>
                        <a:rPr lang="en-GB" dirty="0"/>
                        <a:t>children</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2"/>
                  </a:ext>
                </a:extLst>
              </a:tr>
            </a:tbl>
          </a:graphicData>
        </a:graphic>
      </p:graphicFrame>
      <p:sp>
        <p:nvSpPr>
          <p:cNvPr id="6" name="Text Placeholder 4"/>
          <p:cNvSpPr txBox="1">
            <a:spLocks/>
          </p:cNvSpPr>
          <p:nvPr/>
        </p:nvSpPr>
        <p:spPr>
          <a:xfrm>
            <a:off x="4716016" y="2852936"/>
            <a:ext cx="2984376" cy="3710136"/>
          </a:xfrm>
          <a:prstGeom prst="rect">
            <a:avLst/>
          </a:prstGeom>
        </p:spPr>
        <p:txBody>
          <a:bodyPr vert="horz" anchor="t">
            <a:normAutofit/>
          </a:bodyPr>
          <a:lstStyle/>
          <a:p>
            <a:pPr marL="514350" indent="-514350">
              <a:buFont typeface="+mj-lt"/>
              <a:buAutoNum type="arabicPeriod"/>
            </a:pPr>
            <a:endParaRPr kumimoji="0" lang="en-GB" sz="2800" b="0" i="0" u="none" strike="noStrike" kern="1200" cap="none" spc="0" normalizeH="0" baseline="0" noProof="0" dirty="0">
              <a:ln>
                <a:noFill/>
              </a:ln>
              <a:effectLst/>
              <a:uLnTx/>
              <a:uFillTx/>
              <a:latin typeface="+mn-lt"/>
              <a:ea typeface="+mn-ea"/>
              <a:cs typeface="+mn-cs"/>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a:t>Week 8: Monday</a:t>
            </a:r>
            <a:br>
              <a:rPr lang="en-GB" dirty="0"/>
            </a:br>
            <a:r>
              <a:rPr lang="en-GB" sz="3300" i="1" dirty="0"/>
              <a:t>Plot </a:t>
            </a:r>
            <a:r>
              <a:rPr lang="en-GB" sz="3300" dirty="0"/>
              <a:t>in narrative writing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12648" y="228600"/>
            <a:ext cx="4751440" cy="990600"/>
          </a:xfrm>
        </p:spPr>
        <p:txBody>
          <a:bodyPr/>
          <a:lstStyle/>
          <a:p>
            <a:r>
              <a:rPr lang="en-GB" dirty="0"/>
              <a:t>Plot: recap</a:t>
            </a:r>
          </a:p>
        </p:txBody>
      </p:sp>
      <p:sp>
        <p:nvSpPr>
          <p:cNvPr id="11" name="Content Placeholder 10"/>
          <p:cNvSpPr>
            <a:spLocks noGrp="1"/>
          </p:cNvSpPr>
          <p:nvPr>
            <p:ph sz="quarter" idx="1"/>
          </p:nvPr>
        </p:nvSpPr>
        <p:spPr>
          <a:xfrm>
            <a:off x="612648" y="1600200"/>
            <a:ext cx="8153400" cy="5257800"/>
          </a:xfrm>
        </p:spPr>
        <p:txBody>
          <a:bodyPr>
            <a:noAutofit/>
          </a:bodyPr>
          <a:lstStyle/>
          <a:p>
            <a:pPr marL="0" indent="0">
              <a:buNone/>
            </a:pPr>
            <a:r>
              <a:rPr lang="en-GB" sz="2600" dirty="0"/>
              <a:t>Thinking back to last week’s lesson on the element of </a:t>
            </a:r>
            <a:r>
              <a:rPr lang="en-GB" sz="2600" b="1" dirty="0">
                <a:solidFill>
                  <a:schemeClr val="accent4">
                    <a:lumMod val="50000"/>
                  </a:schemeClr>
                </a:solidFill>
              </a:rPr>
              <a:t>plot</a:t>
            </a:r>
            <a:r>
              <a:rPr lang="en-GB" sz="2600" dirty="0">
                <a:solidFill>
                  <a:schemeClr val="accent4">
                    <a:lumMod val="50000"/>
                  </a:schemeClr>
                </a:solidFill>
              </a:rPr>
              <a:t> </a:t>
            </a:r>
            <a:r>
              <a:rPr lang="en-GB" sz="2600" dirty="0"/>
              <a:t>in the narrative genre, can you remember what plot is? That’s right:</a:t>
            </a:r>
            <a:r>
              <a:rPr lang="en-GB" sz="2600" b="1" dirty="0">
                <a:solidFill>
                  <a:schemeClr val="accent4">
                    <a:lumMod val="75000"/>
                  </a:schemeClr>
                </a:solidFill>
              </a:rPr>
              <a:t> Plot describes the sequence of events in a story</a:t>
            </a:r>
            <a:r>
              <a:rPr lang="en-GB" sz="2600" dirty="0">
                <a:solidFill>
                  <a:schemeClr val="accent4">
                    <a:lumMod val="75000"/>
                  </a:schemeClr>
                </a:solidFill>
              </a:rPr>
              <a:t>.</a:t>
            </a:r>
          </a:p>
          <a:p>
            <a:pPr marL="0" indent="0">
              <a:spcBef>
                <a:spcPts val="0"/>
              </a:spcBef>
              <a:buNone/>
            </a:pPr>
            <a:endParaRPr lang="en-GB" sz="2000" dirty="0"/>
          </a:p>
          <a:p>
            <a:pPr marL="0" indent="0">
              <a:spcBef>
                <a:spcPts val="0"/>
              </a:spcBef>
              <a:buNone/>
            </a:pPr>
            <a:r>
              <a:rPr lang="en-GB" sz="2600" dirty="0"/>
              <a:t>Do you remember the video about </a:t>
            </a:r>
          </a:p>
          <a:p>
            <a:pPr marL="0" indent="0">
              <a:spcBef>
                <a:spcPts val="0"/>
              </a:spcBef>
              <a:buNone/>
            </a:pPr>
            <a:r>
              <a:rPr lang="en-GB" sz="2600" dirty="0"/>
              <a:t>Plot Mountain? It’s a handy way to</a:t>
            </a:r>
          </a:p>
          <a:p>
            <a:pPr marL="0" indent="0">
              <a:spcBef>
                <a:spcPts val="0"/>
              </a:spcBef>
              <a:buNone/>
            </a:pPr>
            <a:r>
              <a:rPr lang="en-GB" sz="2600" dirty="0"/>
              <a:t>remember how to build a plot.</a:t>
            </a:r>
          </a:p>
          <a:p>
            <a:pPr marL="0" indent="0">
              <a:buNone/>
            </a:pPr>
            <a:endParaRPr lang="en-GB" sz="2000" dirty="0"/>
          </a:p>
          <a:p>
            <a:pPr marL="0" indent="0">
              <a:spcBef>
                <a:spcPts val="0"/>
              </a:spcBef>
              <a:buNone/>
            </a:pPr>
            <a:r>
              <a:rPr lang="en-GB" sz="2600" dirty="0"/>
              <a:t>You are now going to watch a short movie (about 3 minutes long) from Pixar called “For the Birds”. Enjoy! (And think about the plot!) Click here to get started:</a:t>
            </a:r>
          </a:p>
          <a:p>
            <a:pPr marL="0" indent="0">
              <a:spcBef>
                <a:spcPts val="0"/>
              </a:spcBef>
              <a:buNone/>
            </a:pPr>
            <a:r>
              <a:rPr lang="en-GB" sz="2600" dirty="0">
                <a:hlinkClick r:id="rId2"/>
              </a:rPr>
              <a:t>https://www.youtube.com/watch?v=pWIVoW9jAOs&amp;list=PLrM5TEiTLkp9_yYlfg5cPziQUe_Wi-jdi</a:t>
            </a:r>
            <a:endParaRPr lang="en-GB" sz="2600" dirty="0"/>
          </a:p>
        </p:txBody>
      </p:sp>
      <p:pic>
        <p:nvPicPr>
          <p:cNvPr id="5" name="Picture 2"/>
          <p:cNvPicPr>
            <a:picLocks noChangeAspect="1" noChangeArrowheads="1"/>
          </p:cNvPicPr>
          <p:nvPr/>
        </p:nvPicPr>
        <p:blipFill>
          <a:blip r:embed="rId3" cstate="print"/>
          <a:srcRect/>
          <a:stretch>
            <a:fillRect/>
          </a:stretch>
        </p:blipFill>
        <p:spPr bwMode="auto">
          <a:xfrm>
            <a:off x="5364088" y="2852936"/>
            <a:ext cx="3458070" cy="1944215"/>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GB" dirty="0"/>
              <a:t>Plot of the story: some questions</a:t>
            </a:r>
            <a:endParaRPr lang="en-GB" i="1" dirty="0"/>
          </a:p>
        </p:txBody>
      </p:sp>
      <p:sp>
        <p:nvSpPr>
          <p:cNvPr id="11" name="Content Placeholder 10"/>
          <p:cNvSpPr>
            <a:spLocks noGrp="1"/>
          </p:cNvSpPr>
          <p:nvPr>
            <p:ph sz="quarter" idx="1"/>
          </p:nvPr>
        </p:nvSpPr>
        <p:spPr>
          <a:xfrm>
            <a:off x="323528" y="1600200"/>
            <a:ext cx="8640960" cy="5257800"/>
          </a:xfrm>
        </p:spPr>
        <p:txBody>
          <a:bodyPr>
            <a:normAutofit lnSpcReduction="10000"/>
          </a:bodyPr>
          <a:lstStyle/>
          <a:p>
            <a:pPr marL="514350" indent="-514350">
              <a:buAutoNum type="arabicPeriod"/>
            </a:pPr>
            <a:r>
              <a:rPr lang="en-GB" dirty="0"/>
              <a:t>Describe the </a:t>
            </a:r>
            <a:r>
              <a:rPr lang="en-GB" b="1" dirty="0"/>
              <a:t>introduction</a:t>
            </a:r>
            <a:r>
              <a:rPr lang="en-GB" dirty="0"/>
              <a:t> to the story in your copy. (Who are the characters? Where is the story set?) Use full sentences!</a:t>
            </a:r>
          </a:p>
          <a:p>
            <a:pPr marL="514350" indent="-514350">
              <a:buAutoNum type="arabicPeriod"/>
            </a:pPr>
            <a:r>
              <a:rPr lang="en-GB" dirty="0"/>
              <a:t>What happens in the </a:t>
            </a:r>
            <a:r>
              <a:rPr lang="en-GB" b="1" dirty="0"/>
              <a:t>rising action</a:t>
            </a:r>
            <a:r>
              <a:rPr lang="en-GB" dirty="0"/>
              <a:t>? (Are the little birds being nice? Tell us what is happening.)</a:t>
            </a:r>
          </a:p>
          <a:p>
            <a:pPr marL="514350" indent="-514350">
              <a:buAutoNum type="arabicPeriod"/>
            </a:pPr>
            <a:r>
              <a:rPr lang="en-GB" dirty="0"/>
              <a:t>What is the </a:t>
            </a:r>
            <a:r>
              <a:rPr lang="en-GB" b="1" dirty="0"/>
              <a:t>climax</a:t>
            </a:r>
            <a:r>
              <a:rPr lang="en-GB" dirty="0"/>
              <a:t> of the story? (This is the turning point. It turns for the better for one character and not so well for the others!)</a:t>
            </a:r>
          </a:p>
          <a:p>
            <a:pPr marL="514350" indent="-514350">
              <a:buAutoNum type="arabicPeriod"/>
            </a:pPr>
            <a:r>
              <a:rPr lang="en-GB" dirty="0"/>
              <a:t>What is the </a:t>
            </a:r>
            <a:r>
              <a:rPr lang="en-GB" b="1" dirty="0"/>
              <a:t>falling action</a:t>
            </a:r>
            <a:r>
              <a:rPr lang="en-GB" dirty="0"/>
              <a:t>? (Clue: we see something falling!)</a:t>
            </a:r>
          </a:p>
          <a:p>
            <a:pPr marL="514350" indent="-514350">
              <a:buAutoNum type="arabicPeriod"/>
            </a:pPr>
            <a:r>
              <a:rPr lang="en-GB" dirty="0"/>
              <a:t>Describe the story’s </a:t>
            </a:r>
            <a:r>
              <a:rPr lang="en-GB" b="1" dirty="0"/>
              <a:t>resolution</a:t>
            </a:r>
            <a:r>
              <a:rPr lang="en-GB" dirty="0"/>
              <a:t>. (How does it end? Are all the characters happy? ) </a:t>
            </a:r>
          </a:p>
          <a:p>
            <a:pPr marL="514350" indent="-514350">
              <a:buAutoNum type="arabicPeriod"/>
            </a:pPr>
            <a:endParaRPr lang="en-GB" b="1" i="1" dirty="0">
              <a:solidFill>
                <a:schemeClr val="accent4">
                  <a:lumMod val="75000"/>
                </a:schemeClr>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51520" y="228600"/>
            <a:ext cx="8712968" cy="990600"/>
          </a:xfrm>
        </p:spPr>
        <p:txBody>
          <a:bodyPr>
            <a:normAutofit/>
          </a:bodyPr>
          <a:lstStyle/>
          <a:p>
            <a:r>
              <a:rPr lang="en-GB" dirty="0"/>
              <a:t>Plot: write your own</a:t>
            </a:r>
          </a:p>
        </p:txBody>
      </p:sp>
      <p:sp>
        <p:nvSpPr>
          <p:cNvPr id="6" name="Content Placeholder 5"/>
          <p:cNvSpPr>
            <a:spLocks noGrp="1"/>
          </p:cNvSpPr>
          <p:nvPr>
            <p:ph sz="quarter" idx="2"/>
          </p:nvPr>
        </p:nvSpPr>
        <p:spPr>
          <a:xfrm>
            <a:off x="4211960" y="1589566"/>
            <a:ext cx="4932039" cy="5268433"/>
          </a:xfrm>
        </p:spPr>
        <p:txBody>
          <a:bodyPr>
            <a:normAutofit fontScale="92500" lnSpcReduction="10000"/>
          </a:bodyPr>
          <a:lstStyle/>
          <a:p>
            <a:pPr marL="0" indent="0">
              <a:buNone/>
            </a:pPr>
            <a:r>
              <a:rPr lang="en-GB" dirty="0"/>
              <a:t>Now think about the plot of the story of Cinderella.</a:t>
            </a:r>
          </a:p>
          <a:p>
            <a:pPr marL="0" indent="0">
              <a:buNone/>
            </a:pPr>
            <a:r>
              <a:rPr lang="en-GB" dirty="0">
                <a:solidFill>
                  <a:schemeClr val="accent4">
                    <a:lumMod val="50000"/>
                  </a:schemeClr>
                </a:solidFill>
              </a:rPr>
              <a:t>In your copy, write a few lines for each part of the plot. You can use these headings to help you. Send us your work on Aladdin Connect – we’d love to see it! </a:t>
            </a:r>
          </a:p>
          <a:p>
            <a:pPr marL="693737" indent="-514350">
              <a:buFont typeface="+mj-lt"/>
              <a:buAutoNum type="arabicPeriod"/>
            </a:pPr>
            <a:r>
              <a:rPr lang="en-GB" b="1" dirty="0">
                <a:solidFill>
                  <a:schemeClr val="accent4">
                    <a:lumMod val="50000"/>
                  </a:schemeClr>
                </a:solidFill>
              </a:rPr>
              <a:t>Introduction</a:t>
            </a:r>
          </a:p>
          <a:p>
            <a:pPr marL="693737" indent="-514350">
              <a:buFont typeface="+mj-lt"/>
              <a:buAutoNum type="arabicPeriod"/>
            </a:pPr>
            <a:r>
              <a:rPr lang="en-GB" b="1" dirty="0">
                <a:solidFill>
                  <a:schemeClr val="accent4">
                    <a:lumMod val="50000"/>
                  </a:schemeClr>
                </a:solidFill>
              </a:rPr>
              <a:t>Rising action</a:t>
            </a:r>
          </a:p>
          <a:p>
            <a:pPr marL="693737" indent="-514350">
              <a:buFont typeface="+mj-lt"/>
              <a:buAutoNum type="arabicPeriod"/>
            </a:pPr>
            <a:r>
              <a:rPr lang="en-GB" b="1" dirty="0">
                <a:solidFill>
                  <a:schemeClr val="accent4">
                    <a:lumMod val="50000"/>
                  </a:schemeClr>
                </a:solidFill>
              </a:rPr>
              <a:t>Climax</a:t>
            </a:r>
          </a:p>
          <a:p>
            <a:pPr marL="693737" indent="-514350">
              <a:buFont typeface="+mj-lt"/>
              <a:buAutoNum type="arabicPeriod"/>
            </a:pPr>
            <a:r>
              <a:rPr lang="en-GB" b="1" dirty="0">
                <a:solidFill>
                  <a:schemeClr val="accent4">
                    <a:lumMod val="50000"/>
                  </a:schemeClr>
                </a:solidFill>
              </a:rPr>
              <a:t>Falling action</a:t>
            </a:r>
          </a:p>
          <a:p>
            <a:pPr marL="693737" indent="-514350">
              <a:buFont typeface="+mj-lt"/>
              <a:buAutoNum type="arabicPeriod"/>
            </a:pPr>
            <a:r>
              <a:rPr lang="en-GB" b="1" dirty="0">
                <a:solidFill>
                  <a:schemeClr val="accent4">
                    <a:lumMod val="50000"/>
                  </a:schemeClr>
                </a:solidFill>
              </a:rPr>
              <a:t>Resolution</a:t>
            </a:r>
            <a:endParaRPr lang="en-GB" b="1" dirty="0">
              <a:solidFill>
                <a:schemeClr val="accent4">
                  <a:lumMod val="75000"/>
                </a:schemeClr>
              </a:solidFill>
            </a:endParaRPr>
          </a:p>
          <a:p>
            <a:endParaRPr lang="en-GB" dirty="0">
              <a:solidFill>
                <a:schemeClr val="accent4">
                  <a:lumMod val="50000"/>
                </a:schemeClr>
              </a:solidFill>
            </a:endParaRPr>
          </a:p>
          <a:p>
            <a:endParaRPr lang="en-GB" dirty="0"/>
          </a:p>
          <a:p>
            <a:endParaRPr lang="en-GB" dirty="0"/>
          </a:p>
        </p:txBody>
      </p:sp>
      <p:pic>
        <p:nvPicPr>
          <p:cNvPr id="3075" name="Picture 3"/>
          <p:cNvPicPr>
            <a:picLocks noGrp="1" noChangeAspect="1" noChangeArrowheads="1"/>
          </p:cNvPicPr>
          <p:nvPr>
            <p:ph sz="quarter" idx="1"/>
          </p:nvPr>
        </p:nvPicPr>
        <p:blipFill>
          <a:blip r:embed="rId2" cstate="print"/>
          <a:srcRect/>
          <a:stretch>
            <a:fillRect/>
          </a:stretch>
        </p:blipFill>
        <p:spPr bwMode="auto">
          <a:xfrm>
            <a:off x="455979" y="1742328"/>
            <a:ext cx="3395941" cy="4783016"/>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a:t>Week 7: Tuesday</a:t>
            </a:r>
            <a:br>
              <a:rPr lang="en-GB" dirty="0"/>
            </a:br>
            <a:r>
              <a:rPr lang="en-GB" sz="3300" dirty="0"/>
              <a:t>Poem</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0"/>
            <a:ext cx="8892480" cy="1219200"/>
          </a:xfrm>
        </p:spPr>
        <p:txBody>
          <a:bodyPr>
            <a:normAutofit fontScale="90000"/>
          </a:bodyPr>
          <a:lstStyle/>
          <a:p>
            <a:r>
              <a:rPr lang="en-GB" dirty="0"/>
              <a:t/>
            </a:r>
            <a:br>
              <a:rPr lang="en-GB" dirty="0"/>
            </a:br>
            <a:r>
              <a:rPr lang="en-GB" dirty="0"/>
              <a:t>Poem: </a:t>
            </a:r>
            <a:r>
              <a:rPr lang="en-GB" sz="3300" dirty="0"/>
              <a:t>“Biking” by Judith Nicholls</a:t>
            </a:r>
            <a:br>
              <a:rPr lang="en-GB" sz="3300" dirty="0"/>
            </a:br>
            <a:r>
              <a:rPr lang="en-GB" sz="2200" dirty="0"/>
              <a:t>Read through this and answer the questions on the next two slides.</a:t>
            </a:r>
            <a:r>
              <a:rPr lang="en-GB" sz="3200" dirty="0"/>
              <a:t/>
            </a:r>
            <a:br>
              <a:rPr lang="en-GB" sz="3200" dirty="0"/>
            </a:br>
            <a:endParaRPr lang="en-GB" sz="3300" dirty="0"/>
          </a:p>
        </p:txBody>
      </p:sp>
      <p:sp>
        <p:nvSpPr>
          <p:cNvPr id="6" name="Text Placeholder 5"/>
          <p:cNvSpPr>
            <a:spLocks noGrp="1"/>
          </p:cNvSpPr>
          <p:nvPr>
            <p:ph sz="quarter" idx="1"/>
          </p:nvPr>
        </p:nvSpPr>
        <p:spPr>
          <a:xfrm>
            <a:off x="251520" y="1484785"/>
            <a:ext cx="3312368" cy="5373215"/>
          </a:xfrm>
        </p:spPr>
        <p:txBody>
          <a:bodyPr>
            <a:normAutofit fontScale="85000" lnSpcReduction="20000"/>
          </a:bodyPr>
          <a:lstStyle/>
          <a:p>
            <a:pPr fontAlgn="base">
              <a:lnSpc>
                <a:spcPct val="120000"/>
              </a:lnSpc>
              <a:spcBef>
                <a:spcPts val="0"/>
              </a:spcBef>
              <a:buNone/>
            </a:pPr>
            <a:r>
              <a:rPr lang="en-GB" sz="2800" dirty="0"/>
              <a:t>Fingers grip,</a:t>
            </a:r>
          </a:p>
          <a:p>
            <a:pPr fontAlgn="base">
              <a:lnSpc>
                <a:spcPct val="120000"/>
              </a:lnSpc>
              <a:spcBef>
                <a:spcPts val="0"/>
              </a:spcBef>
              <a:buNone/>
            </a:pPr>
            <a:r>
              <a:rPr lang="en-GB" sz="2800" dirty="0"/>
              <a:t>toes curl;</a:t>
            </a:r>
          </a:p>
          <a:p>
            <a:pPr fontAlgn="base">
              <a:lnSpc>
                <a:spcPct val="120000"/>
              </a:lnSpc>
              <a:spcBef>
                <a:spcPts val="0"/>
              </a:spcBef>
              <a:buNone/>
            </a:pPr>
            <a:r>
              <a:rPr lang="en-GB" sz="2800" dirty="0"/>
              <a:t>head down,</a:t>
            </a:r>
          </a:p>
          <a:p>
            <a:pPr fontAlgn="base">
              <a:lnSpc>
                <a:spcPct val="120000"/>
              </a:lnSpc>
              <a:spcBef>
                <a:spcPts val="0"/>
              </a:spcBef>
              <a:buNone/>
            </a:pPr>
            <a:r>
              <a:rPr lang="en-GB" sz="2800" dirty="0"/>
              <a:t>wheels whirl.</a:t>
            </a:r>
          </a:p>
          <a:p>
            <a:pPr fontAlgn="base">
              <a:lnSpc>
                <a:spcPct val="120000"/>
              </a:lnSpc>
              <a:spcBef>
                <a:spcPts val="0"/>
              </a:spcBef>
              <a:buNone/>
            </a:pPr>
            <a:endParaRPr lang="en-GB" sz="2800" dirty="0"/>
          </a:p>
          <a:p>
            <a:pPr fontAlgn="base">
              <a:lnSpc>
                <a:spcPct val="120000"/>
              </a:lnSpc>
              <a:spcBef>
                <a:spcPts val="0"/>
              </a:spcBef>
              <a:buNone/>
            </a:pPr>
            <a:r>
              <a:rPr lang="en-GB" sz="2800" dirty="0"/>
              <a:t>Air streams,</a:t>
            </a:r>
          </a:p>
          <a:p>
            <a:pPr fontAlgn="base">
              <a:lnSpc>
                <a:spcPct val="120000"/>
              </a:lnSpc>
              <a:spcBef>
                <a:spcPts val="0"/>
              </a:spcBef>
              <a:buNone/>
            </a:pPr>
            <a:r>
              <a:rPr lang="en-GB" sz="2800" dirty="0"/>
              <a:t>fields race; </a:t>
            </a:r>
          </a:p>
          <a:p>
            <a:pPr fontAlgn="base">
              <a:lnSpc>
                <a:spcPct val="120000"/>
              </a:lnSpc>
              <a:spcBef>
                <a:spcPts val="0"/>
              </a:spcBef>
              <a:buNone/>
            </a:pPr>
            <a:r>
              <a:rPr lang="en-GB" sz="2800" dirty="0"/>
              <a:t>ears sting,</a:t>
            </a:r>
          </a:p>
          <a:p>
            <a:pPr fontAlgn="base">
              <a:lnSpc>
                <a:spcPct val="120000"/>
              </a:lnSpc>
              <a:spcBef>
                <a:spcPts val="0"/>
              </a:spcBef>
              <a:buNone/>
            </a:pPr>
            <a:r>
              <a:rPr lang="en-GB" sz="2800" dirty="0"/>
              <a:t>winds chase.</a:t>
            </a:r>
          </a:p>
          <a:p>
            <a:pPr fontAlgn="base">
              <a:lnSpc>
                <a:spcPct val="120000"/>
              </a:lnSpc>
              <a:spcBef>
                <a:spcPts val="0"/>
              </a:spcBef>
              <a:buNone/>
            </a:pPr>
            <a:endParaRPr lang="en-GB" sz="2800" dirty="0"/>
          </a:p>
          <a:p>
            <a:pPr fontAlgn="base">
              <a:lnSpc>
                <a:spcPct val="120000"/>
              </a:lnSpc>
              <a:spcBef>
                <a:spcPts val="0"/>
              </a:spcBef>
              <a:buNone/>
            </a:pPr>
            <a:r>
              <a:rPr lang="en-GB" sz="2800" dirty="0"/>
              <a:t>Breathe deep,</a:t>
            </a:r>
          </a:p>
          <a:p>
            <a:pPr fontAlgn="base">
              <a:lnSpc>
                <a:spcPct val="120000"/>
              </a:lnSpc>
              <a:spcBef>
                <a:spcPts val="0"/>
              </a:spcBef>
              <a:buNone/>
            </a:pPr>
            <a:r>
              <a:rPr lang="en-GB" sz="2800" dirty="0"/>
              <a:t>troubles gone;</a:t>
            </a:r>
          </a:p>
          <a:p>
            <a:pPr fontAlgn="base">
              <a:lnSpc>
                <a:spcPct val="120000"/>
              </a:lnSpc>
              <a:spcBef>
                <a:spcPts val="0"/>
              </a:spcBef>
              <a:buNone/>
            </a:pPr>
            <a:r>
              <a:rPr lang="en-GB" sz="2800" dirty="0"/>
              <a:t>Just feel</a:t>
            </a:r>
          </a:p>
          <a:p>
            <a:pPr fontAlgn="base">
              <a:lnSpc>
                <a:spcPct val="120000"/>
              </a:lnSpc>
              <a:spcBef>
                <a:spcPts val="0"/>
              </a:spcBef>
              <a:buNone/>
            </a:pPr>
            <a:r>
              <a:rPr lang="en-GB" sz="2800" dirty="0"/>
              <a:t>windsong.</a:t>
            </a:r>
          </a:p>
          <a:p>
            <a:pPr fontAlgn="base">
              <a:lnSpc>
                <a:spcPct val="120000"/>
              </a:lnSpc>
              <a:spcBef>
                <a:spcPts val="0"/>
              </a:spcBef>
              <a:buNone/>
            </a:pPr>
            <a:endParaRPr lang="en-GB" sz="6400" b="1" dirty="0"/>
          </a:p>
        </p:txBody>
      </p:sp>
      <p:sp>
        <p:nvSpPr>
          <p:cNvPr id="8" name="Content Placeholder 6"/>
          <p:cNvSpPr txBox="1">
            <a:spLocks/>
          </p:cNvSpPr>
          <p:nvPr/>
        </p:nvSpPr>
        <p:spPr>
          <a:xfrm>
            <a:off x="6228184" y="1484784"/>
            <a:ext cx="3600400" cy="5268433"/>
          </a:xfrm>
          <a:prstGeom prst="rect">
            <a:avLst/>
          </a:prstGeom>
        </p:spPr>
        <p:txBody>
          <a:bodyPr vert="horz">
            <a:noAutofit/>
          </a:bodyPr>
          <a:lstStyle/>
          <a:p>
            <a:pPr marR="0" lvl="0" algn="l" defTabSz="914400" rtl="0" eaLnBrk="1" fontAlgn="auto" latinLnBrk="0" hangingPunct="1">
              <a:lnSpc>
                <a:spcPct val="100000"/>
              </a:lnSpc>
              <a:spcBef>
                <a:spcPts val="700"/>
              </a:spcBef>
              <a:spcAft>
                <a:spcPts val="0"/>
              </a:spcAft>
              <a:buClr>
                <a:schemeClr val="accent2"/>
              </a:buClr>
              <a:buSzPct val="60000"/>
              <a:tabLst>
                <a:tab pos="0" algn="l"/>
              </a:tabLst>
              <a:defRPr/>
            </a:pPr>
            <a:r>
              <a:rPr kumimoji="0" lang="en-GB" b="0" i="0" u="none" strike="noStrike" kern="1200" cap="none" spc="0" normalizeH="0" baseline="0" noProof="0" dirty="0">
                <a:ln>
                  <a:noFill/>
                </a:ln>
                <a:solidFill>
                  <a:schemeClr val="tx1"/>
                </a:solidFill>
                <a:effectLst/>
                <a:uLnTx/>
                <a:uFillTx/>
                <a:latin typeface="+mn-lt"/>
                <a:ea typeface="+mn-ea"/>
                <a:cs typeface="+mn-cs"/>
              </a:rPr>
              <a:t/>
            </a:r>
            <a:br>
              <a:rPr kumimoji="0" lang="en-GB" b="0" i="0" u="none" strike="noStrike" kern="1200" cap="none" spc="0" normalizeH="0" baseline="0" noProof="0" dirty="0">
                <a:ln>
                  <a:noFill/>
                </a:ln>
                <a:solidFill>
                  <a:schemeClr val="tx1"/>
                </a:solidFill>
                <a:effectLst/>
                <a:uLnTx/>
                <a:uFillTx/>
                <a:latin typeface="+mn-lt"/>
                <a:ea typeface="+mn-ea"/>
                <a:cs typeface="+mn-cs"/>
              </a:rPr>
            </a:br>
            <a:endParaRPr kumimoji="0" lang="en-GB" b="0" i="0" u="none" strike="noStrike" kern="1200" cap="none" spc="0" normalizeH="0" baseline="0" noProof="0" dirty="0">
              <a:ln>
                <a:noFill/>
              </a:ln>
              <a:solidFill>
                <a:schemeClr val="tx1"/>
              </a:solidFill>
              <a:effectLst/>
              <a:uLnTx/>
              <a:uFillTx/>
              <a:latin typeface="+mn-lt"/>
              <a:ea typeface="+mn-ea"/>
              <a:cs typeface="+mn-cs"/>
            </a:endParaRPr>
          </a:p>
        </p:txBody>
      </p:sp>
      <p:cxnSp>
        <p:nvCxnSpPr>
          <p:cNvPr id="10" name="Straight Connector 9"/>
          <p:cNvCxnSpPr/>
          <p:nvPr/>
        </p:nvCxnSpPr>
        <p:spPr>
          <a:xfrm>
            <a:off x="3635896" y="1556792"/>
            <a:ext cx="0" cy="5301208"/>
          </a:xfrm>
          <a:prstGeom prst="line">
            <a:avLst/>
          </a:prstGeom>
        </p:spPr>
        <p:style>
          <a:lnRef idx="1">
            <a:schemeClr val="accent1"/>
          </a:lnRef>
          <a:fillRef idx="0">
            <a:schemeClr val="accent1"/>
          </a:fillRef>
          <a:effectRef idx="0">
            <a:schemeClr val="accent1"/>
          </a:effectRef>
          <a:fontRef idx="minor">
            <a:schemeClr val="tx1"/>
          </a:fontRef>
        </p:style>
      </p:cxnSp>
      <p:pic>
        <p:nvPicPr>
          <p:cNvPr id="19458" name="Picture 2" descr="Best women's mountain bikes - BikeRadar"/>
          <p:cNvPicPr>
            <a:picLocks noChangeAspect="1" noChangeArrowheads="1"/>
          </p:cNvPicPr>
          <p:nvPr/>
        </p:nvPicPr>
        <p:blipFill>
          <a:blip r:embed="rId2" cstate="print"/>
          <a:srcRect/>
          <a:stretch>
            <a:fillRect/>
          </a:stretch>
        </p:blipFill>
        <p:spPr bwMode="auto">
          <a:xfrm>
            <a:off x="3779912" y="2204864"/>
            <a:ext cx="5059952" cy="2846224"/>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1219200"/>
          </a:xfrm>
        </p:spPr>
        <p:txBody>
          <a:bodyPr>
            <a:normAutofit fontScale="90000"/>
          </a:bodyPr>
          <a:lstStyle/>
          <a:p>
            <a:r>
              <a:rPr lang="en-GB" dirty="0"/>
              <a:t>Poem: Some questions </a:t>
            </a:r>
            <a:r>
              <a:rPr lang="en-GB" sz="2200" dirty="0"/>
              <a:t/>
            </a:r>
            <a:br>
              <a:rPr lang="en-GB" sz="2200" dirty="0"/>
            </a:br>
            <a:r>
              <a:rPr lang="en-GB" sz="2200" dirty="0"/>
              <a:t>Answer these questions about the poem in your copy. Don’t forget to write full sentences using capital letters, full stops and the spellings you know.</a:t>
            </a:r>
            <a:endParaRPr lang="en-GB" dirty="0"/>
          </a:p>
        </p:txBody>
      </p:sp>
      <p:sp>
        <p:nvSpPr>
          <p:cNvPr id="3" name="Content Placeholder 2"/>
          <p:cNvSpPr>
            <a:spLocks noGrp="1"/>
          </p:cNvSpPr>
          <p:nvPr>
            <p:ph sz="quarter" idx="1"/>
          </p:nvPr>
        </p:nvSpPr>
        <p:spPr>
          <a:xfrm>
            <a:off x="0" y="1600200"/>
            <a:ext cx="5436096" cy="5257800"/>
          </a:xfrm>
        </p:spPr>
        <p:txBody>
          <a:bodyPr>
            <a:noAutofit/>
          </a:bodyPr>
          <a:lstStyle/>
          <a:p>
            <a:pPr marL="514350" indent="-514350">
              <a:buFont typeface="+mj-lt"/>
              <a:buAutoNum type="arabicPeriod"/>
            </a:pPr>
            <a:r>
              <a:rPr lang="en-GB" sz="2600" dirty="0"/>
              <a:t>What is the poem about? </a:t>
            </a:r>
          </a:p>
          <a:p>
            <a:pPr marL="514350" indent="-514350">
              <a:buFont typeface="+mj-lt"/>
              <a:buAutoNum type="arabicPeriod"/>
            </a:pPr>
            <a:r>
              <a:rPr lang="en-GB" sz="2600" dirty="0"/>
              <a:t>What is “biking”? What word do we use instead?</a:t>
            </a:r>
          </a:p>
          <a:p>
            <a:pPr marL="514350" indent="-514350">
              <a:buFont typeface="+mj-lt"/>
              <a:buAutoNum type="arabicPeriod"/>
            </a:pPr>
            <a:r>
              <a:rPr lang="en-GB" sz="2600" dirty="0"/>
              <a:t>How does the poet feel? Can you describe her mood in three words?</a:t>
            </a:r>
          </a:p>
          <a:p>
            <a:pPr marL="514350" indent="-514350">
              <a:buFont typeface="+mj-lt"/>
              <a:buAutoNum type="arabicPeriod"/>
            </a:pPr>
            <a:r>
              <a:rPr lang="en-GB" sz="2600" dirty="0"/>
              <a:t>Have you ever felt like this when you were cycling? Tell us about it.</a:t>
            </a:r>
          </a:p>
          <a:p>
            <a:pPr marL="514350" indent="-514350">
              <a:buFont typeface="+mj-lt"/>
              <a:buAutoNum type="arabicPeriod"/>
            </a:pPr>
            <a:r>
              <a:rPr lang="en-GB" sz="2600" dirty="0"/>
              <a:t>Do you think the poet likes cycling? Why?</a:t>
            </a:r>
          </a:p>
          <a:p>
            <a:pPr marL="514350" indent="-514350">
              <a:buFont typeface="+mj-lt"/>
              <a:buAutoNum type="arabicPeriod"/>
            </a:pPr>
            <a:r>
              <a:rPr lang="en-GB" sz="2600" dirty="0"/>
              <a:t>Is she travelling fast or slowly? How do you know?</a:t>
            </a:r>
          </a:p>
          <a:p>
            <a:pPr marL="514350" indent="-514350">
              <a:buFont typeface="+mj-lt"/>
              <a:buAutoNum type="arabicPeriod"/>
            </a:pPr>
            <a:endParaRPr lang="en-GB" sz="2600" dirty="0"/>
          </a:p>
        </p:txBody>
      </p:sp>
      <p:sp>
        <p:nvSpPr>
          <p:cNvPr id="5" name="TextBox 4"/>
          <p:cNvSpPr txBox="1"/>
          <p:nvPr/>
        </p:nvSpPr>
        <p:spPr>
          <a:xfrm>
            <a:off x="5508104" y="4149080"/>
            <a:ext cx="3635896" cy="553998"/>
          </a:xfrm>
          <a:prstGeom prst="rect">
            <a:avLst/>
          </a:prstGeom>
          <a:noFill/>
        </p:spPr>
        <p:txBody>
          <a:bodyPr wrap="square" rtlCol="0">
            <a:spAutoFit/>
          </a:bodyPr>
          <a:lstStyle/>
          <a:p>
            <a:r>
              <a:rPr lang="en-GB" sz="1200" dirty="0">
                <a:solidFill>
                  <a:schemeClr val="accent4">
                    <a:lumMod val="75000"/>
                  </a:schemeClr>
                </a:solidFill>
              </a:rPr>
              <a:t> </a:t>
            </a:r>
            <a:endParaRPr lang="en-GB" dirty="0"/>
          </a:p>
          <a:p>
            <a:endParaRPr lang="en-GB" dirty="0"/>
          </a:p>
        </p:txBody>
      </p:sp>
      <p:pic>
        <p:nvPicPr>
          <p:cNvPr id="8" name="Picture 4" descr="The Push to Get More Girls on Bikes | Outside Online"/>
          <p:cNvPicPr>
            <a:picLocks noChangeAspect="1" noChangeArrowheads="1"/>
          </p:cNvPicPr>
          <p:nvPr/>
        </p:nvPicPr>
        <p:blipFill>
          <a:blip r:embed="rId2" cstate="print"/>
          <a:stretch>
            <a:fillRect/>
          </a:stretch>
        </p:blipFill>
        <p:spPr bwMode="auto">
          <a:xfrm>
            <a:off x="5580112" y="2060848"/>
            <a:ext cx="3456384" cy="345638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You will need:</a:t>
            </a:r>
          </a:p>
        </p:txBody>
      </p:sp>
      <p:sp>
        <p:nvSpPr>
          <p:cNvPr id="7" name="Content Placeholder 6"/>
          <p:cNvSpPr>
            <a:spLocks noGrp="1"/>
          </p:cNvSpPr>
          <p:nvPr>
            <p:ph sz="quarter" idx="1"/>
          </p:nvPr>
        </p:nvSpPr>
        <p:spPr/>
        <p:txBody>
          <a:bodyPr/>
          <a:lstStyle/>
          <a:p>
            <a:pPr>
              <a:defRPr/>
            </a:pPr>
            <a:r>
              <a:rPr lang="en-GB" sz="3200" dirty="0">
                <a:cs typeface="Arial" panose="020B0604020202020204" pitchFamily="34" charset="0"/>
              </a:rPr>
              <a:t>A copy book to record all your work</a:t>
            </a:r>
          </a:p>
          <a:p>
            <a:pPr>
              <a:defRPr/>
            </a:pPr>
            <a:r>
              <a:rPr lang="en-GB" sz="3200" dirty="0">
                <a:cs typeface="Arial" panose="020B0604020202020204" pitchFamily="34" charset="0"/>
              </a:rPr>
              <a:t>Pencils, colours, rubber</a:t>
            </a:r>
          </a:p>
          <a:p>
            <a:pPr>
              <a:defRPr/>
            </a:pPr>
            <a:r>
              <a:rPr lang="en-GB" sz="3200" dirty="0">
                <a:cs typeface="Arial" panose="020B0604020202020204" pitchFamily="34" charset="0"/>
              </a:rPr>
              <a:t>An adult to help sometimes!</a:t>
            </a:r>
          </a:p>
          <a:p>
            <a:pPr>
              <a:defRPr/>
            </a:pPr>
            <a:r>
              <a:rPr lang="en-GB" sz="3200" dirty="0">
                <a:cs typeface="Arial" panose="020B0604020202020204" pitchFamily="34" charset="0"/>
              </a:rPr>
              <a:t>A computer/ tablet/ phone for some activities</a:t>
            </a:r>
          </a:p>
          <a:p>
            <a:endParaRPr lang="en-GB"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648" y="0"/>
            <a:ext cx="8153400" cy="1219200"/>
          </a:xfrm>
        </p:spPr>
        <p:txBody>
          <a:bodyPr>
            <a:normAutofit fontScale="90000"/>
          </a:bodyPr>
          <a:lstStyle/>
          <a:p>
            <a:r>
              <a:rPr lang="en-GB" dirty="0"/>
              <a:t>Poem: Some more questions </a:t>
            </a:r>
            <a:r>
              <a:rPr lang="en-GB" sz="2200" dirty="0"/>
              <a:t/>
            </a:r>
            <a:br>
              <a:rPr lang="en-GB" sz="2200" dirty="0"/>
            </a:br>
            <a:r>
              <a:rPr lang="en-GB" sz="2200" dirty="0"/>
              <a:t>Answer these questions about the poem in your copy. Don’t forget to write full sentences using capital letters, full stops and the spellings you know.</a:t>
            </a:r>
            <a:endParaRPr lang="en-GB" dirty="0"/>
          </a:p>
        </p:txBody>
      </p:sp>
      <p:sp>
        <p:nvSpPr>
          <p:cNvPr id="3" name="Content Placeholder 2"/>
          <p:cNvSpPr>
            <a:spLocks noGrp="1"/>
          </p:cNvSpPr>
          <p:nvPr>
            <p:ph sz="quarter" idx="1"/>
          </p:nvPr>
        </p:nvSpPr>
        <p:spPr>
          <a:xfrm>
            <a:off x="467544" y="1412776"/>
            <a:ext cx="8208912" cy="5257800"/>
          </a:xfrm>
        </p:spPr>
        <p:txBody>
          <a:bodyPr>
            <a:noAutofit/>
          </a:bodyPr>
          <a:lstStyle/>
          <a:p>
            <a:pPr marL="514350" indent="-514350">
              <a:buFont typeface="+mj-lt"/>
              <a:buAutoNum type="arabicPeriod" startAt="7"/>
            </a:pPr>
            <a:r>
              <a:rPr lang="en-GB" sz="2700" dirty="0"/>
              <a:t>What is happening in the first verse? And the second? </a:t>
            </a:r>
          </a:p>
          <a:p>
            <a:pPr marL="514350" indent="-514350">
              <a:buFont typeface="+mj-lt"/>
              <a:buAutoNum type="arabicPeriod" startAt="7"/>
            </a:pPr>
            <a:r>
              <a:rPr lang="en-GB" sz="2700" dirty="0"/>
              <a:t>What is she talking about in the last verse? Have her feelings changed?</a:t>
            </a:r>
          </a:p>
          <a:p>
            <a:pPr marL="514350" indent="-514350">
              <a:buFont typeface="+mj-lt"/>
              <a:buAutoNum type="arabicPeriod" startAt="7"/>
            </a:pPr>
            <a:r>
              <a:rPr lang="en-GB" sz="2800" dirty="0"/>
              <a:t>Write down the rhyming words you spot. Is there a pattern? Are the words that rhyme spelt the same?</a:t>
            </a:r>
          </a:p>
          <a:p>
            <a:pPr marL="514350" indent="-514350">
              <a:buFont typeface="+mj-lt"/>
              <a:buAutoNum type="arabicPeriod" startAt="7"/>
            </a:pPr>
            <a:r>
              <a:rPr lang="en-GB" sz="2700" dirty="0"/>
              <a:t>Write out the poem into your copy using your best handwriting. If you want, you can draw a picture to go with it.</a:t>
            </a:r>
          </a:p>
          <a:p>
            <a:pPr marL="514350" indent="-514350">
              <a:buFont typeface="+mj-lt"/>
              <a:buAutoNum type="arabicPeriod" startAt="7"/>
            </a:pPr>
            <a:r>
              <a:rPr lang="en-GB" sz="2700" dirty="0"/>
              <a:t>If you like, you could learn off the poem and /or record yourself reading it using your tablet.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a:t>Week 8: Wednesday</a:t>
            </a:r>
            <a:br>
              <a:rPr lang="en-GB" dirty="0"/>
            </a:br>
            <a:r>
              <a:rPr lang="en-GB" sz="3300" dirty="0"/>
              <a:t>Grammar</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Grammar 8: Word webs</a:t>
            </a:r>
          </a:p>
        </p:txBody>
      </p:sp>
      <p:sp>
        <p:nvSpPr>
          <p:cNvPr id="3" name="Content Placeholder 2"/>
          <p:cNvSpPr>
            <a:spLocks noGrp="1"/>
          </p:cNvSpPr>
          <p:nvPr>
            <p:ph sz="quarter" idx="1"/>
          </p:nvPr>
        </p:nvSpPr>
        <p:spPr>
          <a:xfrm>
            <a:off x="612648" y="1600200"/>
            <a:ext cx="8153400" cy="5257800"/>
          </a:xfrm>
        </p:spPr>
        <p:txBody>
          <a:bodyPr>
            <a:normAutofit/>
          </a:bodyPr>
          <a:lstStyle/>
          <a:p>
            <a:pPr marL="0" indent="0">
              <a:buNone/>
            </a:pPr>
            <a:r>
              <a:rPr lang="en-GB" dirty="0"/>
              <a:t>We use some words a lot, which can make our writing sound a bit boring. For example:</a:t>
            </a:r>
          </a:p>
          <a:p>
            <a:pPr algn="ctr">
              <a:buNone/>
            </a:pPr>
            <a:r>
              <a:rPr lang="en-GB" dirty="0">
                <a:solidFill>
                  <a:schemeClr val="accent4">
                    <a:lumMod val="50000"/>
                  </a:schemeClr>
                </a:solidFill>
              </a:rPr>
              <a:t>“It’s my birthday and I’m so excited!” </a:t>
            </a:r>
            <a:r>
              <a:rPr lang="en-GB" dirty="0">
                <a:solidFill>
                  <a:srgbClr val="FF0000"/>
                </a:solidFill>
              </a:rPr>
              <a:t>said</a:t>
            </a:r>
            <a:r>
              <a:rPr lang="en-GB" dirty="0">
                <a:solidFill>
                  <a:schemeClr val="accent4">
                    <a:lumMod val="50000"/>
                  </a:schemeClr>
                </a:solidFill>
              </a:rPr>
              <a:t> Heidi.</a:t>
            </a:r>
          </a:p>
          <a:p>
            <a:pPr>
              <a:buNone/>
            </a:pPr>
            <a:endParaRPr lang="en-GB" sz="2000" dirty="0">
              <a:solidFill>
                <a:schemeClr val="accent4">
                  <a:lumMod val="50000"/>
                </a:schemeClr>
              </a:solidFill>
            </a:endParaRPr>
          </a:p>
          <a:p>
            <a:pPr>
              <a:buNone/>
            </a:pPr>
            <a:r>
              <a:rPr lang="en-GB" dirty="0"/>
              <a:t>Maybe we could make this sentence more interesting by replacing </a:t>
            </a:r>
            <a:r>
              <a:rPr lang="en-GB" dirty="0">
                <a:solidFill>
                  <a:srgbClr val="FF0000"/>
                </a:solidFill>
              </a:rPr>
              <a:t>said</a:t>
            </a:r>
            <a:r>
              <a:rPr lang="en-GB" dirty="0"/>
              <a:t> with one of these:</a:t>
            </a:r>
          </a:p>
          <a:p>
            <a:pPr>
              <a:buNone/>
            </a:pPr>
            <a:r>
              <a:rPr lang="en-GB" dirty="0">
                <a:solidFill>
                  <a:srgbClr val="00B050"/>
                </a:solidFill>
              </a:rPr>
              <a:t> </a:t>
            </a:r>
            <a:r>
              <a:rPr lang="en-GB" b="1" dirty="0">
                <a:solidFill>
                  <a:srgbClr val="00B050"/>
                </a:solidFill>
              </a:rPr>
              <a:t>cried, </a:t>
            </a:r>
            <a:r>
              <a:rPr lang="en-GB" b="1" dirty="0">
                <a:solidFill>
                  <a:srgbClr val="00B0F0"/>
                </a:solidFill>
              </a:rPr>
              <a:t>exclaimed, </a:t>
            </a:r>
            <a:r>
              <a:rPr lang="en-GB" b="1" dirty="0">
                <a:solidFill>
                  <a:srgbClr val="002060"/>
                </a:solidFill>
              </a:rPr>
              <a:t>whispered, </a:t>
            </a:r>
            <a:r>
              <a:rPr lang="en-GB" b="1" dirty="0">
                <a:solidFill>
                  <a:srgbClr val="7030A0"/>
                </a:solidFill>
              </a:rPr>
              <a:t>announced, </a:t>
            </a:r>
            <a:r>
              <a:rPr lang="en-GB" b="1" dirty="0">
                <a:solidFill>
                  <a:srgbClr val="C00000"/>
                </a:solidFill>
              </a:rPr>
              <a:t>screamed</a:t>
            </a:r>
          </a:p>
          <a:p>
            <a:pPr>
              <a:buNone/>
            </a:pPr>
            <a:endParaRPr lang="en-GB" sz="2000" dirty="0">
              <a:solidFill>
                <a:srgbClr val="C00000"/>
              </a:solidFill>
            </a:endParaRPr>
          </a:p>
          <a:p>
            <a:pPr>
              <a:buNone/>
            </a:pPr>
            <a:r>
              <a:rPr lang="en-GB" dirty="0"/>
              <a:t>So you could write: </a:t>
            </a:r>
          </a:p>
          <a:p>
            <a:pPr algn="ctr">
              <a:buNone/>
            </a:pPr>
            <a:r>
              <a:rPr lang="en-GB" dirty="0">
                <a:solidFill>
                  <a:schemeClr val="accent4">
                    <a:lumMod val="50000"/>
                  </a:schemeClr>
                </a:solidFill>
              </a:rPr>
              <a:t>“It’s my birthday and I’m so excited!” </a:t>
            </a:r>
            <a:r>
              <a:rPr lang="en-GB" dirty="0">
                <a:solidFill>
                  <a:srgbClr val="FF0000"/>
                </a:solidFill>
              </a:rPr>
              <a:t>screamed </a:t>
            </a:r>
            <a:r>
              <a:rPr lang="en-GB" dirty="0">
                <a:solidFill>
                  <a:schemeClr val="accent4">
                    <a:lumMod val="50000"/>
                  </a:schemeClr>
                </a:solidFill>
              </a:rPr>
              <a:t>Heidi.</a:t>
            </a:r>
          </a:p>
          <a:p>
            <a:pPr>
              <a:buNone/>
            </a:pPr>
            <a:endParaRPr lang="en-GB"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Grammar 8: Word webs</a:t>
            </a:r>
          </a:p>
        </p:txBody>
      </p:sp>
      <p:sp>
        <p:nvSpPr>
          <p:cNvPr id="3" name="Content Placeholder 2"/>
          <p:cNvSpPr>
            <a:spLocks noGrp="1"/>
          </p:cNvSpPr>
          <p:nvPr>
            <p:ph sz="quarter" idx="1"/>
          </p:nvPr>
        </p:nvSpPr>
        <p:spPr>
          <a:xfrm>
            <a:off x="395536" y="1600200"/>
            <a:ext cx="8370512" cy="2332856"/>
          </a:xfrm>
        </p:spPr>
        <p:txBody>
          <a:bodyPr>
            <a:normAutofit fontScale="85000" lnSpcReduction="20000"/>
          </a:bodyPr>
          <a:lstStyle/>
          <a:p>
            <a:pPr marL="0" indent="0">
              <a:buNone/>
            </a:pPr>
            <a:r>
              <a:rPr lang="en-GB" dirty="0"/>
              <a:t>How about this one?</a:t>
            </a:r>
          </a:p>
          <a:p>
            <a:pPr marL="0" indent="0" algn="ctr">
              <a:buNone/>
            </a:pPr>
            <a:r>
              <a:rPr lang="en-GB" dirty="0">
                <a:solidFill>
                  <a:schemeClr val="accent4">
                    <a:lumMod val="50000"/>
                  </a:schemeClr>
                </a:solidFill>
              </a:rPr>
              <a:t>The view from the top of the hill was </a:t>
            </a:r>
            <a:r>
              <a:rPr lang="en-GB" dirty="0">
                <a:solidFill>
                  <a:srgbClr val="FF0000"/>
                </a:solidFill>
              </a:rPr>
              <a:t>nice</a:t>
            </a:r>
            <a:r>
              <a:rPr lang="en-GB" dirty="0">
                <a:solidFill>
                  <a:schemeClr val="accent4">
                    <a:lumMod val="50000"/>
                  </a:schemeClr>
                </a:solidFill>
              </a:rPr>
              <a:t>.</a:t>
            </a:r>
          </a:p>
          <a:p>
            <a:pPr marL="0" indent="0">
              <a:buNone/>
            </a:pPr>
            <a:endParaRPr lang="en-GB" dirty="0">
              <a:solidFill>
                <a:schemeClr val="accent4">
                  <a:lumMod val="50000"/>
                </a:schemeClr>
              </a:solidFill>
            </a:endParaRPr>
          </a:p>
          <a:p>
            <a:pPr marL="0" indent="0">
              <a:buNone/>
            </a:pPr>
            <a:r>
              <a:rPr lang="en-GB" dirty="0"/>
              <a:t>You could use any one of the words from the </a:t>
            </a:r>
            <a:r>
              <a:rPr lang="en-GB" b="1" dirty="0"/>
              <a:t>word web </a:t>
            </a:r>
            <a:r>
              <a:rPr lang="en-GB" dirty="0"/>
              <a:t>below instead of </a:t>
            </a:r>
            <a:r>
              <a:rPr lang="en-GB" dirty="0">
                <a:solidFill>
                  <a:srgbClr val="FF0000"/>
                </a:solidFill>
              </a:rPr>
              <a:t>nice</a:t>
            </a:r>
            <a:r>
              <a:rPr lang="en-GB" dirty="0"/>
              <a:t>. Which one would you pick? Write your new sentence into your copy.</a:t>
            </a:r>
          </a:p>
        </p:txBody>
      </p:sp>
      <p:pic>
        <p:nvPicPr>
          <p:cNvPr id="79874" name="Picture 2"/>
          <p:cNvPicPr>
            <a:picLocks noChangeAspect="1" noChangeArrowheads="1"/>
          </p:cNvPicPr>
          <p:nvPr/>
        </p:nvPicPr>
        <p:blipFill>
          <a:blip r:embed="rId2" cstate="print"/>
          <a:srcRect/>
          <a:stretch>
            <a:fillRect/>
          </a:stretch>
        </p:blipFill>
        <p:spPr bwMode="auto">
          <a:xfrm>
            <a:off x="1473671" y="4226768"/>
            <a:ext cx="5762625" cy="2514600"/>
          </a:xfrm>
          <a:prstGeom prst="rect">
            <a:avLst/>
          </a:prstGeom>
          <a:noFill/>
          <a:ln w="9525">
            <a:noFill/>
            <a:miter lim="800000"/>
            <a:headEnd/>
            <a:tailEnd/>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Grammar 8: Word webs</a:t>
            </a:r>
          </a:p>
        </p:txBody>
      </p:sp>
      <p:sp>
        <p:nvSpPr>
          <p:cNvPr id="16" name="Content Placeholder 15"/>
          <p:cNvSpPr>
            <a:spLocks noGrp="1"/>
          </p:cNvSpPr>
          <p:nvPr>
            <p:ph sz="quarter" idx="1"/>
          </p:nvPr>
        </p:nvSpPr>
        <p:spPr>
          <a:xfrm>
            <a:off x="611560" y="1628800"/>
            <a:ext cx="8153400" cy="4495800"/>
          </a:xfrm>
        </p:spPr>
        <p:txBody>
          <a:bodyPr>
            <a:normAutofit/>
          </a:bodyPr>
          <a:lstStyle/>
          <a:p>
            <a:pPr marL="0" indent="0">
              <a:buNone/>
            </a:pPr>
            <a:r>
              <a:rPr lang="en-GB" sz="2800" dirty="0"/>
              <a:t>Now in your copy write down all the words you can think of in a word web like this for the word </a:t>
            </a:r>
            <a:r>
              <a:rPr lang="en-GB" sz="2800" dirty="0">
                <a:solidFill>
                  <a:srgbClr val="FF0000"/>
                </a:solidFill>
              </a:rPr>
              <a:t>hot</a:t>
            </a:r>
            <a:r>
              <a:rPr lang="en-GB" sz="2800" dirty="0"/>
              <a:t>.</a:t>
            </a:r>
            <a:endParaRPr lang="en-GB" sz="2800" dirty="0">
              <a:solidFill>
                <a:srgbClr val="FF0000"/>
              </a:solidFill>
            </a:endParaRPr>
          </a:p>
        </p:txBody>
      </p:sp>
      <p:grpSp>
        <p:nvGrpSpPr>
          <p:cNvPr id="32" name="Group 31"/>
          <p:cNvGrpSpPr/>
          <p:nvPr/>
        </p:nvGrpSpPr>
        <p:grpSpPr>
          <a:xfrm>
            <a:off x="2267744" y="3131676"/>
            <a:ext cx="4608512" cy="2097524"/>
            <a:chOff x="2267744" y="3131676"/>
            <a:chExt cx="4608512" cy="2097524"/>
          </a:xfrm>
        </p:grpSpPr>
        <p:sp>
          <p:nvSpPr>
            <p:cNvPr id="18" name="TextBox 17"/>
            <p:cNvSpPr txBox="1"/>
            <p:nvPr/>
          </p:nvSpPr>
          <p:spPr>
            <a:xfrm>
              <a:off x="3923928" y="3933056"/>
              <a:ext cx="792088" cy="430887"/>
            </a:xfrm>
            <a:prstGeom prst="rect">
              <a:avLst/>
            </a:prstGeom>
            <a:noFill/>
            <a:ln>
              <a:solidFill>
                <a:schemeClr val="tx1"/>
              </a:solidFill>
            </a:ln>
          </p:spPr>
          <p:txBody>
            <a:bodyPr wrap="square" rtlCol="0">
              <a:spAutoFit/>
            </a:bodyPr>
            <a:lstStyle/>
            <a:p>
              <a:r>
                <a:rPr lang="en-GB" sz="2200" b="1" dirty="0">
                  <a:solidFill>
                    <a:srgbClr val="FF0000"/>
                  </a:solidFill>
                </a:rPr>
                <a:t>hot</a:t>
              </a:r>
            </a:p>
          </p:txBody>
        </p:sp>
        <p:cxnSp>
          <p:nvCxnSpPr>
            <p:cNvPr id="19" name="Straight Connector 18"/>
            <p:cNvCxnSpPr/>
            <p:nvPr/>
          </p:nvCxnSpPr>
          <p:spPr>
            <a:xfrm flipV="1">
              <a:off x="4716016" y="3789040"/>
              <a:ext cx="648072" cy="36004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3491880" y="4365104"/>
              <a:ext cx="720080" cy="504056"/>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499992" y="4365104"/>
              <a:ext cx="648072"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4355976" y="3501008"/>
              <a:ext cx="0" cy="43204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endCxn id="18" idx="1"/>
            </p:cNvCxnSpPr>
            <p:nvPr/>
          </p:nvCxnSpPr>
          <p:spPr>
            <a:xfrm>
              <a:off x="3347864" y="3861048"/>
              <a:ext cx="576064" cy="287452"/>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3635896" y="3131676"/>
              <a:ext cx="1512168" cy="369332"/>
            </a:xfrm>
            <a:prstGeom prst="rect">
              <a:avLst/>
            </a:prstGeom>
            <a:noFill/>
            <a:ln>
              <a:solidFill>
                <a:schemeClr val="tx1"/>
              </a:solidFill>
            </a:ln>
          </p:spPr>
          <p:txBody>
            <a:bodyPr wrap="square" rtlCol="0">
              <a:spAutoFit/>
            </a:bodyPr>
            <a:lstStyle/>
            <a:p>
              <a:endParaRPr lang="en-GB" b="1" dirty="0">
                <a:solidFill>
                  <a:srgbClr val="0070C0"/>
                </a:solidFill>
                <a:latin typeface="Rod" pitchFamily="49" charset="-79"/>
                <a:cs typeface="Rod" pitchFamily="49" charset="-79"/>
              </a:endParaRPr>
            </a:p>
          </p:txBody>
        </p:sp>
        <p:sp>
          <p:nvSpPr>
            <p:cNvPr id="25" name="TextBox 24"/>
            <p:cNvSpPr txBox="1"/>
            <p:nvPr/>
          </p:nvSpPr>
          <p:spPr>
            <a:xfrm>
              <a:off x="5364088" y="3501008"/>
              <a:ext cx="1512168" cy="369332"/>
            </a:xfrm>
            <a:prstGeom prst="rect">
              <a:avLst/>
            </a:prstGeom>
            <a:noFill/>
            <a:ln>
              <a:solidFill>
                <a:schemeClr val="tx1"/>
              </a:solidFill>
            </a:ln>
          </p:spPr>
          <p:txBody>
            <a:bodyPr wrap="square" rtlCol="0">
              <a:spAutoFit/>
            </a:bodyPr>
            <a:lstStyle/>
            <a:p>
              <a:endParaRPr lang="en-GB" dirty="0">
                <a:solidFill>
                  <a:srgbClr val="00B050"/>
                </a:solidFill>
                <a:latin typeface="Arial Rounded MT Bold" pitchFamily="34" charset="0"/>
                <a:cs typeface="Rod" pitchFamily="49" charset="-79"/>
              </a:endParaRPr>
            </a:p>
          </p:txBody>
        </p:sp>
        <p:sp>
          <p:nvSpPr>
            <p:cNvPr id="26" name="TextBox 25"/>
            <p:cNvSpPr txBox="1"/>
            <p:nvPr/>
          </p:nvSpPr>
          <p:spPr>
            <a:xfrm>
              <a:off x="5148064" y="4725144"/>
              <a:ext cx="1512168" cy="369332"/>
            </a:xfrm>
            <a:prstGeom prst="rect">
              <a:avLst/>
            </a:prstGeom>
            <a:noFill/>
            <a:ln>
              <a:solidFill>
                <a:schemeClr val="tx1"/>
              </a:solidFill>
            </a:ln>
          </p:spPr>
          <p:txBody>
            <a:bodyPr wrap="square" rtlCol="0">
              <a:spAutoFit/>
            </a:bodyPr>
            <a:lstStyle/>
            <a:p>
              <a:endParaRPr lang="en-GB" dirty="0">
                <a:latin typeface="Gill Sans Ultra Bold" pitchFamily="34" charset="0"/>
                <a:cs typeface="Rod" pitchFamily="49" charset="-79"/>
              </a:endParaRPr>
            </a:p>
          </p:txBody>
        </p:sp>
        <p:sp>
          <p:nvSpPr>
            <p:cNvPr id="27" name="TextBox 26"/>
            <p:cNvSpPr txBox="1"/>
            <p:nvPr/>
          </p:nvSpPr>
          <p:spPr>
            <a:xfrm>
              <a:off x="2267744" y="4859868"/>
              <a:ext cx="1224136" cy="369332"/>
            </a:xfrm>
            <a:prstGeom prst="rect">
              <a:avLst/>
            </a:prstGeom>
            <a:noFill/>
            <a:ln>
              <a:solidFill>
                <a:schemeClr val="tx1"/>
              </a:solidFill>
            </a:ln>
          </p:spPr>
          <p:txBody>
            <a:bodyPr wrap="square" rtlCol="0">
              <a:spAutoFit/>
            </a:bodyPr>
            <a:lstStyle/>
            <a:p>
              <a:endParaRPr lang="en-GB" b="1" dirty="0">
                <a:solidFill>
                  <a:srgbClr val="7030A0"/>
                </a:solidFill>
                <a:latin typeface="Rockwell" pitchFamily="18" charset="0"/>
                <a:cs typeface="Rod" pitchFamily="49" charset="-79"/>
              </a:endParaRPr>
            </a:p>
          </p:txBody>
        </p:sp>
        <p:sp>
          <p:nvSpPr>
            <p:cNvPr id="28" name="TextBox 27"/>
            <p:cNvSpPr txBox="1"/>
            <p:nvPr/>
          </p:nvSpPr>
          <p:spPr>
            <a:xfrm>
              <a:off x="2339752" y="3645024"/>
              <a:ext cx="1008112" cy="369332"/>
            </a:xfrm>
            <a:prstGeom prst="rect">
              <a:avLst/>
            </a:prstGeom>
            <a:noFill/>
            <a:ln>
              <a:solidFill>
                <a:schemeClr val="tx1"/>
              </a:solidFill>
            </a:ln>
          </p:spPr>
          <p:txBody>
            <a:bodyPr wrap="square" rtlCol="0">
              <a:spAutoFit/>
            </a:bodyPr>
            <a:lstStyle/>
            <a:p>
              <a:endParaRPr lang="en-GB" b="1" dirty="0">
                <a:solidFill>
                  <a:srgbClr val="FFC000"/>
                </a:solidFill>
                <a:latin typeface="Verdana" pitchFamily="34" charset="0"/>
                <a:ea typeface="Verdana" pitchFamily="34" charset="0"/>
                <a:cs typeface="Verdana" pitchFamily="34" charset="0"/>
              </a:endParaRPr>
            </a:p>
          </p:txBody>
        </p:sp>
      </p:grpSp>
      <p:sp>
        <p:nvSpPr>
          <p:cNvPr id="30" name="TextBox 29"/>
          <p:cNvSpPr txBox="1"/>
          <p:nvPr/>
        </p:nvSpPr>
        <p:spPr>
          <a:xfrm>
            <a:off x="755576" y="5805264"/>
            <a:ext cx="7632848" cy="954107"/>
          </a:xfrm>
          <a:prstGeom prst="rect">
            <a:avLst/>
          </a:prstGeom>
          <a:noFill/>
        </p:spPr>
        <p:txBody>
          <a:bodyPr wrap="square" rtlCol="0">
            <a:spAutoFit/>
          </a:bodyPr>
          <a:lstStyle/>
          <a:p>
            <a:r>
              <a:rPr lang="en-GB" sz="2800" dirty="0"/>
              <a:t>What’s your favourite one? Write it an interesting sentence! Send us a picture on Aladdin Connect!</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a:t>Week 8: Thursday</a:t>
            </a:r>
            <a:br>
              <a:rPr lang="en-GB" dirty="0"/>
            </a:br>
            <a:r>
              <a:rPr lang="en-GB" sz="3300" dirty="0"/>
              <a:t>Comprehension</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GB" dirty="0"/>
              <a:t>Comprehension</a:t>
            </a:r>
            <a:br>
              <a:rPr lang="en-GB" dirty="0"/>
            </a:br>
            <a:r>
              <a:rPr lang="en-GB" sz="3300" dirty="0"/>
              <a:t>Read this.</a:t>
            </a:r>
          </a:p>
        </p:txBody>
      </p:sp>
      <p:pic>
        <p:nvPicPr>
          <p:cNvPr id="6" name="Picture 2"/>
          <p:cNvPicPr>
            <a:picLocks noGrp="1" noChangeAspect="1" noChangeArrowheads="1"/>
          </p:cNvPicPr>
          <p:nvPr>
            <p:ph sz="quarter" idx="1"/>
          </p:nvPr>
        </p:nvPicPr>
        <p:blipFill>
          <a:blip r:embed="rId2" cstate="print"/>
          <a:srcRect/>
          <a:stretch>
            <a:fillRect/>
          </a:stretch>
        </p:blipFill>
        <p:spPr bwMode="auto">
          <a:xfrm rot="16200000">
            <a:off x="2133284" y="323098"/>
            <a:ext cx="5021447" cy="7632848"/>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34144"/>
            <a:ext cx="9144000" cy="990600"/>
          </a:xfrm>
        </p:spPr>
        <p:txBody>
          <a:bodyPr>
            <a:normAutofit fontScale="90000"/>
          </a:bodyPr>
          <a:lstStyle/>
          <a:p>
            <a:r>
              <a:rPr lang="en-GB" sz="4900" dirty="0"/>
              <a:t>Comprehension</a:t>
            </a:r>
            <a:r>
              <a:rPr lang="en-GB" dirty="0"/>
              <a:t> </a:t>
            </a:r>
            <a:br>
              <a:rPr lang="en-GB" dirty="0"/>
            </a:br>
            <a:r>
              <a:rPr lang="en-GB" sz="3100" dirty="0"/>
              <a:t>Now write full sentences to answer these questions in your copy.</a:t>
            </a:r>
          </a:p>
        </p:txBody>
      </p:sp>
      <p:pic>
        <p:nvPicPr>
          <p:cNvPr id="1027" name="Picture 3"/>
          <p:cNvPicPr>
            <a:picLocks noGrp="1" noChangeAspect="1" noChangeArrowheads="1"/>
          </p:cNvPicPr>
          <p:nvPr>
            <p:ph sz="quarter" idx="1"/>
          </p:nvPr>
        </p:nvPicPr>
        <p:blipFill>
          <a:blip r:embed="rId2" cstate="print"/>
          <a:srcRect/>
          <a:stretch>
            <a:fillRect/>
          </a:stretch>
        </p:blipFill>
        <p:spPr bwMode="auto">
          <a:xfrm rot="16200000">
            <a:off x="2282406" y="-42046"/>
            <a:ext cx="4481624" cy="796733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371600" y="2743200"/>
            <a:ext cx="7520880" cy="3854152"/>
          </a:xfrm>
        </p:spPr>
        <p:txBody>
          <a:bodyPr>
            <a:normAutofit/>
          </a:bodyPr>
          <a:lstStyle/>
          <a:p>
            <a:endParaRPr lang="en-GB" dirty="0"/>
          </a:p>
        </p:txBody>
      </p:sp>
      <p:sp>
        <p:nvSpPr>
          <p:cNvPr id="3" name="Title 2"/>
          <p:cNvSpPr>
            <a:spLocks noGrp="1"/>
          </p:cNvSpPr>
          <p:nvPr>
            <p:ph type="title"/>
          </p:nvPr>
        </p:nvSpPr>
        <p:spPr/>
        <p:txBody>
          <a:bodyPr>
            <a:normAutofit fontScale="90000"/>
          </a:bodyPr>
          <a:lstStyle/>
          <a:p>
            <a:r>
              <a:rPr lang="en-GB" dirty="0"/>
              <a:t>Week 8: Friday</a:t>
            </a:r>
            <a:br>
              <a:rPr lang="en-GB" dirty="0"/>
            </a:br>
            <a:r>
              <a:rPr lang="en-GB" sz="3300" dirty="0"/>
              <a:t>Oral Language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Oral Language: Birdsong</a:t>
            </a:r>
          </a:p>
        </p:txBody>
      </p:sp>
      <p:sp>
        <p:nvSpPr>
          <p:cNvPr id="3" name="Content Placeholder 2"/>
          <p:cNvSpPr>
            <a:spLocks noGrp="1"/>
          </p:cNvSpPr>
          <p:nvPr>
            <p:ph sz="quarter" idx="1"/>
          </p:nvPr>
        </p:nvSpPr>
        <p:spPr>
          <a:xfrm>
            <a:off x="251520" y="1600200"/>
            <a:ext cx="8892480" cy="5257800"/>
          </a:xfrm>
        </p:spPr>
        <p:txBody>
          <a:bodyPr>
            <a:normAutofit fontScale="85000" lnSpcReduction="10000"/>
          </a:bodyPr>
          <a:lstStyle/>
          <a:p>
            <a:pPr marL="0" indent="0">
              <a:buNone/>
            </a:pPr>
            <a:r>
              <a:rPr lang="en-GB" sz="3100" dirty="0"/>
              <a:t>Because our worlds have become so much quieter recently, we are all getting the chance to listen to some of the amazing birdsong around us. Have you noticed it too? </a:t>
            </a:r>
          </a:p>
          <a:p>
            <a:pPr marL="0" indent="0">
              <a:buNone/>
            </a:pPr>
            <a:r>
              <a:rPr lang="en-GB" sz="3100" dirty="0"/>
              <a:t>Today, if you are sitting in your garden or on your balcony, or when you go for a walk, listen carefully to the birds singing. Can you hear different songs? Describe them to whoever is with you. Which birds do you think are singing the songs? </a:t>
            </a:r>
          </a:p>
          <a:p>
            <a:pPr marL="0" indent="0">
              <a:buNone/>
            </a:pPr>
            <a:r>
              <a:rPr lang="en-GB" sz="3100" dirty="0"/>
              <a:t>If you’d like to learn more, have a look at the birds and their descriptions </a:t>
            </a:r>
            <a:r>
              <a:rPr lang="en-GB" sz="3100" dirty="0">
                <a:hlinkClick r:id="rId2"/>
              </a:rPr>
              <a:t>here</a:t>
            </a:r>
            <a:r>
              <a:rPr lang="en-GB" sz="3100" dirty="0"/>
              <a:t>. Can you find “the teacher bird”? Maybe you’ve heard it!</a:t>
            </a:r>
          </a:p>
          <a:p>
            <a:pPr marL="0" indent="0">
              <a:buNone/>
            </a:pPr>
            <a:r>
              <a:rPr lang="en-GB" sz="3100" dirty="0"/>
              <a:t>If you’d like to listen to some more beautiful birdsong, here is the Dawn Chorus recorded in Co. Laois: </a:t>
            </a:r>
            <a:r>
              <a:rPr lang="en-GB" sz="3100" dirty="0">
                <a:hlinkClick r:id="rId3"/>
              </a:rPr>
              <a:t>https://www.youtube.com/watch?v=bfVR7_nsQ7w</a:t>
            </a:r>
          </a:p>
          <a:p>
            <a:pPr marL="0" indent="0">
              <a:buNone/>
            </a:pPr>
            <a:endParaRPr lang="en-GB"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Contents</a:t>
            </a:r>
          </a:p>
        </p:txBody>
      </p:sp>
      <p:sp>
        <p:nvSpPr>
          <p:cNvPr id="4" name="Content Placeholder 3"/>
          <p:cNvSpPr>
            <a:spLocks noGrp="1"/>
          </p:cNvSpPr>
          <p:nvPr>
            <p:ph sz="quarter" idx="2"/>
          </p:nvPr>
        </p:nvSpPr>
        <p:spPr>
          <a:xfrm>
            <a:off x="609600" y="2438400"/>
            <a:ext cx="4034408" cy="3581400"/>
          </a:xfrm>
        </p:spPr>
        <p:txBody>
          <a:bodyPr>
            <a:normAutofit fontScale="85000" lnSpcReduction="20000"/>
          </a:bodyPr>
          <a:lstStyle/>
          <a:p>
            <a:r>
              <a:rPr lang="en-GB" dirty="0"/>
              <a:t>Read every day</a:t>
            </a:r>
          </a:p>
          <a:p>
            <a:r>
              <a:rPr lang="en-GB" dirty="0"/>
              <a:t>Diary</a:t>
            </a:r>
          </a:p>
          <a:p>
            <a:r>
              <a:rPr lang="en-GB" dirty="0"/>
              <a:t>Time capsule</a:t>
            </a:r>
          </a:p>
          <a:p>
            <a:r>
              <a:rPr lang="en-GB" dirty="0"/>
              <a:t>Spellings 7</a:t>
            </a:r>
          </a:p>
          <a:p>
            <a:r>
              <a:rPr lang="en-GB" dirty="0"/>
              <a:t>News</a:t>
            </a:r>
          </a:p>
          <a:p>
            <a:r>
              <a:rPr lang="en-GB" dirty="0"/>
              <a:t>Story</a:t>
            </a:r>
          </a:p>
          <a:p>
            <a:r>
              <a:rPr lang="en-GB" dirty="0"/>
              <a:t>Narrative writing: plot </a:t>
            </a:r>
          </a:p>
          <a:p>
            <a:r>
              <a:rPr lang="en-GB" dirty="0"/>
              <a:t>Grammar 7</a:t>
            </a:r>
          </a:p>
          <a:p>
            <a:r>
              <a:rPr lang="en-GB" dirty="0"/>
              <a:t>Comprehension</a:t>
            </a:r>
          </a:p>
          <a:p>
            <a:endParaRPr lang="en-GB" dirty="0"/>
          </a:p>
        </p:txBody>
      </p:sp>
      <p:sp>
        <p:nvSpPr>
          <p:cNvPr id="6" name="Content Placeholder 5"/>
          <p:cNvSpPr>
            <a:spLocks noGrp="1"/>
          </p:cNvSpPr>
          <p:nvPr>
            <p:ph sz="quarter" idx="4"/>
          </p:nvPr>
        </p:nvSpPr>
        <p:spPr/>
        <p:txBody>
          <a:bodyPr>
            <a:normAutofit fontScale="85000" lnSpcReduction="20000"/>
          </a:bodyPr>
          <a:lstStyle/>
          <a:p>
            <a:r>
              <a:rPr lang="en-GB" dirty="0"/>
              <a:t>Read every day</a:t>
            </a:r>
          </a:p>
          <a:p>
            <a:r>
              <a:rPr lang="en-GB" dirty="0"/>
              <a:t>Diary</a:t>
            </a:r>
          </a:p>
          <a:p>
            <a:r>
              <a:rPr lang="en-GB" dirty="0"/>
              <a:t>Time capsule</a:t>
            </a:r>
          </a:p>
          <a:p>
            <a:r>
              <a:rPr lang="en-GB" dirty="0"/>
              <a:t>Spellings 8</a:t>
            </a:r>
          </a:p>
          <a:p>
            <a:r>
              <a:rPr lang="en-GB" dirty="0"/>
              <a:t>Writing: plot</a:t>
            </a:r>
          </a:p>
          <a:p>
            <a:r>
              <a:rPr lang="en-GB" dirty="0"/>
              <a:t>Poem </a:t>
            </a:r>
          </a:p>
          <a:p>
            <a:r>
              <a:rPr lang="en-GB" dirty="0"/>
              <a:t>Grammar 8</a:t>
            </a:r>
          </a:p>
          <a:p>
            <a:r>
              <a:rPr lang="en-GB" dirty="0"/>
              <a:t>Comprehension</a:t>
            </a:r>
          </a:p>
          <a:p>
            <a:r>
              <a:rPr lang="en-GB" dirty="0"/>
              <a:t>Oral language</a:t>
            </a:r>
          </a:p>
          <a:p>
            <a:endParaRPr lang="en-GB" b="1" dirty="0"/>
          </a:p>
          <a:p>
            <a:endParaRPr lang="en-GB" dirty="0"/>
          </a:p>
        </p:txBody>
      </p:sp>
      <p:sp>
        <p:nvSpPr>
          <p:cNvPr id="2" name="Text Placeholder 1"/>
          <p:cNvSpPr>
            <a:spLocks noGrp="1"/>
          </p:cNvSpPr>
          <p:nvPr>
            <p:ph type="body" sz="quarter" idx="1"/>
          </p:nvPr>
        </p:nvSpPr>
        <p:spPr/>
        <p:txBody>
          <a:bodyPr/>
          <a:lstStyle/>
          <a:p>
            <a:r>
              <a:rPr lang="en-GB" dirty="0"/>
              <a:t>Week 7</a:t>
            </a:r>
          </a:p>
        </p:txBody>
      </p:sp>
      <p:sp>
        <p:nvSpPr>
          <p:cNvPr id="5" name="Text Placeholder 4"/>
          <p:cNvSpPr>
            <a:spLocks noGrp="1"/>
          </p:cNvSpPr>
          <p:nvPr>
            <p:ph type="body" sz="quarter" idx="3"/>
          </p:nvPr>
        </p:nvSpPr>
        <p:spPr/>
        <p:txBody>
          <a:bodyPr/>
          <a:lstStyle/>
          <a:p>
            <a:r>
              <a:rPr lang="en-GB" dirty="0"/>
              <a:t>Week 8</a:t>
            </a:r>
          </a:p>
        </p:txBody>
      </p:sp>
      <p:sp>
        <p:nvSpPr>
          <p:cNvPr id="7" name="TextBox 6"/>
          <p:cNvSpPr txBox="1"/>
          <p:nvPr/>
        </p:nvSpPr>
        <p:spPr>
          <a:xfrm>
            <a:off x="1835696" y="6088559"/>
            <a:ext cx="5688632" cy="769441"/>
          </a:xfrm>
          <a:prstGeom prst="rect">
            <a:avLst/>
          </a:prstGeom>
          <a:noFill/>
        </p:spPr>
        <p:txBody>
          <a:bodyPr wrap="square" rtlCol="0">
            <a:spAutoFit/>
          </a:bodyPr>
          <a:lstStyle/>
          <a:p>
            <a:r>
              <a:rPr lang="en-GB" sz="2200" b="1" dirty="0">
                <a:solidFill>
                  <a:schemeClr val="accent4">
                    <a:lumMod val="50000"/>
                  </a:schemeClr>
                </a:solidFill>
              </a:rPr>
              <a:t>And there are some more fun activities at the end if you’d like to check them out too!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noChangeArrowheads="1"/>
          </p:cNvSpPr>
          <p:nvPr>
            <p:ph type="title"/>
          </p:nvPr>
        </p:nvSpPr>
        <p:spPr/>
        <p:txBody>
          <a:bodyPr>
            <a:normAutofit/>
          </a:bodyPr>
          <a:lstStyle/>
          <a:p>
            <a:r>
              <a:rPr lang="en-IE" altLang="en-US" dirty="0">
                <a:cs typeface="Arial" charset="0"/>
              </a:rPr>
              <a:t>Fun literacy activities</a:t>
            </a:r>
          </a:p>
        </p:txBody>
      </p:sp>
      <p:sp>
        <p:nvSpPr>
          <p:cNvPr id="7171" name="Content Placeholder 2"/>
          <p:cNvSpPr>
            <a:spLocks noGrp="1" noChangeArrowheads="1"/>
          </p:cNvSpPr>
          <p:nvPr>
            <p:ph sz="quarter" idx="1"/>
          </p:nvPr>
        </p:nvSpPr>
        <p:spPr>
          <a:xfrm>
            <a:off x="179512" y="1589567"/>
            <a:ext cx="8352928" cy="5007786"/>
          </a:xfrm>
        </p:spPr>
        <p:txBody>
          <a:bodyPr>
            <a:normAutofit lnSpcReduction="10000"/>
          </a:bodyPr>
          <a:lstStyle/>
          <a:p>
            <a:pPr marL="457200" indent="-457200">
              <a:buFont typeface="+mj-lt"/>
              <a:buAutoNum type="arabicPeriod"/>
            </a:pPr>
            <a:r>
              <a:rPr lang="en-IE" altLang="en-US" sz="2600" dirty="0">
                <a:cs typeface="Arial" charset="0"/>
              </a:rPr>
              <a:t>See how many words starting with ‘c’ you can write down in 3 minutes. Now, go look for things starting with c in your bedroom, the kitchen, the garden...</a:t>
            </a:r>
          </a:p>
          <a:p>
            <a:pPr marL="457200" indent="-457200">
              <a:buFont typeface="+mj-lt"/>
              <a:buAutoNum type="arabicPeriod"/>
            </a:pPr>
            <a:r>
              <a:rPr lang="en-IE" altLang="en-US" sz="2600" dirty="0">
                <a:cs typeface="Arial" charset="0"/>
              </a:rPr>
              <a:t>Try making a </a:t>
            </a:r>
            <a:r>
              <a:rPr lang="en-IE" altLang="en-US" sz="2600" u="sng" dirty="0">
                <a:cs typeface="Arial" charset="0"/>
              </a:rPr>
              <a:t>word web</a:t>
            </a:r>
            <a:r>
              <a:rPr lang="en-IE" altLang="en-US" sz="2600" dirty="0">
                <a:cs typeface="Arial" charset="0"/>
              </a:rPr>
              <a:t> for a word you use a lot.</a:t>
            </a:r>
          </a:p>
          <a:p>
            <a:pPr marL="457200" indent="-457200">
              <a:buFont typeface="+mj-lt"/>
              <a:buAutoNum type="arabicPeriod"/>
            </a:pPr>
            <a:r>
              <a:rPr lang="en-IE" altLang="en-US" sz="2600" dirty="0">
                <a:cs typeface="Arial" charset="0"/>
              </a:rPr>
              <a:t>Now make word webs for these words: </a:t>
            </a:r>
          </a:p>
          <a:p>
            <a:pPr marL="900113" indent="-360363">
              <a:buFont typeface="Wingdings" pitchFamily="2" charset="2"/>
              <a:buChar char="§"/>
            </a:pPr>
            <a:r>
              <a:rPr lang="en-GB" sz="2600" dirty="0"/>
              <a:t>little</a:t>
            </a:r>
          </a:p>
          <a:p>
            <a:pPr marL="900113" indent="-360363">
              <a:buFont typeface="Wingdings" pitchFamily="2" charset="2"/>
              <a:buChar char="§"/>
            </a:pPr>
            <a:r>
              <a:rPr lang="en-GB" sz="2600" dirty="0"/>
              <a:t> big</a:t>
            </a:r>
          </a:p>
          <a:p>
            <a:pPr marL="900113" indent="-360363">
              <a:buFont typeface="Wingdings" pitchFamily="2" charset="2"/>
              <a:buChar char="§"/>
            </a:pPr>
            <a:r>
              <a:rPr lang="en-GB" sz="2600" dirty="0"/>
              <a:t> ran</a:t>
            </a:r>
          </a:p>
          <a:p>
            <a:pPr marL="900113" indent="-360363">
              <a:buFont typeface="Wingdings" pitchFamily="2" charset="2"/>
              <a:buChar char="§"/>
            </a:pPr>
            <a:r>
              <a:rPr lang="en-GB" sz="2600" dirty="0"/>
              <a:t> angry</a:t>
            </a:r>
          </a:p>
          <a:p>
            <a:pPr marL="900113" indent="-360363">
              <a:buFont typeface="Wingdings" pitchFamily="2" charset="2"/>
              <a:buChar char="§"/>
            </a:pPr>
            <a:r>
              <a:rPr lang="en-GB" sz="2600" dirty="0"/>
              <a:t> quick</a:t>
            </a:r>
          </a:p>
          <a:p>
            <a:pPr marL="900113" indent="-360363">
              <a:buFont typeface="Wingdings" pitchFamily="2" charset="2"/>
              <a:buChar char="§"/>
            </a:pPr>
            <a:r>
              <a:rPr lang="en-GB" sz="2600" dirty="0"/>
              <a:t> pretty</a:t>
            </a:r>
          </a:p>
          <a:p>
            <a:pPr marL="457200" indent="-457200">
              <a:buFont typeface="+mj-lt"/>
              <a:buAutoNum type="arabicPeriod"/>
            </a:pPr>
            <a:endParaRPr lang="en-IE" altLang="en-US" sz="2600" dirty="0">
              <a:cs typeface="Arial" charset="0"/>
            </a:endParaRPr>
          </a:p>
          <a:p>
            <a:endParaRPr lang="en-IE" altLang="en-US" sz="2400" dirty="0">
              <a:cs typeface="Arial" charset="0"/>
            </a:endParaRPr>
          </a:p>
          <a:p>
            <a:endParaRPr lang="en-IE" altLang="en-US" sz="2400" dirty="0">
              <a:cs typeface="Arial" charset="0"/>
            </a:endParaRPr>
          </a:p>
        </p:txBody>
      </p:sp>
    </p:spTree>
  </p:cSld>
  <p:clrMapOvr>
    <a:masterClrMapping/>
  </p:clrMapOvr>
  <p:transition advClick="0" advTm="4000"/>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1"/>
          </p:nvPr>
        </p:nvSpPr>
        <p:spPr>
          <a:xfrm>
            <a:off x="1371600" y="2636912"/>
            <a:ext cx="7232848" cy="1224136"/>
          </a:xfrm>
        </p:spPr>
        <p:txBody>
          <a:bodyPr>
            <a:normAutofit fontScale="92500" lnSpcReduction="20000"/>
          </a:bodyPr>
          <a:lstStyle/>
          <a:p>
            <a:r>
              <a:rPr lang="en-GB" dirty="0"/>
              <a:t>Give yourself a spelling test. How did you get on? Send us a picture on Aladdin Connect if you like!</a:t>
            </a:r>
          </a:p>
          <a:p>
            <a:r>
              <a:rPr lang="en-GB" dirty="0"/>
              <a:t>Well done on finishing Week 8!</a:t>
            </a:r>
          </a:p>
          <a:p>
            <a:endParaRPr lang="en-GB" dirty="0"/>
          </a:p>
        </p:txBody>
      </p:sp>
      <p:sp>
        <p:nvSpPr>
          <p:cNvPr id="2" name="Title 1"/>
          <p:cNvSpPr>
            <a:spLocks noGrp="1"/>
          </p:cNvSpPr>
          <p:nvPr>
            <p:ph type="title"/>
          </p:nvPr>
        </p:nvSpPr>
        <p:spPr/>
        <p:txBody>
          <a:bodyPr>
            <a:normAutofit/>
          </a:bodyPr>
          <a:lstStyle/>
          <a:p>
            <a:r>
              <a:rPr lang="en-GB" dirty="0"/>
              <a:t>End of Week 8</a:t>
            </a:r>
            <a:endParaRPr lang="en-GB" sz="3300" dirty="0"/>
          </a:p>
        </p:txBody>
      </p:sp>
      <p:sp>
        <p:nvSpPr>
          <p:cNvPr id="7170" name="AutoShape 2" descr="Image result for clip art hand cla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GB"/>
          </a:p>
        </p:txBody>
      </p:sp>
      <p:pic>
        <p:nvPicPr>
          <p:cNvPr id="7171" name="Picture 3"/>
          <p:cNvPicPr>
            <a:picLocks noChangeAspect="1" noChangeArrowheads="1"/>
          </p:cNvPicPr>
          <p:nvPr/>
        </p:nvPicPr>
        <p:blipFill>
          <a:blip r:embed="rId3" cstate="print"/>
          <a:srcRect/>
          <a:stretch>
            <a:fillRect/>
          </a:stretch>
        </p:blipFill>
        <p:spPr bwMode="auto">
          <a:xfrm>
            <a:off x="2483768" y="3910930"/>
            <a:ext cx="2238375" cy="2038350"/>
          </a:xfrm>
          <a:prstGeom prst="rect">
            <a:avLst/>
          </a:prstGeom>
          <a:noFill/>
          <a:ln w="9525">
            <a:noFill/>
            <a:miter lim="800000"/>
            <a:headEnd/>
            <a:tailEnd/>
          </a:ln>
        </p:spPr>
      </p:pic>
      <p:pic>
        <p:nvPicPr>
          <p:cNvPr id="6" name="Picture 3"/>
          <p:cNvPicPr>
            <a:picLocks noChangeAspect="1" noChangeArrowheads="1"/>
          </p:cNvPicPr>
          <p:nvPr/>
        </p:nvPicPr>
        <p:blipFill>
          <a:blip r:embed="rId3" cstate="print"/>
          <a:srcRect/>
          <a:stretch>
            <a:fillRect/>
          </a:stretch>
        </p:blipFill>
        <p:spPr bwMode="auto">
          <a:xfrm>
            <a:off x="4572000" y="3910930"/>
            <a:ext cx="2238375" cy="203835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GB" dirty="0"/>
              <a:t>Reading</a:t>
            </a:r>
          </a:p>
        </p:txBody>
      </p:sp>
      <p:sp>
        <p:nvSpPr>
          <p:cNvPr id="8" name="Content Placeholder 7"/>
          <p:cNvSpPr>
            <a:spLocks noGrp="1"/>
          </p:cNvSpPr>
          <p:nvPr>
            <p:ph sz="quarter" idx="1"/>
          </p:nvPr>
        </p:nvSpPr>
        <p:spPr>
          <a:xfrm>
            <a:off x="612648" y="1600200"/>
            <a:ext cx="8153400" cy="5069160"/>
          </a:xfrm>
        </p:spPr>
        <p:txBody>
          <a:bodyPr>
            <a:normAutofit fontScale="92500" lnSpcReduction="20000"/>
          </a:bodyPr>
          <a:lstStyle/>
          <a:p>
            <a:r>
              <a:rPr lang="en-GB" dirty="0"/>
              <a:t>If you have books at home that you can read, try to read for at least 15 minutes every day.</a:t>
            </a:r>
          </a:p>
          <a:p>
            <a:r>
              <a:rPr lang="en-GB" dirty="0"/>
              <a:t>If you have read all your books at home, maybe </a:t>
            </a:r>
            <a:r>
              <a:rPr lang="en-GB" dirty="0" err="1"/>
              <a:t>mam</a:t>
            </a:r>
            <a:r>
              <a:rPr lang="en-GB" dirty="0"/>
              <a:t> or dad could set you up with an </a:t>
            </a:r>
            <a:r>
              <a:rPr lang="en-GB" dirty="0" err="1"/>
              <a:t>audiobook</a:t>
            </a:r>
            <a:r>
              <a:rPr lang="en-GB" dirty="0"/>
              <a:t> to listen to from Audible here (no charges for these at present):</a:t>
            </a:r>
          </a:p>
          <a:p>
            <a:pPr marL="319088" indent="-49213">
              <a:buNone/>
            </a:pPr>
            <a:r>
              <a:rPr lang="en-GB" dirty="0">
                <a:hlinkClick r:id="rId2"/>
              </a:rPr>
              <a:t>https://stories.audible.com/discovery</a:t>
            </a:r>
            <a:r>
              <a:rPr lang="en-GB" dirty="0"/>
              <a:t> </a:t>
            </a:r>
          </a:p>
          <a:p>
            <a:pPr marL="319088" indent="-49213">
              <a:buNone/>
            </a:pPr>
            <a:r>
              <a:rPr lang="en-GB" dirty="0"/>
              <a:t>(our favourites include </a:t>
            </a:r>
            <a:r>
              <a:rPr lang="en-GB" i="1" dirty="0" err="1"/>
              <a:t>Winnie</a:t>
            </a:r>
            <a:r>
              <a:rPr lang="en-GB" i="1" dirty="0"/>
              <a:t> the Pooh</a:t>
            </a:r>
            <a:r>
              <a:rPr lang="en-GB" dirty="0"/>
              <a:t>, </a:t>
            </a:r>
            <a:r>
              <a:rPr lang="en-GB" i="1" dirty="0"/>
              <a:t>Anne of Green Gables </a:t>
            </a:r>
            <a:r>
              <a:rPr lang="en-GB" dirty="0"/>
              <a:t>and </a:t>
            </a:r>
            <a:r>
              <a:rPr lang="en-GB" i="1" dirty="0"/>
              <a:t>Alice’s Adventures in Wonderland</a:t>
            </a:r>
            <a:r>
              <a:rPr lang="en-GB" dirty="0"/>
              <a:t>)</a:t>
            </a:r>
          </a:p>
          <a:p>
            <a:r>
              <a:rPr lang="en-GB" dirty="0"/>
              <a:t>If you are a member of the local library, </a:t>
            </a:r>
            <a:r>
              <a:rPr lang="en-GB" dirty="0" err="1"/>
              <a:t>mam</a:t>
            </a:r>
            <a:r>
              <a:rPr lang="en-GB" dirty="0"/>
              <a:t> or dad can help you set up </a:t>
            </a:r>
            <a:r>
              <a:rPr lang="en-GB" dirty="0" err="1"/>
              <a:t>BorrowBox</a:t>
            </a:r>
            <a:r>
              <a:rPr lang="en-GB" dirty="0"/>
              <a:t> for </a:t>
            </a:r>
            <a:r>
              <a:rPr lang="en-GB" dirty="0" err="1"/>
              <a:t>ebooks</a:t>
            </a:r>
            <a:r>
              <a:rPr lang="en-GB" dirty="0"/>
              <a:t> and audio books (and if you aren’t you can set up an online account very easily). Use the instructions here: </a:t>
            </a:r>
            <a:r>
              <a:rPr lang="en-GB" dirty="0">
                <a:hlinkClick r:id="rId3"/>
              </a:rPr>
              <a:t>https://www.librariesireland.ie/news/online-services-during-coronavirus</a:t>
            </a:r>
            <a:endParaRPr lang="en-GB"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Diary / Time capsule</a:t>
            </a:r>
          </a:p>
        </p:txBody>
      </p:sp>
      <p:sp>
        <p:nvSpPr>
          <p:cNvPr id="2" name="Text Placeholder 1"/>
          <p:cNvSpPr>
            <a:spLocks noGrp="1"/>
          </p:cNvSpPr>
          <p:nvPr>
            <p:ph sz="quarter" idx="1"/>
          </p:nvPr>
        </p:nvSpPr>
        <p:spPr>
          <a:xfrm>
            <a:off x="612648" y="1600200"/>
            <a:ext cx="4391400" cy="4853136"/>
          </a:xfrm>
        </p:spPr>
        <p:txBody>
          <a:bodyPr>
            <a:noAutofit/>
          </a:bodyPr>
          <a:lstStyle/>
          <a:p>
            <a:pPr marL="0" indent="0">
              <a:buNone/>
            </a:pPr>
            <a:r>
              <a:rPr lang="en-GB" sz="2700" dirty="0"/>
              <a:t>How is your </a:t>
            </a:r>
            <a:r>
              <a:rPr lang="en-GB" sz="2700" b="1" dirty="0"/>
              <a:t>diary</a:t>
            </a:r>
            <a:r>
              <a:rPr lang="en-GB" sz="2700" dirty="0"/>
              <a:t> writing going? How many entries have you now?</a:t>
            </a:r>
          </a:p>
          <a:p>
            <a:pPr marL="0" indent="0">
              <a:buNone/>
            </a:pPr>
            <a:endParaRPr lang="en-GB" sz="2700" dirty="0"/>
          </a:p>
          <a:p>
            <a:pPr marL="0" indent="0">
              <a:buNone/>
            </a:pPr>
            <a:r>
              <a:rPr lang="en-GB" sz="2700" dirty="0"/>
              <a:t>Did you make a </a:t>
            </a:r>
            <a:r>
              <a:rPr lang="en-GB" sz="2700" b="1" dirty="0"/>
              <a:t>time capsule</a:t>
            </a:r>
            <a:r>
              <a:rPr lang="en-GB" sz="2700" dirty="0"/>
              <a:t>? It would be so exciting to read it some time in the future, wouldn’t it?</a:t>
            </a:r>
          </a:p>
          <a:p>
            <a:pPr>
              <a:buNone/>
            </a:pPr>
            <a:endParaRPr lang="en-GB" sz="4000" dirty="0"/>
          </a:p>
        </p:txBody>
      </p:sp>
      <p:pic>
        <p:nvPicPr>
          <p:cNvPr id="1026" name="Picture 2"/>
          <p:cNvPicPr>
            <a:picLocks noChangeAspect="1" noChangeArrowheads="1"/>
          </p:cNvPicPr>
          <p:nvPr/>
        </p:nvPicPr>
        <p:blipFill>
          <a:blip r:embed="rId2" cstate="print"/>
          <a:srcRect/>
          <a:stretch>
            <a:fillRect/>
          </a:stretch>
        </p:blipFill>
        <p:spPr bwMode="auto">
          <a:xfrm>
            <a:off x="5652120" y="3068960"/>
            <a:ext cx="3190875" cy="3533775"/>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0"/>
            <a:ext cx="9144000" cy="1219200"/>
          </a:xfrm>
        </p:spPr>
        <p:txBody>
          <a:bodyPr>
            <a:normAutofit fontScale="90000"/>
          </a:bodyPr>
          <a:lstStyle/>
          <a:p>
            <a:r>
              <a:rPr lang="en-GB" sz="4000" b="1" dirty="0"/>
              <a:t>Spellings Week 7: </a:t>
            </a:r>
            <a:r>
              <a:rPr lang="en-GB" sz="4000" i="1" dirty="0" err="1"/>
              <a:t>si</a:t>
            </a:r>
            <a:r>
              <a:rPr lang="en-GB" sz="4000" dirty="0"/>
              <a:t> as /</a:t>
            </a:r>
            <a:r>
              <a:rPr lang="en-GB" sz="4000" dirty="0" err="1"/>
              <a:t>zh</a:t>
            </a:r>
            <a:r>
              <a:rPr lang="en-GB" sz="4000" dirty="0"/>
              <a:t>/ </a:t>
            </a:r>
            <a:r>
              <a:rPr lang="en-GB" sz="2200" dirty="0"/>
              <a:t>Write a sentence for each word in your copy. Play games on Spelling City (parents, you might need to enable Flash in your browser): </a:t>
            </a:r>
            <a:r>
              <a:rPr lang="en-GB" sz="2200" b="1" dirty="0">
                <a:hlinkClick r:id="rId2"/>
              </a:rPr>
              <a:t>https://www.spellingcity.com/users/2ndClassRoom15and16</a:t>
            </a:r>
            <a:endParaRPr lang="en-GB" sz="2200" dirty="0"/>
          </a:p>
        </p:txBody>
      </p:sp>
      <p:sp>
        <p:nvSpPr>
          <p:cNvPr id="5" name="Text Placeholder 4"/>
          <p:cNvSpPr>
            <a:spLocks noGrp="1"/>
          </p:cNvSpPr>
          <p:nvPr>
            <p:ph sz="quarter" idx="1"/>
          </p:nvPr>
        </p:nvSpPr>
        <p:spPr>
          <a:xfrm>
            <a:off x="609600" y="1589567"/>
            <a:ext cx="1946176" cy="4572000"/>
          </a:xfrm>
        </p:spPr>
        <p:txBody>
          <a:bodyPr>
            <a:normAutofit/>
          </a:bodyPr>
          <a:lstStyle/>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indent="-514350">
              <a:buFont typeface="+mj-lt"/>
              <a:buAutoNum type="arabicPeriod"/>
            </a:pPr>
            <a:endParaRPr lang="en-GB" dirty="0">
              <a:solidFill>
                <a:schemeClr val="tx1"/>
              </a:solidFill>
            </a:endParaRPr>
          </a:p>
          <a:p>
            <a:pPr marL="514350" lvl="0" indent="-514350">
              <a:buFont typeface="+mj-lt"/>
              <a:buAutoNum type="arabicPeriod"/>
              <a:defRPr/>
            </a:pPr>
            <a:endParaRPr lang="en-GB" dirty="0">
              <a:solidFill>
                <a:schemeClr val="tx1"/>
              </a:solidFill>
            </a:endParaRPr>
          </a:p>
          <a:p>
            <a:pPr marL="514350" indent="-514350">
              <a:buFont typeface="+mj-lt"/>
              <a:buAutoNum type="arabicPeriod"/>
            </a:pPr>
            <a:endParaRPr lang="en-GB" dirty="0">
              <a:solidFill>
                <a:schemeClr val="tx1"/>
              </a:solidFill>
            </a:endParaRPr>
          </a:p>
        </p:txBody>
      </p:sp>
      <p:graphicFrame>
        <p:nvGraphicFramePr>
          <p:cNvPr id="9" name="Content Placeholder 8"/>
          <p:cNvGraphicFramePr>
            <a:graphicFrameLocks noGrp="1"/>
          </p:cNvGraphicFramePr>
          <p:nvPr>
            <p:ph sz="quarter" idx="2"/>
          </p:nvPr>
        </p:nvGraphicFramePr>
        <p:xfrm>
          <a:off x="611560" y="1484784"/>
          <a:ext cx="8028385" cy="5306181"/>
        </p:xfrm>
        <a:graphic>
          <a:graphicData uri="http://schemas.openxmlformats.org/drawingml/2006/table">
            <a:tbl>
              <a:tblPr firstRow="1" bandRow="1">
                <a:tableStyleId>{5C22544A-7EE6-4342-B048-85BDC9FD1C3A}</a:tableStyleId>
              </a:tblPr>
              <a:tblGrid>
                <a:gridCol w="1605677">
                  <a:extLst>
                    <a:ext uri="{9D8B030D-6E8A-4147-A177-3AD203B41FA5}">
                      <a16:colId xmlns:a16="http://schemas.microsoft.com/office/drawing/2014/main" val="20000"/>
                    </a:ext>
                  </a:extLst>
                </a:gridCol>
                <a:gridCol w="1605677">
                  <a:extLst>
                    <a:ext uri="{9D8B030D-6E8A-4147-A177-3AD203B41FA5}">
                      <a16:colId xmlns:a16="http://schemas.microsoft.com/office/drawing/2014/main" val="20001"/>
                    </a:ext>
                  </a:extLst>
                </a:gridCol>
                <a:gridCol w="1605677">
                  <a:extLst>
                    <a:ext uri="{9D8B030D-6E8A-4147-A177-3AD203B41FA5}">
                      <a16:colId xmlns:a16="http://schemas.microsoft.com/office/drawing/2014/main" val="20002"/>
                    </a:ext>
                  </a:extLst>
                </a:gridCol>
                <a:gridCol w="1605677">
                  <a:extLst>
                    <a:ext uri="{9D8B030D-6E8A-4147-A177-3AD203B41FA5}">
                      <a16:colId xmlns:a16="http://schemas.microsoft.com/office/drawing/2014/main" val="20003"/>
                    </a:ext>
                  </a:extLst>
                </a:gridCol>
                <a:gridCol w="1605677">
                  <a:extLst>
                    <a:ext uri="{9D8B030D-6E8A-4147-A177-3AD203B41FA5}">
                      <a16:colId xmlns:a16="http://schemas.microsoft.com/office/drawing/2014/main" val="20004"/>
                    </a:ext>
                  </a:extLst>
                </a:gridCol>
              </a:tblGrid>
              <a:tr h="667245">
                <a:tc>
                  <a:txBody>
                    <a:bodyPr/>
                    <a:lstStyle/>
                    <a:p>
                      <a:endParaRPr lang="en-GB" dirty="0"/>
                    </a:p>
                  </a:txBody>
                  <a:tcPr/>
                </a:tc>
                <a:tc>
                  <a:txBody>
                    <a:bodyPr/>
                    <a:lstStyle/>
                    <a:p>
                      <a:r>
                        <a:rPr lang="en-GB" dirty="0"/>
                        <a:t>Look</a:t>
                      </a:r>
                    </a:p>
                  </a:txBody>
                  <a:tcPr/>
                </a:tc>
                <a:tc>
                  <a:txBody>
                    <a:bodyPr/>
                    <a:lstStyle/>
                    <a:p>
                      <a:r>
                        <a:rPr lang="en-GB" dirty="0"/>
                        <a:t>Copy</a:t>
                      </a:r>
                    </a:p>
                  </a:txBody>
                  <a:tcPr/>
                </a:tc>
                <a:tc>
                  <a:txBody>
                    <a:bodyPr/>
                    <a:lstStyle/>
                    <a:p>
                      <a:r>
                        <a:rPr lang="en-GB" dirty="0"/>
                        <a:t>Cover &amp; Write</a:t>
                      </a:r>
                    </a:p>
                  </a:txBody>
                  <a:tcPr/>
                </a:tc>
                <a:tc>
                  <a:txBody>
                    <a:bodyPr/>
                    <a:lstStyle/>
                    <a:p>
                      <a:r>
                        <a:rPr lang="en-GB" dirty="0"/>
                        <a:t>Check</a:t>
                      </a:r>
                    </a:p>
                  </a:txBody>
                  <a:tcPr/>
                </a:tc>
                <a:extLst>
                  <a:ext uri="{0D108BD9-81ED-4DB2-BD59-A6C34878D82A}">
                    <a16:rowId xmlns:a16="http://schemas.microsoft.com/office/drawing/2014/main" val="10000"/>
                  </a:ext>
                </a:extLst>
              </a:tr>
              <a:tr h="386578">
                <a:tc>
                  <a:txBody>
                    <a:bodyPr/>
                    <a:lstStyle/>
                    <a:p>
                      <a:r>
                        <a:rPr lang="en-GB" b="1" dirty="0"/>
                        <a:t>Mon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solidFill>
                            <a:schemeClr val="tx1"/>
                          </a:solidFill>
                        </a:rPr>
                        <a:t>vision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1"/>
                  </a:ext>
                </a:extLst>
              </a:tr>
              <a:tr h="386578">
                <a:tc>
                  <a:txBody>
                    <a:bodyPr/>
                    <a:lstStyle/>
                    <a:p>
                      <a:endParaRPr lang="en-GB" b="1" dirty="0"/>
                    </a:p>
                  </a:txBody>
                  <a:tcPr/>
                </a:tc>
                <a:tc>
                  <a:txBody>
                    <a:bodyPr/>
                    <a:lstStyle/>
                    <a:p>
                      <a:r>
                        <a:rPr lang="en-GB" dirty="0">
                          <a:solidFill>
                            <a:schemeClr val="tx1"/>
                          </a:solidFill>
                        </a:rPr>
                        <a:t>television</a:t>
                      </a:r>
                      <a:endParaRPr lang="en-GB" dirty="0"/>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2"/>
                  </a:ext>
                </a:extLst>
              </a:tr>
              <a:tr h="386578">
                <a:tc>
                  <a:txBody>
                    <a:bodyPr/>
                    <a:lstStyle/>
                    <a:p>
                      <a:endParaRPr lang="en-GB" b="1" dirty="0"/>
                    </a:p>
                  </a:txBody>
                  <a:tcPr/>
                </a:tc>
                <a:tc>
                  <a:txBody>
                    <a:bodyPr/>
                    <a:lstStyle/>
                    <a:p>
                      <a:r>
                        <a:rPr lang="en-GB" dirty="0"/>
                        <a:t>division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3"/>
                  </a:ext>
                </a:extLst>
              </a:tr>
              <a:tr h="386578">
                <a:tc>
                  <a:txBody>
                    <a:bodyPr/>
                    <a:lstStyle/>
                    <a:p>
                      <a:r>
                        <a:rPr lang="en-GB" b="1" dirty="0"/>
                        <a:t>Tue</a:t>
                      </a:r>
                    </a:p>
                  </a:txBody>
                  <a:tcPr/>
                </a:tc>
                <a:tc>
                  <a:txBody>
                    <a:bodyPr/>
                    <a:lstStyle/>
                    <a:p>
                      <a:r>
                        <a:rPr lang="en-GB" dirty="0"/>
                        <a:t>revision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4"/>
                  </a:ext>
                </a:extLst>
              </a:tr>
              <a:tr h="386578">
                <a:tc>
                  <a:txBody>
                    <a:bodyPr/>
                    <a:lstStyle/>
                    <a:p>
                      <a:endParaRPr lang="en-GB" b="1" dirty="0"/>
                    </a:p>
                  </a:txBody>
                  <a:tcPr/>
                </a:tc>
                <a:tc>
                  <a:txBody>
                    <a:bodyPr/>
                    <a:lstStyle/>
                    <a:p>
                      <a:r>
                        <a:rPr lang="en-GB" dirty="0"/>
                        <a:t>invasion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5"/>
                  </a:ext>
                </a:extLst>
              </a:tr>
              <a:tr h="386578">
                <a:tc>
                  <a:txBody>
                    <a:bodyPr/>
                    <a:lstStyle/>
                    <a:p>
                      <a:endParaRPr lang="en-GB" b="1" dirty="0"/>
                    </a:p>
                  </a:txBody>
                  <a:tcPr/>
                </a:tc>
                <a:tc>
                  <a:txBody>
                    <a:bodyPr/>
                    <a:lstStyle/>
                    <a:p>
                      <a:r>
                        <a:rPr lang="en-GB" dirty="0"/>
                        <a:t>occasion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6"/>
                  </a:ext>
                </a:extLst>
              </a:tr>
              <a:tr h="386578">
                <a:tc>
                  <a:txBody>
                    <a:bodyPr/>
                    <a:lstStyle/>
                    <a:p>
                      <a:r>
                        <a:rPr lang="en-GB" b="1" dirty="0"/>
                        <a:t>Wed</a:t>
                      </a:r>
                    </a:p>
                  </a:txBody>
                  <a:tcPr/>
                </a:tc>
                <a:tc>
                  <a:txBody>
                    <a:bodyPr/>
                    <a:lstStyle/>
                    <a:p>
                      <a:r>
                        <a:rPr lang="en-GB" dirty="0"/>
                        <a:t>explosion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7"/>
                  </a:ext>
                </a:extLst>
              </a:tr>
              <a:tr h="386578">
                <a:tc>
                  <a:txBody>
                    <a:bodyPr/>
                    <a:lstStyle/>
                    <a:p>
                      <a:endParaRPr lang="en-GB" b="1" dirty="0"/>
                    </a:p>
                  </a:txBody>
                  <a:tcPr/>
                </a:tc>
                <a:tc>
                  <a:txBody>
                    <a:bodyPr/>
                    <a:lstStyle/>
                    <a:p>
                      <a:r>
                        <a:rPr lang="en-GB" dirty="0"/>
                        <a:t>extension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8"/>
                  </a:ext>
                </a:extLst>
              </a:tr>
              <a:tr h="386578">
                <a:tc>
                  <a:txBody>
                    <a:bodyPr/>
                    <a:lstStyle/>
                    <a:p>
                      <a:endParaRPr lang="en-GB" b="1" dirty="0"/>
                    </a:p>
                  </a:txBody>
                  <a:tcPr/>
                </a:tc>
                <a:tc>
                  <a:txBody>
                    <a:bodyPr/>
                    <a:lstStyle/>
                    <a:p>
                      <a:r>
                        <a:rPr lang="en-GB" dirty="0"/>
                        <a:t>permission</a:t>
                      </a:r>
                    </a:p>
                  </a:txBody>
                  <a:tcPr/>
                </a:tc>
                <a:tc>
                  <a:txBody>
                    <a:bodyPr/>
                    <a:lstStyle/>
                    <a:p>
                      <a:endParaRPr lang="en-GB"/>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10009"/>
                  </a:ext>
                </a:extLst>
              </a:tr>
              <a:tr h="386578">
                <a:tc>
                  <a:txBody>
                    <a:bodyPr/>
                    <a:lstStyle/>
                    <a:p>
                      <a:r>
                        <a:rPr lang="en-GB" b="1" dirty="0" err="1"/>
                        <a:t>Thur</a:t>
                      </a:r>
                      <a:endParaRPr lang="en-GB" b="1" dirty="0"/>
                    </a:p>
                  </a:txBody>
                  <a:tcPr/>
                </a:tc>
                <a:tc>
                  <a:txBody>
                    <a:bodyPr/>
                    <a:lstStyle/>
                    <a:p>
                      <a:r>
                        <a:rPr lang="en-GB" dirty="0"/>
                        <a:t>pension</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0"/>
                  </a:ext>
                </a:extLst>
              </a:tr>
              <a:tr h="386578">
                <a:tc>
                  <a:txBody>
                    <a:bodyPr/>
                    <a:lstStyle/>
                    <a:p>
                      <a:endParaRPr lang="en-GB" b="1" dirty="0"/>
                    </a:p>
                  </a:txBody>
                  <a:tcPr/>
                </a:tc>
                <a:tc>
                  <a:txBody>
                    <a:bodyPr/>
                    <a:lstStyle/>
                    <a:p>
                      <a:r>
                        <a:rPr lang="en-GB" dirty="0"/>
                        <a:t>fraction</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1"/>
                  </a:ext>
                </a:extLst>
              </a:tr>
              <a:tr h="386578">
                <a:tc>
                  <a:txBody>
                    <a:bodyPr/>
                    <a:lstStyle/>
                    <a:p>
                      <a:endParaRPr lang="en-GB" b="1" dirty="0"/>
                    </a:p>
                  </a:txBody>
                  <a:tcPr/>
                </a:tc>
                <a:tc>
                  <a:txBody>
                    <a:bodyPr/>
                    <a:lstStyle/>
                    <a:p>
                      <a:r>
                        <a:rPr lang="en-GB" dirty="0"/>
                        <a:t>estimate</a:t>
                      </a:r>
                    </a:p>
                  </a:txBody>
                  <a:tcPr/>
                </a:tc>
                <a:tc>
                  <a:txBody>
                    <a:bodyPr/>
                    <a:lstStyle/>
                    <a:p>
                      <a:endParaRPr lang="en-GB" dirty="0"/>
                    </a:p>
                  </a:txBody>
                  <a:tcPr/>
                </a:tc>
                <a:tc>
                  <a:txBody>
                    <a:bodyPr/>
                    <a:lstStyle/>
                    <a:p>
                      <a:endParaRPr lang="en-GB" dirty="0"/>
                    </a:p>
                  </a:txBody>
                  <a:tcPr/>
                </a:tc>
                <a:tc>
                  <a:txBody>
                    <a:bodyPr/>
                    <a:lstStyle/>
                    <a:p>
                      <a:endParaRPr lang="en-GB" dirty="0"/>
                    </a:p>
                  </a:txBody>
                  <a:tcPr/>
                </a:tc>
                <a:extLst>
                  <a:ext uri="{0D108BD9-81ED-4DB2-BD59-A6C34878D82A}">
                    <a16:rowId xmlns:a16="http://schemas.microsoft.com/office/drawing/2014/main" val="10012"/>
                  </a:ext>
                </a:extLst>
              </a:tr>
            </a:tbl>
          </a:graphicData>
        </a:graphic>
      </p:graphicFrame>
      <p:sp>
        <p:nvSpPr>
          <p:cNvPr id="6" name="Text Placeholder 4"/>
          <p:cNvSpPr txBox="1">
            <a:spLocks/>
          </p:cNvSpPr>
          <p:nvPr/>
        </p:nvSpPr>
        <p:spPr>
          <a:xfrm>
            <a:off x="4716016" y="2852936"/>
            <a:ext cx="2984376" cy="3710136"/>
          </a:xfrm>
          <a:prstGeom prst="rect">
            <a:avLst/>
          </a:prstGeom>
        </p:spPr>
        <p:txBody>
          <a:bodyPr vert="horz" anchor="t">
            <a:normAutofit/>
          </a:bodyPr>
          <a:lstStyle/>
          <a:p>
            <a:pPr marL="514350" indent="-514350">
              <a:buFont typeface="+mj-lt"/>
              <a:buAutoNum type="arabicPeriod"/>
            </a:pPr>
            <a:endParaRPr kumimoji="0" lang="en-GB" sz="2800" b="0" i="0" u="none" strike="noStrike" kern="1200" cap="none" spc="0" normalizeH="0" baseline="0" noProof="0" dirty="0">
              <a:ln>
                <a:noFill/>
              </a:ln>
              <a:effectLst/>
              <a:uLnTx/>
              <a:uFillTx/>
              <a:latin typeface="+mn-lt"/>
              <a:ea typeface="+mn-ea"/>
              <a:cs typeface="+mn-c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p:txBody>
          <a:bodyPr/>
          <a:lstStyle/>
          <a:p>
            <a:endParaRPr lang="en-GB" dirty="0"/>
          </a:p>
        </p:txBody>
      </p:sp>
      <p:sp>
        <p:nvSpPr>
          <p:cNvPr id="2" name="Title 1"/>
          <p:cNvSpPr>
            <a:spLocks noGrp="1"/>
          </p:cNvSpPr>
          <p:nvPr>
            <p:ph type="title"/>
          </p:nvPr>
        </p:nvSpPr>
        <p:spPr/>
        <p:txBody>
          <a:bodyPr>
            <a:normAutofit fontScale="90000"/>
          </a:bodyPr>
          <a:lstStyle/>
          <a:p>
            <a:r>
              <a:rPr lang="en-GB" dirty="0"/>
              <a:t>Week 7: Monday</a:t>
            </a:r>
            <a:br>
              <a:rPr lang="en-GB" dirty="0"/>
            </a:br>
            <a:r>
              <a:rPr lang="en-GB" sz="3300" dirty="0"/>
              <a:t>News</a:t>
            </a: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Median</Template>
  <TotalTime>2316</TotalTime>
  <Words>2733</Words>
  <Application>Microsoft Office PowerPoint</Application>
  <PresentationFormat>On-screen Show (4:3)</PresentationFormat>
  <Paragraphs>423</Paragraphs>
  <Slides>51</Slides>
  <Notes>8</Notes>
  <HiddenSlides>0</HiddenSlides>
  <MMClips>0</MMClips>
  <ScaleCrop>false</ScaleCrop>
  <HeadingPairs>
    <vt:vector size="6" baseType="variant">
      <vt:variant>
        <vt:lpstr>Fonts Used</vt:lpstr>
      </vt:variant>
      <vt:variant>
        <vt:i4>29</vt:i4>
      </vt:variant>
      <vt:variant>
        <vt:lpstr>Theme</vt:lpstr>
      </vt:variant>
      <vt:variant>
        <vt:i4>1</vt:i4>
      </vt:variant>
      <vt:variant>
        <vt:lpstr>Slide Titles</vt:lpstr>
      </vt:variant>
      <vt:variant>
        <vt:i4>51</vt:i4>
      </vt:variant>
    </vt:vector>
  </HeadingPairs>
  <TitlesOfParts>
    <vt:vector size="81" baseType="lpstr">
      <vt:lpstr>Agency FB</vt:lpstr>
      <vt:lpstr>Arial</vt:lpstr>
      <vt:lpstr>Arial Black</vt:lpstr>
      <vt:lpstr>Arial Rounded MT Bold</vt:lpstr>
      <vt:lpstr>Baskerville Old Face</vt:lpstr>
      <vt:lpstr>Britannic Bold</vt:lpstr>
      <vt:lpstr>Broadway</vt:lpstr>
      <vt:lpstr>Calibri</vt:lpstr>
      <vt:lpstr>Chiller</vt:lpstr>
      <vt:lpstr>Comic Sans MS</vt:lpstr>
      <vt:lpstr>Curlz MT</vt:lpstr>
      <vt:lpstr>Footlight MT Light</vt:lpstr>
      <vt:lpstr>Forte</vt:lpstr>
      <vt:lpstr>Freestyle Script</vt:lpstr>
      <vt:lpstr>Georgia</vt:lpstr>
      <vt:lpstr>Gill Sans MT Condensed</vt:lpstr>
      <vt:lpstr>Gill Sans Ultra Bold</vt:lpstr>
      <vt:lpstr>Haettenschweiler</vt:lpstr>
      <vt:lpstr>Harrington</vt:lpstr>
      <vt:lpstr>Kristen ITC</vt:lpstr>
      <vt:lpstr>Lucida Calligraphy</vt:lpstr>
      <vt:lpstr>Matura MT Script Capitals</vt:lpstr>
      <vt:lpstr>Papyrus</vt:lpstr>
      <vt:lpstr>Rockwell</vt:lpstr>
      <vt:lpstr>Rod</vt:lpstr>
      <vt:lpstr>Tw Cen MT</vt:lpstr>
      <vt:lpstr>Verdana</vt:lpstr>
      <vt:lpstr>Wingdings</vt:lpstr>
      <vt:lpstr>Wingdings 2</vt:lpstr>
      <vt:lpstr>Median</vt:lpstr>
      <vt:lpstr>Second Class Literacy work at home 4</vt:lpstr>
      <vt:lpstr>Note to parents</vt:lpstr>
      <vt:lpstr>Note to children</vt:lpstr>
      <vt:lpstr>You will need:</vt:lpstr>
      <vt:lpstr>Contents</vt:lpstr>
      <vt:lpstr>Reading</vt:lpstr>
      <vt:lpstr>Diary / Time capsule</vt:lpstr>
      <vt:lpstr>Spellings Week 7: si as /zh/ Write a sentence for each word in your copy. Play games on Spelling City (parents, you might need to enable Flash in your browser): https://www.spellingcity.com/users/2ndClassRoom15and16</vt:lpstr>
      <vt:lpstr>Week 7: Monday News</vt:lpstr>
      <vt:lpstr>News</vt:lpstr>
      <vt:lpstr>Week 7: Tuesday Now for a story! </vt:lpstr>
      <vt:lpstr>Story: Icarus, the boy who flew too high</vt:lpstr>
      <vt:lpstr>Story: Talk about</vt:lpstr>
      <vt:lpstr>PowerPoint Presentation</vt:lpstr>
      <vt:lpstr>PowerPoint Presentation</vt:lpstr>
      <vt:lpstr>PowerPoint Presentation</vt:lpstr>
      <vt:lpstr>Story: Respond to the story</vt:lpstr>
      <vt:lpstr>Week 7: Wednesday Narrative Writing Genre</vt:lpstr>
      <vt:lpstr>Narrative writing: Plot</vt:lpstr>
      <vt:lpstr>Narrative writing: Plot</vt:lpstr>
      <vt:lpstr>Narrative writing: Plot</vt:lpstr>
      <vt:lpstr>Week 7: Thursday Grammar</vt:lpstr>
      <vt:lpstr>Grammar 7: Prepositions</vt:lpstr>
      <vt:lpstr>Grammar 7: Prepositions</vt:lpstr>
      <vt:lpstr>Grammar 7: Prepositions</vt:lpstr>
      <vt:lpstr>Grammar 7: Prepositions</vt:lpstr>
      <vt:lpstr>Week 7: Friday Comprehension</vt:lpstr>
      <vt:lpstr>Comprehension Read this.</vt:lpstr>
      <vt:lpstr>Comprehension  Now write full sentences to answer these questions in your copy.</vt:lpstr>
      <vt:lpstr>End of Week 7</vt:lpstr>
      <vt:lpstr>Week 8</vt:lpstr>
      <vt:lpstr>Spellings Week 8: ei and eigh   Write a sentence for each word in your copy. Play games on Spelling City (parents, you might need to enable Flash in your browser): https://www.spellingcity.com/users/2ndClassRoom15and16</vt:lpstr>
      <vt:lpstr>Week 8: Monday Plot in narrative writing</vt:lpstr>
      <vt:lpstr>Plot: recap</vt:lpstr>
      <vt:lpstr>Plot of the story: some questions</vt:lpstr>
      <vt:lpstr>Plot: write your own</vt:lpstr>
      <vt:lpstr>Week 7: Tuesday Poem</vt:lpstr>
      <vt:lpstr> Poem: “Biking” by Judith Nicholls Read through this and answer the questions on the next two slides. </vt:lpstr>
      <vt:lpstr>Poem: Some questions  Answer these questions about the poem in your copy. Don’t forget to write full sentences using capital letters, full stops and the spellings you know.</vt:lpstr>
      <vt:lpstr>Poem: Some more questions  Answer these questions about the poem in your copy. Don’t forget to write full sentences using capital letters, full stops and the spellings you know.</vt:lpstr>
      <vt:lpstr>Week 8: Wednesday Grammar</vt:lpstr>
      <vt:lpstr>Grammar 8: Word webs</vt:lpstr>
      <vt:lpstr>Grammar 8: Word webs</vt:lpstr>
      <vt:lpstr>Grammar 8: Word webs</vt:lpstr>
      <vt:lpstr>Week 8: Thursday Comprehension</vt:lpstr>
      <vt:lpstr>Comprehension Read this.</vt:lpstr>
      <vt:lpstr>Comprehension  Now write full sentences to answer these questions in your copy.</vt:lpstr>
      <vt:lpstr>Week 8: Friday Oral Language</vt:lpstr>
      <vt:lpstr>Oral Language: Birdsong</vt:lpstr>
      <vt:lpstr>Fun literacy activities</vt:lpstr>
      <vt:lpstr>End of Week 8</vt:lpstr>
    </vt:vector>
  </TitlesOfParts>
  <Company>UCD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Class Literacy work at home</dc:title>
  <dc:creator>user</dc:creator>
  <cp:lastModifiedBy>Edel Gilmer</cp:lastModifiedBy>
  <cp:revision>216</cp:revision>
  <dcterms:created xsi:type="dcterms:W3CDTF">2020-03-19T15:15:51Z</dcterms:created>
  <dcterms:modified xsi:type="dcterms:W3CDTF">2020-05-13T13:11:33Z</dcterms:modified>
</cp:coreProperties>
</file>