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68" r:id="rId3"/>
    <p:sldId id="259" r:id="rId4"/>
    <p:sldId id="269" r:id="rId5"/>
    <p:sldId id="267" r:id="rId6"/>
    <p:sldId id="294" r:id="rId7"/>
    <p:sldId id="260" r:id="rId8"/>
    <p:sldId id="262" r:id="rId9"/>
    <p:sldId id="277" r:id="rId10"/>
    <p:sldId id="311" r:id="rId11"/>
    <p:sldId id="257" r:id="rId12"/>
    <p:sldId id="278" r:id="rId13"/>
    <p:sldId id="258" r:id="rId14"/>
    <p:sldId id="261" r:id="rId15"/>
    <p:sldId id="322" r:id="rId16"/>
    <p:sldId id="305" r:id="rId17"/>
    <p:sldId id="323" r:id="rId18"/>
    <p:sldId id="331" r:id="rId19"/>
    <p:sldId id="332" r:id="rId20"/>
    <p:sldId id="333" r:id="rId21"/>
    <p:sldId id="334" r:id="rId22"/>
    <p:sldId id="324" r:id="rId23"/>
    <p:sldId id="271" r:id="rId24"/>
    <p:sldId id="303" r:id="rId25"/>
    <p:sldId id="335" r:id="rId26"/>
    <p:sldId id="336" r:id="rId27"/>
    <p:sldId id="327" r:id="rId28"/>
    <p:sldId id="328" r:id="rId29"/>
    <p:sldId id="329" r:id="rId30"/>
    <p:sldId id="281" r:id="rId31"/>
    <p:sldId id="284" r:id="rId32"/>
    <p:sldId id="263" r:id="rId33"/>
    <p:sldId id="266" r:id="rId34"/>
    <p:sldId id="285" r:id="rId35"/>
    <p:sldId id="307" r:id="rId36"/>
    <p:sldId id="286" r:id="rId37"/>
    <p:sldId id="264" r:id="rId38"/>
    <p:sldId id="265" r:id="rId39"/>
    <p:sldId id="301" r:id="rId40"/>
    <p:sldId id="289" r:id="rId41"/>
    <p:sldId id="290" r:id="rId42"/>
    <p:sldId id="326" r:id="rId43"/>
    <p:sldId id="325" r:id="rId44"/>
    <p:sldId id="337" r:id="rId45"/>
    <p:sldId id="338" r:id="rId46"/>
    <p:sldId id="339" r:id="rId47"/>
    <p:sldId id="293" r:id="rId48"/>
    <p:sldId id="291" r:id="rId49"/>
    <p:sldId id="313" r:id="rId50"/>
    <p:sldId id="288" r:id="rId51"/>
    <p:sldId id="287" r:id="rId52"/>
    <p:sldId id="298" r:id="rId53"/>
    <p:sldId id="29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191" autoAdjust="0"/>
    <p:restoredTop sz="94660"/>
  </p:normalViewPr>
  <p:slideViewPr>
    <p:cSldViewPr>
      <p:cViewPr varScale="1">
        <p:scale>
          <a:sx n="72" d="100"/>
          <a:sy n="72" d="100"/>
        </p:scale>
        <p:origin x="66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8E369A-2872-4444-9A3A-98A3C2D6569B}" type="datetimeFigureOut">
              <a:rPr lang="en-GB" smtClean="0"/>
              <a:pPr/>
              <a:t>26/05/2020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F9442B-A172-4419-9B33-FE6FBB015AE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F9442B-A172-4419-9B33-FE6FBB015AE3}"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F9442B-A172-4419-9B33-FE6FBB015AE3}" type="slidenum">
              <a:rPr lang="en-GB" smtClean="0"/>
              <a:pPr/>
              <a:t>11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F9442B-A172-4419-9B33-FE6FBB015AE3}" type="slidenum">
              <a:rPr lang="en-GB" smtClean="0"/>
              <a:pPr/>
              <a:t>12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F9442B-A172-4419-9B33-FE6FBB015AE3}" type="slidenum">
              <a:rPr lang="en-GB" smtClean="0"/>
              <a:pPr/>
              <a:t>14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F9442B-A172-4419-9B33-FE6FBB015AE3}" type="slidenum">
              <a:rPr lang="en-GB" smtClean="0"/>
              <a:pPr/>
              <a:t>15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F9442B-A172-4419-9B33-FE6FBB015AE3}" type="slidenum">
              <a:rPr lang="en-GB" smtClean="0"/>
              <a:pPr/>
              <a:t>16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F9442B-A172-4419-9B33-FE6FBB015AE3}" type="slidenum">
              <a:rPr lang="en-GB" smtClean="0"/>
              <a:pPr/>
              <a:t>30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F9442B-A172-4419-9B33-FE6FBB015AE3}" type="slidenum">
              <a:rPr lang="en-GB" smtClean="0"/>
              <a:pPr/>
              <a:t>31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F9442B-A172-4419-9B33-FE6FBB015AE3}" type="slidenum">
              <a:rPr lang="en-GB" smtClean="0"/>
              <a:pPr/>
              <a:t>53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400E352-DCA9-4119-B7D7-494DD97EB31A}" type="datetimeFigureOut">
              <a:rPr lang="en-GB" smtClean="0"/>
              <a:pPr/>
              <a:t>26/05/2020</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47F6B4E-4BC7-4C99-8117-4F7F05101F0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400E352-DCA9-4119-B7D7-494DD97EB31A}" type="datetimeFigureOut">
              <a:rPr lang="en-GB" smtClean="0"/>
              <a:pPr/>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7F6B4E-4BC7-4C99-8117-4F7F05101F0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400E352-DCA9-4119-B7D7-494DD97EB31A}" type="datetimeFigureOut">
              <a:rPr lang="en-GB" smtClean="0"/>
              <a:pPr/>
              <a:t>26/05/2020</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47F6B4E-4BC7-4C99-8117-4F7F05101F0A}"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400E352-DCA9-4119-B7D7-494DD97EB31A}" type="datetimeFigureOut">
              <a:rPr lang="en-GB" smtClean="0"/>
              <a:pPr/>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47F6B4E-4BC7-4C99-8117-4F7F05101F0A}"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3400E352-DCA9-4119-B7D7-494DD97EB31A}" type="datetimeFigureOut">
              <a:rPr lang="en-GB" smtClean="0"/>
              <a:pPr/>
              <a:t>26/05/2020</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47F6B4E-4BC7-4C99-8117-4F7F05101F0A}"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400E352-DCA9-4119-B7D7-494DD97EB31A}" type="datetimeFigureOut">
              <a:rPr lang="en-GB" smtClean="0"/>
              <a:pPr/>
              <a:t>26/05/2020</a:t>
            </a:fld>
            <a:endParaRPr lang="en-GB"/>
          </a:p>
        </p:txBody>
      </p:sp>
      <p:sp>
        <p:nvSpPr>
          <p:cNvPr id="10" name="Slide Number Placeholder 9"/>
          <p:cNvSpPr>
            <a:spLocks noGrp="1"/>
          </p:cNvSpPr>
          <p:nvPr>
            <p:ph type="sldNum" sz="quarter" idx="16"/>
          </p:nvPr>
        </p:nvSpPr>
        <p:spPr/>
        <p:txBody>
          <a:bodyPr rtlCol="0"/>
          <a:lstStyle/>
          <a:p>
            <a:fld id="{247F6B4E-4BC7-4C99-8117-4F7F05101F0A}"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3400E352-DCA9-4119-B7D7-494DD97EB31A}" type="datetimeFigureOut">
              <a:rPr lang="en-GB" smtClean="0"/>
              <a:pPr/>
              <a:t>26/05/2020</a:t>
            </a:fld>
            <a:endParaRPr lang="en-GB"/>
          </a:p>
        </p:txBody>
      </p:sp>
      <p:sp>
        <p:nvSpPr>
          <p:cNvPr id="12" name="Slide Number Placeholder 11"/>
          <p:cNvSpPr>
            <a:spLocks noGrp="1"/>
          </p:cNvSpPr>
          <p:nvPr>
            <p:ph type="sldNum" sz="quarter" idx="16"/>
          </p:nvPr>
        </p:nvSpPr>
        <p:spPr/>
        <p:txBody>
          <a:bodyPr rtlCol="0"/>
          <a:lstStyle/>
          <a:p>
            <a:fld id="{247F6B4E-4BC7-4C99-8117-4F7F05101F0A}"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400E352-DCA9-4119-B7D7-494DD97EB31A}" type="datetimeFigureOut">
              <a:rPr lang="en-GB" smtClean="0"/>
              <a:pPr/>
              <a:t>26/05/2020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47F6B4E-4BC7-4C99-8117-4F7F05101F0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0E352-DCA9-4119-B7D7-494DD97EB31A}" type="datetimeFigureOut">
              <a:rPr lang="en-GB" smtClean="0"/>
              <a:pPr/>
              <a:t>26/05/2020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47F6B4E-4BC7-4C99-8117-4F7F05101F0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3400E352-DCA9-4119-B7D7-494DD97EB31A}" type="datetimeFigureOut">
              <a:rPr lang="en-GB" smtClean="0"/>
              <a:pPr/>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47F6B4E-4BC7-4C99-8117-4F7F05101F0A}"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400E352-DCA9-4119-B7D7-494DD97EB31A}" type="datetimeFigureOut">
              <a:rPr lang="en-GB" smtClean="0"/>
              <a:pPr/>
              <a:t>26/05/2020</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47F6B4E-4BC7-4C99-8117-4F7F05101F0A}"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400E352-DCA9-4119-B7D7-494DD97EB31A}" type="datetimeFigureOut">
              <a:rPr lang="en-GB" smtClean="0"/>
              <a:pPr/>
              <a:t>26/05/2020</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47F6B4E-4BC7-4C99-8117-4F7F05101F0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assumptionjns.com/online-learning-resources1.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ssumptionjns.com/online-learning-resources1.html"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www.spellingcity.com/users/2ndClassRoom15and16"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s://www.youtube.com/watch?v=xnhmxNoo4EY"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librariesireland.ie/news/online-services-during-coronavirus" TargetMode="External"/><Relationship Id="rId2" Type="http://schemas.openxmlformats.org/officeDocument/2006/relationships/hyperlink" Target="https://stories.audible.com/discove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pellingcity.com/users/2ndClassRoom15and16"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Second Class</a:t>
            </a:r>
            <a:br>
              <a:rPr lang="en-GB" dirty="0"/>
            </a:br>
            <a:r>
              <a:rPr lang="en-GB" b="1" dirty="0"/>
              <a:t>Literacy</a:t>
            </a:r>
            <a:r>
              <a:rPr lang="en-GB" dirty="0"/>
              <a:t> work at home 5</a:t>
            </a:r>
          </a:p>
        </p:txBody>
      </p:sp>
      <p:sp>
        <p:nvSpPr>
          <p:cNvPr id="3" name="Subtitle 2"/>
          <p:cNvSpPr>
            <a:spLocks noGrp="1"/>
          </p:cNvSpPr>
          <p:nvPr>
            <p:ph type="subTitle" idx="1"/>
          </p:nvPr>
        </p:nvSpPr>
        <p:spPr/>
        <p:txBody>
          <a:bodyPr/>
          <a:lstStyle/>
          <a:p>
            <a:r>
              <a:rPr lang="en-GB" dirty="0"/>
              <a:t>Try your best and do what you can!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News</a:t>
            </a:r>
          </a:p>
        </p:txBody>
      </p:sp>
      <p:sp>
        <p:nvSpPr>
          <p:cNvPr id="2" name="Text Placeholder 1"/>
          <p:cNvSpPr>
            <a:spLocks noGrp="1"/>
          </p:cNvSpPr>
          <p:nvPr>
            <p:ph sz="quarter" idx="1"/>
          </p:nvPr>
        </p:nvSpPr>
        <p:spPr>
          <a:xfrm>
            <a:off x="612648" y="1600200"/>
            <a:ext cx="8153400" cy="1540768"/>
          </a:xfrm>
        </p:spPr>
        <p:txBody>
          <a:bodyPr>
            <a:noAutofit/>
          </a:bodyPr>
          <a:lstStyle/>
          <a:p>
            <a:pPr marL="0" indent="0">
              <a:buNone/>
            </a:pPr>
            <a:r>
              <a:rPr lang="en-GB" sz="2700" dirty="0"/>
              <a:t>Write your </a:t>
            </a:r>
            <a:r>
              <a:rPr lang="en-GB" sz="2700" b="1" dirty="0"/>
              <a:t>news</a:t>
            </a:r>
            <a:r>
              <a:rPr lang="en-GB" sz="2700" dirty="0"/>
              <a:t> from last week in your copy. What did you do? Did you play in your garden or go to the park? Maybe you did some gardening? Describe what you did. Remember the rules for recount writing.</a:t>
            </a:r>
          </a:p>
          <a:p>
            <a:pPr>
              <a:buNone/>
            </a:pPr>
            <a:endParaRPr lang="en-GB" sz="2700" dirty="0"/>
          </a:p>
        </p:txBody>
      </p:sp>
      <p:pic>
        <p:nvPicPr>
          <p:cNvPr id="50178" name="Picture 2" descr="DIY Kids Toolbox for Garden Work: How to Make It"/>
          <p:cNvPicPr>
            <a:picLocks noChangeAspect="1" noChangeArrowheads="1"/>
          </p:cNvPicPr>
          <p:nvPr/>
        </p:nvPicPr>
        <p:blipFill>
          <a:blip r:embed="rId2" cstate="print"/>
          <a:srcRect/>
          <a:stretch>
            <a:fillRect/>
          </a:stretch>
        </p:blipFill>
        <p:spPr bwMode="auto">
          <a:xfrm>
            <a:off x="2123728" y="3282619"/>
            <a:ext cx="5188124" cy="345874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371600" y="2743200"/>
            <a:ext cx="7123113" cy="3494112"/>
          </a:xfrm>
        </p:spPr>
        <p:txBody>
          <a:bodyPr>
            <a:normAutofit/>
          </a:bodyPr>
          <a:lstStyle/>
          <a:p>
            <a:endParaRPr lang="en-GB" dirty="0"/>
          </a:p>
        </p:txBody>
      </p:sp>
      <p:sp>
        <p:nvSpPr>
          <p:cNvPr id="2" name="Title 1"/>
          <p:cNvSpPr>
            <a:spLocks noGrp="1"/>
          </p:cNvSpPr>
          <p:nvPr>
            <p:ph type="title"/>
          </p:nvPr>
        </p:nvSpPr>
        <p:spPr/>
        <p:txBody>
          <a:bodyPr>
            <a:normAutofit fontScale="90000"/>
          </a:bodyPr>
          <a:lstStyle/>
          <a:p>
            <a:r>
              <a:rPr lang="en-GB" dirty="0"/>
              <a:t>Week 9: Tuesday</a:t>
            </a:r>
            <a:br>
              <a:rPr lang="en-GB" dirty="0"/>
            </a:br>
            <a:r>
              <a:rPr lang="en-GB" sz="3300" dirty="0"/>
              <a:t>Now for a story!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228600"/>
            <a:ext cx="8964488" cy="990600"/>
          </a:xfrm>
        </p:spPr>
        <p:txBody>
          <a:bodyPr>
            <a:noAutofit/>
          </a:bodyPr>
          <a:lstStyle/>
          <a:p>
            <a:pPr algn="r"/>
            <a:r>
              <a:rPr lang="en-GB" sz="3600" dirty="0"/>
              <a:t>Story: </a:t>
            </a:r>
            <a:r>
              <a:rPr lang="en-GB" sz="3600" i="1" dirty="0"/>
              <a:t>A Bad Case of Stripes </a:t>
            </a:r>
            <a:r>
              <a:rPr lang="en-GB" sz="3600" dirty="0"/>
              <a:t>by David Shannon</a:t>
            </a:r>
            <a:endParaRPr lang="en-GB" sz="3600" b="1" dirty="0">
              <a:solidFill>
                <a:srgbClr val="FF0000"/>
              </a:solidFill>
            </a:endParaRPr>
          </a:p>
        </p:txBody>
      </p:sp>
      <p:sp>
        <p:nvSpPr>
          <p:cNvPr id="4" name="Text Placeholder 3"/>
          <p:cNvSpPr>
            <a:spLocks noGrp="1"/>
          </p:cNvSpPr>
          <p:nvPr>
            <p:ph sz="quarter" idx="1"/>
          </p:nvPr>
        </p:nvSpPr>
        <p:spPr>
          <a:xfrm>
            <a:off x="323528" y="1556792"/>
            <a:ext cx="8496944" cy="1728192"/>
          </a:xfrm>
        </p:spPr>
        <p:txBody>
          <a:bodyPr>
            <a:normAutofit fontScale="85000" lnSpcReduction="10000"/>
          </a:bodyPr>
          <a:lstStyle/>
          <a:p>
            <a:pPr marL="0" indent="0">
              <a:buNone/>
            </a:pPr>
            <a:r>
              <a:rPr lang="en-GB" dirty="0"/>
              <a:t>Listen to this story on YouTube. It is about a girl who had a very strange illness. Copy and paste this link into your Internet browser:</a:t>
            </a:r>
          </a:p>
          <a:p>
            <a:pPr marL="0" indent="0">
              <a:buNone/>
            </a:pPr>
            <a:r>
              <a:rPr lang="en-GB" dirty="0">
                <a:solidFill>
                  <a:schemeClr val="accent4">
                    <a:lumMod val="75000"/>
                  </a:schemeClr>
                </a:solidFill>
              </a:rPr>
              <a:t>https://www.storylineonline.net/books/a-bad-case-of-stripes/</a:t>
            </a:r>
          </a:p>
          <a:p>
            <a:pPr marL="0" indent="0">
              <a:buNone/>
            </a:pPr>
            <a:endParaRPr lang="en-GB" dirty="0"/>
          </a:p>
        </p:txBody>
      </p:sp>
      <p:pic>
        <p:nvPicPr>
          <p:cNvPr id="47106" name="Picture 2" descr="Lima Beans with Tomatoes and Dill | Cookstr.com"/>
          <p:cNvPicPr>
            <a:picLocks noChangeAspect="1" noChangeArrowheads="1"/>
          </p:cNvPicPr>
          <p:nvPr/>
        </p:nvPicPr>
        <p:blipFill>
          <a:blip r:embed="rId3" cstate="print"/>
          <a:srcRect/>
          <a:stretch>
            <a:fillRect/>
          </a:stretch>
        </p:blipFill>
        <p:spPr bwMode="auto">
          <a:xfrm>
            <a:off x="683568" y="3573016"/>
            <a:ext cx="3810000" cy="2847976"/>
          </a:xfrm>
          <a:prstGeom prst="rect">
            <a:avLst/>
          </a:prstGeom>
          <a:noFill/>
        </p:spPr>
      </p:pic>
      <p:pic>
        <p:nvPicPr>
          <p:cNvPr id="47108" name="Picture 4" descr="A Bad Case Of Stripes - (Scholastic Bookshelf) By David Shannon ..."/>
          <p:cNvPicPr>
            <a:picLocks noChangeAspect="1" noChangeArrowheads="1"/>
          </p:cNvPicPr>
          <p:nvPr/>
        </p:nvPicPr>
        <p:blipFill>
          <a:blip r:embed="rId4" cstate="print"/>
          <a:srcRect/>
          <a:stretch>
            <a:fillRect/>
          </a:stretch>
        </p:blipFill>
        <p:spPr bwMode="auto">
          <a:xfrm>
            <a:off x="4788024" y="3145903"/>
            <a:ext cx="3712096" cy="371209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2648" y="228600"/>
            <a:ext cx="8351840" cy="990600"/>
          </a:xfrm>
        </p:spPr>
        <p:txBody>
          <a:bodyPr>
            <a:normAutofit/>
          </a:bodyPr>
          <a:lstStyle/>
          <a:p>
            <a:r>
              <a:rPr lang="en-GB" dirty="0"/>
              <a:t>Story: Talk about</a:t>
            </a:r>
            <a:endParaRPr lang="en-GB" i="1" dirty="0"/>
          </a:p>
        </p:txBody>
      </p:sp>
      <p:sp>
        <p:nvSpPr>
          <p:cNvPr id="2" name="Text Placeholder 1"/>
          <p:cNvSpPr>
            <a:spLocks noGrp="1"/>
          </p:cNvSpPr>
          <p:nvPr>
            <p:ph sz="quarter" idx="1"/>
          </p:nvPr>
        </p:nvSpPr>
        <p:spPr>
          <a:xfrm>
            <a:off x="3851920" y="1484784"/>
            <a:ext cx="5292080" cy="5373216"/>
          </a:xfrm>
        </p:spPr>
        <p:txBody>
          <a:bodyPr>
            <a:noAutofit/>
          </a:bodyPr>
          <a:lstStyle/>
          <a:p>
            <a:pPr marL="0" indent="0">
              <a:buNone/>
            </a:pPr>
            <a:r>
              <a:rPr lang="en-GB" sz="2600" dirty="0">
                <a:solidFill>
                  <a:schemeClr val="accent4">
                    <a:lumMod val="75000"/>
                  </a:schemeClr>
                </a:solidFill>
              </a:rPr>
              <a:t>Answer the following questions in your copy (or if you’d prefer, tell your </a:t>
            </a:r>
            <a:r>
              <a:rPr lang="en-GB" sz="2600" dirty="0" err="1">
                <a:solidFill>
                  <a:schemeClr val="accent4">
                    <a:lumMod val="75000"/>
                  </a:schemeClr>
                </a:solidFill>
              </a:rPr>
              <a:t>mam</a:t>
            </a:r>
            <a:r>
              <a:rPr lang="en-GB" sz="2600" dirty="0">
                <a:solidFill>
                  <a:schemeClr val="accent4">
                    <a:lumMod val="75000"/>
                  </a:schemeClr>
                </a:solidFill>
              </a:rPr>
              <a:t> or dad the answers): </a:t>
            </a:r>
          </a:p>
          <a:p>
            <a:pPr marL="0" indent="0">
              <a:buNone/>
            </a:pPr>
            <a:endParaRPr lang="en-GB" sz="2600" dirty="0">
              <a:solidFill>
                <a:schemeClr val="accent4">
                  <a:lumMod val="75000"/>
                </a:schemeClr>
              </a:solidFill>
            </a:endParaRPr>
          </a:p>
          <a:p>
            <a:pPr>
              <a:spcBef>
                <a:spcPts val="0"/>
              </a:spcBef>
              <a:buFont typeface="Arial" pitchFamily="34" charset="0"/>
              <a:buChar char="•"/>
            </a:pPr>
            <a:r>
              <a:rPr lang="en-GB" sz="2500" dirty="0"/>
              <a:t>Did you like this story? Why?</a:t>
            </a:r>
          </a:p>
          <a:p>
            <a:pPr>
              <a:spcBef>
                <a:spcPts val="0"/>
              </a:spcBef>
              <a:buFont typeface="Arial" pitchFamily="34" charset="0"/>
              <a:buChar char="•"/>
            </a:pPr>
            <a:r>
              <a:rPr lang="en-GB" sz="2500" dirty="0"/>
              <a:t>What happened at the beginning, in the middle and at the end? Retell the story.</a:t>
            </a:r>
          </a:p>
          <a:p>
            <a:pPr>
              <a:spcBef>
                <a:spcPts val="0"/>
              </a:spcBef>
              <a:buFont typeface="Arial" pitchFamily="34" charset="0"/>
              <a:buChar char="•"/>
            </a:pPr>
            <a:r>
              <a:rPr lang="en-GB" sz="2500" dirty="0"/>
              <a:t>What kind of writing is it an example of (</a:t>
            </a:r>
            <a:r>
              <a:rPr lang="en-GB" sz="2500" b="1" dirty="0"/>
              <a:t>recount</a:t>
            </a:r>
            <a:r>
              <a:rPr lang="en-GB" sz="2500" dirty="0"/>
              <a:t>, </a:t>
            </a:r>
            <a:r>
              <a:rPr lang="en-GB" sz="2500" b="1" dirty="0"/>
              <a:t>procedural</a:t>
            </a:r>
            <a:r>
              <a:rPr lang="en-GB" sz="2500" dirty="0"/>
              <a:t> or </a:t>
            </a:r>
            <a:r>
              <a:rPr lang="en-GB" sz="2500" b="1" dirty="0"/>
              <a:t>narrative </a:t>
            </a:r>
            <a:r>
              <a:rPr lang="en-GB" sz="2500" dirty="0"/>
              <a:t>writing)?</a:t>
            </a:r>
          </a:p>
        </p:txBody>
      </p:sp>
      <p:sp>
        <p:nvSpPr>
          <p:cNvPr id="4098" name="AutoShape 2" descr="Image result for how to draw arnie the doughnu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100" name="AutoShape 4" descr="Image result for how to draw arnie the doughnu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7106" name="AutoShape 2" descr="https://images2.minutemediacdn.com/image/upload/c_fill,g_auto,h_1248,w_2220/f_auto,q_auto,w_1100/v1555428122/shape/mentalfloss/jh4kjh4.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5060" name="Picture 4" descr="Sarah McGonagall on Twitter: &quot;🌈A Bad Case of Stripes🌈… &quot;"/>
          <p:cNvPicPr>
            <a:picLocks noChangeAspect="1" noChangeArrowheads="1"/>
          </p:cNvPicPr>
          <p:nvPr/>
        </p:nvPicPr>
        <p:blipFill>
          <a:blip r:embed="rId2" cstate="print"/>
          <a:srcRect/>
          <a:stretch>
            <a:fillRect/>
          </a:stretch>
        </p:blipFill>
        <p:spPr bwMode="auto">
          <a:xfrm>
            <a:off x="0" y="2276872"/>
            <a:ext cx="3828256" cy="382825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Story: Respond to the story</a:t>
            </a:r>
          </a:p>
        </p:txBody>
      </p:sp>
      <p:sp>
        <p:nvSpPr>
          <p:cNvPr id="2" name="Text Placeholder 1"/>
          <p:cNvSpPr>
            <a:spLocks noGrp="1"/>
          </p:cNvSpPr>
          <p:nvPr>
            <p:ph sz="quarter" idx="2"/>
          </p:nvPr>
        </p:nvSpPr>
        <p:spPr>
          <a:xfrm>
            <a:off x="74240" y="1628800"/>
            <a:ext cx="4425752" cy="5157192"/>
          </a:xfrm>
        </p:spPr>
        <p:txBody>
          <a:bodyPr>
            <a:normAutofit fontScale="92500"/>
          </a:bodyPr>
          <a:lstStyle/>
          <a:p>
            <a:pPr>
              <a:buNone/>
            </a:pPr>
            <a:r>
              <a:rPr lang="en-GB" sz="2800" dirty="0"/>
              <a:t>Thinking about the story:</a:t>
            </a:r>
          </a:p>
          <a:p>
            <a:pPr>
              <a:buFont typeface="Arial" pitchFamily="34" charset="0"/>
              <a:buChar char="•"/>
            </a:pPr>
            <a:r>
              <a:rPr lang="en-GB" sz="2800" dirty="0"/>
              <a:t>Name the </a:t>
            </a:r>
            <a:r>
              <a:rPr lang="en-GB" sz="2800" u="sng" dirty="0"/>
              <a:t>characters</a:t>
            </a:r>
            <a:r>
              <a:rPr lang="en-GB" sz="2800" dirty="0"/>
              <a:t> in the story. Which character did you like best? Why?</a:t>
            </a:r>
          </a:p>
          <a:p>
            <a:pPr>
              <a:buFont typeface="Arial" pitchFamily="34" charset="0"/>
              <a:buChar char="•"/>
            </a:pPr>
            <a:r>
              <a:rPr lang="en-GB" sz="2800" dirty="0"/>
              <a:t>Describe the </a:t>
            </a:r>
            <a:r>
              <a:rPr lang="en-GB" sz="2800" u="sng" dirty="0"/>
              <a:t>setting</a:t>
            </a:r>
            <a:r>
              <a:rPr lang="en-GB" sz="2800" dirty="0"/>
              <a:t> of the story. Write a few sentences about it in your copy. </a:t>
            </a:r>
          </a:p>
          <a:p>
            <a:pPr>
              <a:buFont typeface="Arial" pitchFamily="34" charset="0"/>
              <a:buChar char="•"/>
            </a:pPr>
            <a:r>
              <a:rPr lang="en-GB" sz="2800" dirty="0"/>
              <a:t>Write a summary of the </a:t>
            </a:r>
            <a:r>
              <a:rPr lang="en-GB" sz="2800" u="sng" dirty="0"/>
              <a:t>plot</a:t>
            </a:r>
            <a:r>
              <a:rPr lang="en-GB" sz="2800" dirty="0"/>
              <a:t> of the story using the </a:t>
            </a:r>
            <a:r>
              <a:rPr lang="en-GB" sz="2800" dirty="0">
                <a:solidFill>
                  <a:srgbClr val="0070C0"/>
                </a:solidFill>
              </a:rPr>
              <a:t>plot mountain</a:t>
            </a:r>
            <a:r>
              <a:rPr lang="en-GB" sz="2800" dirty="0"/>
              <a:t>. Remember: </a:t>
            </a:r>
            <a:r>
              <a:rPr lang="en-GB" sz="2800" b="1" dirty="0"/>
              <a:t>the</a:t>
            </a:r>
            <a:r>
              <a:rPr lang="en-GB" sz="2800" dirty="0"/>
              <a:t> </a:t>
            </a:r>
            <a:r>
              <a:rPr lang="en-GB" sz="2800" b="1" dirty="0"/>
              <a:t>plot describes the sequence of events in a story.</a:t>
            </a:r>
            <a:endParaRPr lang="en-GB" sz="2800" dirty="0"/>
          </a:p>
          <a:p>
            <a:pPr>
              <a:buFont typeface="Arial" pitchFamily="34" charset="0"/>
              <a:buChar char="•"/>
            </a:pPr>
            <a:endParaRPr lang="en-GB" sz="2800" dirty="0"/>
          </a:p>
          <a:p>
            <a:pPr>
              <a:buFont typeface="Arial" pitchFamily="34" charset="0"/>
              <a:buChar char="•"/>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endParaRPr lang="en-GB" dirty="0"/>
          </a:p>
        </p:txBody>
      </p:sp>
      <p:pic>
        <p:nvPicPr>
          <p:cNvPr id="7" name="Picture 2"/>
          <p:cNvPicPr>
            <a:picLocks noGrp="1" noChangeAspect="1" noChangeArrowheads="1"/>
          </p:cNvPicPr>
          <p:nvPr>
            <p:ph sz="quarter" idx="4"/>
          </p:nvPr>
        </p:nvPicPr>
        <p:blipFill>
          <a:blip r:embed="rId3" cstate="print"/>
          <a:stretch>
            <a:fillRect/>
          </a:stretch>
        </p:blipFill>
        <p:spPr bwMode="auto">
          <a:xfrm>
            <a:off x="5364088" y="1196752"/>
            <a:ext cx="3458261" cy="1945272"/>
          </a:xfrm>
          <a:prstGeom prst="rect">
            <a:avLst/>
          </a:prstGeom>
          <a:noFill/>
          <a:ln w="9525">
            <a:noFill/>
            <a:miter lim="800000"/>
            <a:headEnd/>
            <a:tailEnd/>
          </a:ln>
        </p:spPr>
      </p:pic>
      <p:sp>
        <p:nvSpPr>
          <p:cNvPr id="10" name="TextBox 9"/>
          <p:cNvSpPr txBox="1"/>
          <p:nvPr/>
        </p:nvSpPr>
        <p:spPr>
          <a:xfrm>
            <a:off x="4464496" y="3164680"/>
            <a:ext cx="4644008" cy="3416320"/>
          </a:xfrm>
          <a:prstGeom prst="rect">
            <a:avLst/>
          </a:prstGeom>
          <a:noFill/>
        </p:spPr>
        <p:txBody>
          <a:bodyPr wrap="square" rtlCol="0">
            <a:spAutoFit/>
          </a:bodyPr>
          <a:lstStyle/>
          <a:p>
            <a:pPr marL="514350" indent="-514350">
              <a:spcBef>
                <a:spcPts val="0"/>
              </a:spcBef>
              <a:buFont typeface="+mj-lt"/>
              <a:buAutoNum type="arabicPeriod"/>
            </a:pPr>
            <a:r>
              <a:rPr lang="en-GB" b="1" dirty="0">
                <a:solidFill>
                  <a:schemeClr val="accent4">
                    <a:lumMod val="50000"/>
                  </a:schemeClr>
                </a:solidFill>
              </a:rPr>
              <a:t>Introduction</a:t>
            </a:r>
            <a:r>
              <a:rPr lang="en-GB" dirty="0"/>
              <a:t> (where you introduce the characters and describe the setting)</a:t>
            </a:r>
          </a:p>
          <a:p>
            <a:pPr marL="514350" indent="-514350">
              <a:spcBef>
                <a:spcPts val="0"/>
              </a:spcBef>
              <a:buFont typeface="+mj-lt"/>
              <a:buAutoNum type="arabicPeriod"/>
            </a:pPr>
            <a:r>
              <a:rPr lang="en-GB" b="1" dirty="0">
                <a:solidFill>
                  <a:schemeClr val="accent4">
                    <a:lumMod val="50000"/>
                  </a:schemeClr>
                </a:solidFill>
              </a:rPr>
              <a:t>Rising action </a:t>
            </a:r>
            <a:r>
              <a:rPr lang="en-GB" dirty="0"/>
              <a:t>(where the story starts to get going, maybe something happens or a problem arises)</a:t>
            </a:r>
          </a:p>
          <a:p>
            <a:pPr marL="514350" indent="-514350">
              <a:spcBef>
                <a:spcPts val="0"/>
              </a:spcBef>
              <a:buFont typeface="+mj-lt"/>
              <a:buAutoNum type="arabicPeriod"/>
            </a:pPr>
            <a:r>
              <a:rPr lang="en-GB" b="1" dirty="0">
                <a:solidFill>
                  <a:schemeClr val="accent4">
                    <a:lumMod val="50000"/>
                  </a:schemeClr>
                </a:solidFill>
              </a:rPr>
              <a:t>Climax</a:t>
            </a:r>
            <a:r>
              <a:rPr lang="en-GB" dirty="0"/>
              <a:t> (this is the turning point of the story, where things change for better or worse)</a:t>
            </a:r>
          </a:p>
          <a:p>
            <a:pPr marL="514350" indent="-514350">
              <a:spcBef>
                <a:spcPts val="0"/>
              </a:spcBef>
              <a:buFont typeface="+mj-lt"/>
              <a:buAutoNum type="arabicPeriod"/>
            </a:pPr>
            <a:r>
              <a:rPr lang="en-GB" b="1" dirty="0">
                <a:solidFill>
                  <a:schemeClr val="accent4">
                    <a:lumMod val="50000"/>
                  </a:schemeClr>
                </a:solidFill>
              </a:rPr>
              <a:t>Falling action </a:t>
            </a:r>
            <a:r>
              <a:rPr lang="en-GB" dirty="0"/>
              <a:t>(where the story starts to wind down)</a:t>
            </a:r>
          </a:p>
          <a:p>
            <a:pPr marL="514350" indent="-514350">
              <a:spcBef>
                <a:spcPts val="0"/>
              </a:spcBef>
              <a:buFont typeface="+mj-lt"/>
              <a:buAutoNum type="arabicPeriod"/>
            </a:pPr>
            <a:r>
              <a:rPr lang="en-GB" b="1" dirty="0">
                <a:solidFill>
                  <a:schemeClr val="accent4">
                    <a:lumMod val="50000"/>
                  </a:schemeClr>
                </a:solidFill>
              </a:rPr>
              <a:t>Resolution</a:t>
            </a:r>
            <a:r>
              <a:rPr lang="en-GB" dirty="0"/>
              <a:t> (where the story ends)</a:t>
            </a:r>
          </a:p>
          <a:p>
            <a:endParaRPr lang="en-GB" dirty="0"/>
          </a:p>
        </p:txBody>
      </p:sp>
      <p:sp>
        <p:nvSpPr>
          <p:cNvPr id="11" name="Right Arrow 10"/>
          <p:cNvSpPr/>
          <p:nvPr/>
        </p:nvSpPr>
        <p:spPr>
          <a:xfrm rot="21320406">
            <a:off x="3923728" y="5152296"/>
            <a:ext cx="69660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371600" y="2743200"/>
            <a:ext cx="7123113" cy="3494112"/>
          </a:xfrm>
        </p:spPr>
        <p:txBody>
          <a:bodyPr>
            <a:normAutofit/>
          </a:bodyPr>
          <a:lstStyle/>
          <a:p>
            <a:endParaRPr lang="en-GB" dirty="0"/>
          </a:p>
        </p:txBody>
      </p:sp>
      <p:sp>
        <p:nvSpPr>
          <p:cNvPr id="2" name="Title 1"/>
          <p:cNvSpPr>
            <a:spLocks noGrp="1"/>
          </p:cNvSpPr>
          <p:nvPr>
            <p:ph type="title"/>
          </p:nvPr>
        </p:nvSpPr>
        <p:spPr/>
        <p:txBody>
          <a:bodyPr>
            <a:normAutofit fontScale="90000"/>
          </a:bodyPr>
          <a:lstStyle/>
          <a:p>
            <a:r>
              <a:rPr lang="en-GB" dirty="0"/>
              <a:t>Week 9: Wednesday</a:t>
            </a:r>
            <a:br>
              <a:rPr lang="en-GB" dirty="0"/>
            </a:br>
            <a:r>
              <a:rPr lang="en-GB" sz="3300" dirty="0"/>
              <a:t>Narrative Writing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28600"/>
            <a:ext cx="8442520" cy="990600"/>
          </a:xfrm>
        </p:spPr>
        <p:txBody>
          <a:bodyPr>
            <a:normAutofit/>
          </a:bodyPr>
          <a:lstStyle/>
          <a:p>
            <a:r>
              <a:rPr lang="en-GB" dirty="0"/>
              <a:t>Narrative writing: your story</a:t>
            </a:r>
          </a:p>
        </p:txBody>
      </p:sp>
      <p:sp>
        <p:nvSpPr>
          <p:cNvPr id="5" name="Content Placeholder 4"/>
          <p:cNvSpPr>
            <a:spLocks noGrp="1"/>
          </p:cNvSpPr>
          <p:nvPr>
            <p:ph sz="quarter" idx="1"/>
          </p:nvPr>
        </p:nvSpPr>
        <p:spPr>
          <a:xfrm>
            <a:off x="251520" y="1555576"/>
            <a:ext cx="8496944" cy="5257800"/>
          </a:xfrm>
        </p:spPr>
        <p:txBody>
          <a:bodyPr>
            <a:noAutofit/>
          </a:bodyPr>
          <a:lstStyle/>
          <a:p>
            <a:r>
              <a:rPr lang="en-GB" sz="2700" dirty="0"/>
              <a:t>We have been learning about the </a:t>
            </a:r>
            <a:r>
              <a:rPr lang="en-GB" sz="2700" b="1" dirty="0"/>
              <a:t>narrative</a:t>
            </a:r>
            <a:r>
              <a:rPr lang="en-GB" sz="2700" dirty="0"/>
              <a:t> writing genre, which is all about </a:t>
            </a:r>
            <a:r>
              <a:rPr lang="en-GB" sz="2700" dirty="0">
                <a:solidFill>
                  <a:schemeClr val="accent4">
                    <a:lumMod val="50000"/>
                  </a:schemeClr>
                </a:solidFill>
              </a:rPr>
              <a:t>story-telling in an imaginative way.</a:t>
            </a:r>
            <a:r>
              <a:rPr lang="en-GB" sz="2700" dirty="0"/>
              <a:t> These stories always have a </a:t>
            </a:r>
            <a:r>
              <a:rPr lang="en-GB" sz="2700" dirty="0">
                <a:solidFill>
                  <a:schemeClr val="accent4">
                    <a:lumMod val="50000"/>
                  </a:schemeClr>
                </a:solidFill>
              </a:rPr>
              <a:t>beginning, middle and end</a:t>
            </a:r>
            <a:r>
              <a:rPr lang="en-GB" sz="2700" dirty="0"/>
              <a:t>.</a:t>
            </a:r>
          </a:p>
          <a:p>
            <a:r>
              <a:rPr lang="en-GB" sz="2700" dirty="0"/>
              <a:t>Now let’s revise the </a:t>
            </a:r>
            <a:r>
              <a:rPr lang="en-GB" sz="2700" i="1" dirty="0"/>
              <a:t>elements</a:t>
            </a:r>
            <a:r>
              <a:rPr lang="en-GB" sz="2700" dirty="0"/>
              <a:t> you see in narrative writing: </a:t>
            </a:r>
            <a:r>
              <a:rPr lang="en-GB" sz="2700" dirty="0">
                <a:solidFill>
                  <a:schemeClr val="accent4">
                    <a:lumMod val="50000"/>
                  </a:schemeClr>
                </a:solidFill>
              </a:rPr>
              <a:t>character</a:t>
            </a:r>
            <a:r>
              <a:rPr lang="en-GB" sz="2700" dirty="0"/>
              <a:t>, </a:t>
            </a:r>
            <a:r>
              <a:rPr lang="en-GB" sz="2700" dirty="0">
                <a:solidFill>
                  <a:schemeClr val="accent4">
                    <a:lumMod val="50000"/>
                  </a:schemeClr>
                </a:solidFill>
              </a:rPr>
              <a:t>setting</a:t>
            </a:r>
            <a:r>
              <a:rPr lang="en-GB" sz="2700" dirty="0"/>
              <a:t> and </a:t>
            </a:r>
            <a:r>
              <a:rPr lang="en-GB" sz="2700" dirty="0">
                <a:solidFill>
                  <a:schemeClr val="accent4">
                    <a:lumMod val="50000"/>
                  </a:schemeClr>
                </a:solidFill>
              </a:rPr>
              <a:t>plot</a:t>
            </a:r>
            <a:r>
              <a:rPr lang="en-GB" sz="2700" dirty="0"/>
              <a:t>. We have looked at these three elements over the past few weeks. Remember:</a:t>
            </a:r>
          </a:p>
          <a:p>
            <a:pPr marL="719138" indent="-358775">
              <a:buFont typeface="Wingdings" pitchFamily="2" charset="2"/>
              <a:buChar char="Ø"/>
            </a:pPr>
            <a:r>
              <a:rPr lang="en-GB" sz="2700" b="1" u="sng" dirty="0"/>
              <a:t>Characters</a:t>
            </a:r>
            <a:r>
              <a:rPr lang="en-GB" sz="2700" b="1" dirty="0"/>
              <a:t> are usually people, animals or creatures in a story that can think, feel or act.</a:t>
            </a:r>
          </a:p>
          <a:p>
            <a:pPr marL="719138" indent="-358775">
              <a:buFont typeface="Wingdings" pitchFamily="2" charset="2"/>
              <a:buChar char="Ø"/>
            </a:pPr>
            <a:r>
              <a:rPr lang="en-GB" sz="2700" b="1" u="sng" dirty="0"/>
              <a:t>Setting</a:t>
            </a:r>
            <a:r>
              <a:rPr lang="en-GB" sz="2700" b="1" dirty="0"/>
              <a:t> is the time and place of a story.</a:t>
            </a:r>
          </a:p>
          <a:p>
            <a:pPr marL="719138" indent="-358775">
              <a:buFont typeface="Wingdings" pitchFamily="2" charset="2"/>
              <a:buChar char="Ø"/>
            </a:pPr>
            <a:r>
              <a:rPr lang="en-GB" sz="2700" b="1" u="sng" dirty="0"/>
              <a:t>Plot</a:t>
            </a:r>
            <a:r>
              <a:rPr lang="en-GB" sz="2700" b="1" dirty="0"/>
              <a:t> describes the sequence of events in a story.</a:t>
            </a:r>
            <a:endParaRPr lang="en-GB" sz="2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559752" cy="990600"/>
          </a:xfrm>
        </p:spPr>
        <p:txBody>
          <a:bodyPr>
            <a:normAutofit/>
          </a:bodyPr>
          <a:lstStyle/>
          <a:p>
            <a:r>
              <a:rPr lang="en-GB" dirty="0"/>
              <a:t>Narrative writing: your story</a:t>
            </a:r>
          </a:p>
        </p:txBody>
      </p:sp>
      <p:sp>
        <p:nvSpPr>
          <p:cNvPr id="3" name="Content Placeholder 2"/>
          <p:cNvSpPr>
            <a:spLocks noGrp="1"/>
          </p:cNvSpPr>
          <p:nvPr>
            <p:ph sz="quarter" idx="1"/>
          </p:nvPr>
        </p:nvSpPr>
        <p:spPr>
          <a:xfrm>
            <a:off x="467544" y="1700808"/>
            <a:ext cx="8352928" cy="1728192"/>
          </a:xfrm>
        </p:spPr>
        <p:txBody>
          <a:bodyPr>
            <a:noAutofit/>
          </a:bodyPr>
          <a:lstStyle/>
          <a:p>
            <a:pPr marL="0" indent="0">
              <a:spcBef>
                <a:spcPts val="0"/>
              </a:spcBef>
              <a:buNone/>
            </a:pPr>
            <a:r>
              <a:rPr lang="en-GB" sz="2500" dirty="0"/>
              <a:t>Now we would like you to think about writing your own story. </a:t>
            </a:r>
          </a:p>
          <a:p>
            <a:pPr marL="0" indent="0">
              <a:spcBef>
                <a:spcPts val="0"/>
              </a:spcBef>
              <a:buNone/>
            </a:pPr>
            <a:endParaRPr lang="en-GB" sz="1200" dirty="0"/>
          </a:p>
          <a:p>
            <a:pPr marL="0" indent="0">
              <a:spcBef>
                <a:spcPts val="0"/>
              </a:spcBef>
              <a:buNone/>
            </a:pPr>
            <a:r>
              <a:rPr lang="en-GB" sz="2500" dirty="0"/>
              <a:t>You will plan it out this week and then write it next week. Take  out a sheet of paper and split it into four parts like this:</a:t>
            </a:r>
          </a:p>
          <a:p>
            <a:pPr marL="0" indent="0">
              <a:spcBef>
                <a:spcPts val="0"/>
              </a:spcBef>
              <a:buNone/>
            </a:pPr>
            <a:endParaRPr lang="en-GB" sz="2500" dirty="0"/>
          </a:p>
          <a:p>
            <a:pPr marL="0" indent="0">
              <a:spcBef>
                <a:spcPts val="0"/>
              </a:spcBef>
              <a:buNone/>
            </a:pPr>
            <a:endParaRPr lang="en-GB" sz="2500" dirty="0"/>
          </a:p>
          <a:p>
            <a:pPr marL="514350" indent="-514350">
              <a:spcBef>
                <a:spcPts val="0"/>
              </a:spcBef>
              <a:buFont typeface="+mj-lt"/>
              <a:buAutoNum type="arabicPeriod"/>
            </a:pPr>
            <a:endParaRPr lang="en-GB" sz="1000" dirty="0"/>
          </a:p>
          <a:p>
            <a:pPr marL="514350" indent="-514350">
              <a:spcBef>
                <a:spcPts val="0"/>
              </a:spcBef>
              <a:buFont typeface="+mj-lt"/>
              <a:buAutoNum type="arabicPeriod"/>
            </a:pPr>
            <a:endParaRPr lang="en-GB" sz="1000" dirty="0"/>
          </a:p>
          <a:p>
            <a:pPr marL="514350" indent="-514350">
              <a:spcBef>
                <a:spcPts val="0"/>
              </a:spcBef>
              <a:buFont typeface="+mj-lt"/>
              <a:buAutoNum type="arabicPeriod"/>
            </a:pPr>
            <a:endParaRPr lang="en-GB" sz="1000" dirty="0"/>
          </a:p>
          <a:p>
            <a:pPr marL="514350" indent="-514350">
              <a:spcBef>
                <a:spcPts val="0"/>
              </a:spcBef>
              <a:buFont typeface="+mj-lt"/>
              <a:buAutoNum type="arabicPeriod"/>
            </a:pPr>
            <a:endParaRPr lang="en-GB" sz="1000" dirty="0"/>
          </a:p>
        </p:txBody>
      </p:sp>
      <p:grpSp>
        <p:nvGrpSpPr>
          <p:cNvPr id="20" name="Group 19"/>
          <p:cNvGrpSpPr/>
          <p:nvPr/>
        </p:nvGrpSpPr>
        <p:grpSpPr>
          <a:xfrm>
            <a:off x="899592" y="3429000"/>
            <a:ext cx="7200800" cy="3240360"/>
            <a:chOff x="899592" y="3429000"/>
            <a:chExt cx="7200800" cy="3240360"/>
          </a:xfrm>
        </p:grpSpPr>
        <p:cxnSp>
          <p:nvCxnSpPr>
            <p:cNvPr id="10" name="Straight Connector 9"/>
            <p:cNvCxnSpPr/>
            <p:nvPr/>
          </p:nvCxnSpPr>
          <p:spPr>
            <a:xfrm>
              <a:off x="4427984" y="3501008"/>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43608" y="5013176"/>
              <a:ext cx="698477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99592" y="3429000"/>
              <a:ext cx="3096344" cy="461665"/>
            </a:xfrm>
            <a:prstGeom prst="rect">
              <a:avLst/>
            </a:prstGeom>
            <a:noFill/>
          </p:spPr>
          <p:txBody>
            <a:bodyPr wrap="square" rtlCol="0">
              <a:spAutoFit/>
            </a:bodyPr>
            <a:lstStyle/>
            <a:p>
              <a:r>
                <a:rPr lang="en-GB" sz="2400" u="sng" dirty="0"/>
                <a:t>Characters</a:t>
              </a:r>
            </a:p>
          </p:txBody>
        </p:sp>
        <p:sp>
          <p:nvSpPr>
            <p:cNvPr id="15" name="TextBox 14"/>
            <p:cNvSpPr txBox="1"/>
            <p:nvPr/>
          </p:nvSpPr>
          <p:spPr>
            <a:xfrm>
              <a:off x="4427984" y="3429000"/>
              <a:ext cx="3096344" cy="461665"/>
            </a:xfrm>
            <a:prstGeom prst="rect">
              <a:avLst/>
            </a:prstGeom>
            <a:noFill/>
          </p:spPr>
          <p:txBody>
            <a:bodyPr wrap="square" rtlCol="0">
              <a:spAutoFit/>
            </a:bodyPr>
            <a:lstStyle/>
            <a:p>
              <a:r>
                <a:rPr lang="en-GB" sz="2400" u="sng" dirty="0"/>
                <a:t>Setting</a:t>
              </a:r>
            </a:p>
          </p:txBody>
        </p:sp>
        <p:sp>
          <p:nvSpPr>
            <p:cNvPr id="16" name="TextBox 15"/>
            <p:cNvSpPr txBox="1"/>
            <p:nvPr/>
          </p:nvSpPr>
          <p:spPr>
            <a:xfrm>
              <a:off x="899592" y="5085184"/>
              <a:ext cx="3096344" cy="461665"/>
            </a:xfrm>
            <a:prstGeom prst="rect">
              <a:avLst/>
            </a:prstGeom>
            <a:noFill/>
          </p:spPr>
          <p:txBody>
            <a:bodyPr wrap="square" rtlCol="0">
              <a:spAutoFit/>
            </a:bodyPr>
            <a:lstStyle/>
            <a:p>
              <a:r>
                <a:rPr lang="en-GB" sz="2400" u="sng" dirty="0"/>
                <a:t>Plot</a:t>
              </a:r>
            </a:p>
          </p:txBody>
        </p:sp>
        <p:sp>
          <p:nvSpPr>
            <p:cNvPr id="17" name="TextBox 16"/>
            <p:cNvSpPr txBox="1"/>
            <p:nvPr/>
          </p:nvSpPr>
          <p:spPr>
            <a:xfrm>
              <a:off x="4499992" y="5085184"/>
              <a:ext cx="3096344" cy="461665"/>
            </a:xfrm>
            <a:prstGeom prst="rect">
              <a:avLst/>
            </a:prstGeom>
            <a:noFill/>
          </p:spPr>
          <p:txBody>
            <a:bodyPr wrap="square" rtlCol="0">
              <a:spAutoFit/>
            </a:bodyPr>
            <a:lstStyle/>
            <a:p>
              <a:r>
                <a:rPr lang="en-GB" sz="2400" u="sng" dirty="0"/>
                <a:t>Title</a:t>
              </a:r>
            </a:p>
          </p:txBody>
        </p:sp>
        <p:sp>
          <p:nvSpPr>
            <p:cNvPr id="18" name="Rectangle 17"/>
            <p:cNvSpPr/>
            <p:nvPr/>
          </p:nvSpPr>
          <p:spPr>
            <a:xfrm>
              <a:off x="899592" y="3429000"/>
              <a:ext cx="7200800"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559752" cy="990600"/>
          </a:xfrm>
        </p:spPr>
        <p:txBody>
          <a:bodyPr>
            <a:normAutofit/>
          </a:bodyPr>
          <a:lstStyle/>
          <a:p>
            <a:r>
              <a:rPr lang="en-GB" dirty="0"/>
              <a:t>Narrative writing: your story</a:t>
            </a:r>
          </a:p>
        </p:txBody>
      </p:sp>
      <p:sp>
        <p:nvSpPr>
          <p:cNvPr id="3" name="Content Placeholder 2"/>
          <p:cNvSpPr>
            <a:spLocks noGrp="1"/>
          </p:cNvSpPr>
          <p:nvPr>
            <p:ph sz="quarter" idx="1"/>
          </p:nvPr>
        </p:nvSpPr>
        <p:spPr>
          <a:xfrm>
            <a:off x="0" y="1484784"/>
            <a:ext cx="9144000" cy="1944216"/>
          </a:xfrm>
        </p:spPr>
        <p:txBody>
          <a:bodyPr>
            <a:noAutofit/>
          </a:bodyPr>
          <a:lstStyle/>
          <a:p>
            <a:pPr marL="457200" indent="-457200">
              <a:spcBef>
                <a:spcPts val="0"/>
              </a:spcBef>
              <a:buFont typeface="+mj-lt"/>
              <a:buAutoNum type="arabicPeriod"/>
            </a:pPr>
            <a:r>
              <a:rPr lang="en-GB" sz="2500" dirty="0"/>
              <a:t>Think about who your </a:t>
            </a:r>
            <a:r>
              <a:rPr lang="en-GB" sz="2500" dirty="0">
                <a:solidFill>
                  <a:srgbClr val="FF0000"/>
                </a:solidFill>
              </a:rPr>
              <a:t>characters</a:t>
            </a:r>
            <a:r>
              <a:rPr lang="en-GB" sz="2500" dirty="0"/>
              <a:t> are and briefly describe them. </a:t>
            </a:r>
            <a:r>
              <a:rPr lang="en-GB" sz="2400" dirty="0"/>
              <a:t>What do they look like? Where do they live? What kinds of personalities have they? What kinds of clothes do they wear? Is there anything else you can tell us about them? Draw a picture of them when you are finished to help.</a:t>
            </a:r>
          </a:p>
          <a:p>
            <a:pPr marL="0" indent="0">
              <a:spcBef>
                <a:spcPts val="0"/>
              </a:spcBef>
              <a:buNone/>
            </a:pPr>
            <a:endParaRPr lang="en-GB" sz="2500" dirty="0"/>
          </a:p>
          <a:p>
            <a:pPr marL="0" indent="0">
              <a:spcBef>
                <a:spcPts val="0"/>
              </a:spcBef>
              <a:buNone/>
            </a:pPr>
            <a:endParaRPr lang="en-GB" sz="2500" dirty="0"/>
          </a:p>
          <a:p>
            <a:pPr marL="514350" indent="-514350">
              <a:spcBef>
                <a:spcPts val="0"/>
              </a:spcBef>
              <a:buFont typeface="+mj-lt"/>
              <a:buAutoNum type="arabicPeriod"/>
            </a:pPr>
            <a:endParaRPr lang="en-GB" sz="1000" dirty="0"/>
          </a:p>
          <a:p>
            <a:pPr marL="514350" indent="-514350">
              <a:spcBef>
                <a:spcPts val="0"/>
              </a:spcBef>
              <a:buFont typeface="+mj-lt"/>
              <a:buAutoNum type="arabicPeriod"/>
            </a:pPr>
            <a:endParaRPr lang="en-GB" sz="1000" dirty="0"/>
          </a:p>
          <a:p>
            <a:pPr marL="514350" indent="-514350">
              <a:spcBef>
                <a:spcPts val="0"/>
              </a:spcBef>
              <a:buFont typeface="+mj-lt"/>
              <a:buAutoNum type="arabicPeriod"/>
            </a:pPr>
            <a:endParaRPr lang="en-GB" sz="1000" dirty="0"/>
          </a:p>
          <a:p>
            <a:pPr marL="514350" indent="-514350">
              <a:spcBef>
                <a:spcPts val="0"/>
              </a:spcBef>
              <a:buFont typeface="+mj-lt"/>
              <a:buAutoNum type="arabicPeriod"/>
            </a:pPr>
            <a:endParaRPr lang="en-GB" sz="1000" dirty="0"/>
          </a:p>
        </p:txBody>
      </p:sp>
      <p:cxnSp>
        <p:nvCxnSpPr>
          <p:cNvPr id="10" name="Straight Connector 9"/>
          <p:cNvCxnSpPr/>
          <p:nvPr/>
        </p:nvCxnSpPr>
        <p:spPr>
          <a:xfrm>
            <a:off x="4427984" y="3573016"/>
            <a:ext cx="0" cy="32849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43608" y="5013176"/>
            <a:ext cx="698477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99592" y="3429000"/>
            <a:ext cx="3096344" cy="461665"/>
          </a:xfrm>
          <a:prstGeom prst="rect">
            <a:avLst/>
          </a:prstGeom>
          <a:noFill/>
        </p:spPr>
        <p:txBody>
          <a:bodyPr wrap="square" rtlCol="0">
            <a:spAutoFit/>
          </a:bodyPr>
          <a:lstStyle/>
          <a:p>
            <a:r>
              <a:rPr lang="en-GB" sz="2400" u="sng" dirty="0">
                <a:solidFill>
                  <a:srgbClr val="FF0000"/>
                </a:solidFill>
              </a:rPr>
              <a:t>Characters</a:t>
            </a:r>
          </a:p>
        </p:txBody>
      </p:sp>
      <p:sp>
        <p:nvSpPr>
          <p:cNvPr id="15" name="TextBox 14"/>
          <p:cNvSpPr txBox="1"/>
          <p:nvPr/>
        </p:nvSpPr>
        <p:spPr>
          <a:xfrm>
            <a:off x="4427984" y="3429000"/>
            <a:ext cx="3096344" cy="461665"/>
          </a:xfrm>
          <a:prstGeom prst="rect">
            <a:avLst/>
          </a:prstGeom>
          <a:noFill/>
        </p:spPr>
        <p:txBody>
          <a:bodyPr wrap="square" rtlCol="0">
            <a:spAutoFit/>
          </a:bodyPr>
          <a:lstStyle/>
          <a:p>
            <a:r>
              <a:rPr lang="en-GB" sz="2400" u="sng" dirty="0"/>
              <a:t>Setting</a:t>
            </a:r>
          </a:p>
        </p:txBody>
      </p:sp>
      <p:sp>
        <p:nvSpPr>
          <p:cNvPr id="16" name="TextBox 15"/>
          <p:cNvSpPr txBox="1"/>
          <p:nvPr/>
        </p:nvSpPr>
        <p:spPr>
          <a:xfrm>
            <a:off x="899592" y="5085184"/>
            <a:ext cx="3096344" cy="461665"/>
          </a:xfrm>
          <a:prstGeom prst="rect">
            <a:avLst/>
          </a:prstGeom>
          <a:noFill/>
        </p:spPr>
        <p:txBody>
          <a:bodyPr wrap="square" rtlCol="0">
            <a:spAutoFit/>
          </a:bodyPr>
          <a:lstStyle/>
          <a:p>
            <a:r>
              <a:rPr lang="en-GB" sz="2400" u="sng" dirty="0"/>
              <a:t>Plot</a:t>
            </a:r>
          </a:p>
        </p:txBody>
      </p:sp>
      <p:sp>
        <p:nvSpPr>
          <p:cNvPr id="17" name="TextBox 16"/>
          <p:cNvSpPr txBox="1"/>
          <p:nvPr/>
        </p:nvSpPr>
        <p:spPr>
          <a:xfrm>
            <a:off x="4499992" y="5085184"/>
            <a:ext cx="3096344" cy="461665"/>
          </a:xfrm>
          <a:prstGeom prst="rect">
            <a:avLst/>
          </a:prstGeom>
          <a:noFill/>
        </p:spPr>
        <p:txBody>
          <a:bodyPr wrap="square" rtlCol="0">
            <a:spAutoFit/>
          </a:bodyPr>
          <a:lstStyle/>
          <a:p>
            <a:r>
              <a:rPr lang="en-GB" sz="2400" u="sng" dirty="0"/>
              <a:t>Title</a:t>
            </a:r>
          </a:p>
        </p:txBody>
      </p:sp>
      <p:sp>
        <p:nvSpPr>
          <p:cNvPr id="18" name="Rectangle 17"/>
          <p:cNvSpPr/>
          <p:nvPr/>
        </p:nvSpPr>
        <p:spPr>
          <a:xfrm>
            <a:off x="899592" y="3429000"/>
            <a:ext cx="7200800" cy="3429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559752" cy="990600"/>
          </a:xfrm>
        </p:spPr>
        <p:txBody>
          <a:bodyPr>
            <a:normAutofit/>
          </a:bodyPr>
          <a:lstStyle/>
          <a:p>
            <a:r>
              <a:rPr lang="en-GB" dirty="0"/>
              <a:t>Narrative writing: your story</a:t>
            </a:r>
          </a:p>
        </p:txBody>
      </p:sp>
      <p:sp>
        <p:nvSpPr>
          <p:cNvPr id="3" name="Content Placeholder 2"/>
          <p:cNvSpPr>
            <a:spLocks noGrp="1"/>
          </p:cNvSpPr>
          <p:nvPr>
            <p:ph sz="quarter" idx="1"/>
          </p:nvPr>
        </p:nvSpPr>
        <p:spPr>
          <a:xfrm>
            <a:off x="0" y="1484784"/>
            <a:ext cx="9144000" cy="1944216"/>
          </a:xfrm>
        </p:spPr>
        <p:txBody>
          <a:bodyPr>
            <a:noAutofit/>
          </a:bodyPr>
          <a:lstStyle/>
          <a:p>
            <a:pPr marL="457200" indent="-457200">
              <a:spcBef>
                <a:spcPts val="0"/>
              </a:spcBef>
              <a:buNone/>
            </a:pPr>
            <a:r>
              <a:rPr lang="en-GB" sz="2000" dirty="0">
                <a:solidFill>
                  <a:schemeClr val="accent4">
                    <a:lumMod val="60000"/>
                    <a:lumOff val="40000"/>
                  </a:schemeClr>
                </a:solidFill>
              </a:rPr>
              <a:t> </a:t>
            </a:r>
            <a:r>
              <a:rPr lang="en-GB" sz="1600" dirty="0">
                <a:solidFill>
                  <a:schemeClr val="accent4">
                    <a:lumMod val="75000"/>
                  </a:schemeClr>
                </a:solidFill>
              </a:rPr>
              <a:t>2.    </a:t>
            </a:r>
            <a:r>
              <a:rPr lang="en-GB" sz="2500" dirty="0"/>
              <a:t>Think about the </a:t>
            </a:r>
            <a:r>
              <a:rPr lang="en-GB" sz="2500" dirty="0">
                <a:solidFill>
                  <a:srgbClr val="FF0000"/>
                </a:solidFill>
              </a:rPr>
              <a:t>setting</a:t>
            </a:r>
            <a:r>
              <a:rPr lang="en-GB" sz="2500" dirty="0"/>
              <a:t> of your story and give a description of it. </a:t>
            </a:r>
            <a:r>
              <a:rPr lang="en-GB" sz="2400" dirty="0"/>
              <a:t>Where is the story set (space, a forest, a city)? When is it set (in the time of the dinosaurs, during a war, recently)?</a:t>
            </a:r>
          </a:p>
          <a:p>
            <a:pPr marL="0" indent="0">
              <a:spcBef>
                <a:spcPts val="0"/>
              </a:spcBef>
              <a:buNone/>
            </a:pPr>
            <a:endParaRPr lang="en-GB" sz="2500" dirty="0"/>
          </a:p>
          <a:p>
            <a:pPr marL="0" indent="0">
              <a:spcBef>
                <a:spcPts val="0"/>
              </a:spcBef>
              <a:buNone/>
            </a:pPr>
            <a:endParaRPr lang="en-GB" sz="2500" dirty="0"/>
          </a:p>
          <a:p>
            <a:pPr marL="514350" indent="-514350">
              <a:spcBef>
                <a:spcPts val="0"/>
              </a:spcBef>
              <a:buFont typeface="+mj-lt"/>
              <a:buAutoNum type="arabicPeriod"/>
            </a:pPr>
            <a:endParaRPr lang="en-GB" sz="1000" dirty="0"/>
          </a:p>
          <a:p>
            <a:pPr marL="514350" indent="-514350">
              <a:spcBef>
                <a:spcPts val="0"/>
              </a:spcBef>
              <a:buFont typeface="+mj-lt"/>
              <a:buAutoNum type="arabicPeriod"/>
            </a:pPr>
            <a:endParaRPr lang="en-GB" sz="1000" dirty="0"/>
          </a:p>
          <a:p>
            <a:pPr marL="514350" indent="-514350">
              <a:spcBef>
                <a:spcPts val="0"/>
              </a:spcBef>
              <a:buFont typeface="+mj-lt"/>
              <a:buAutoNum type="arabicPeriod"/>
            </a:pPr>
            <a:endParaRPr lang="en-GB" sz="1000" dirty="0"/>
          </a:p>
          <a:p>
            <a:pPr marL="514350" indent="-514350">
              <a:spcBef>
                <a:spcPts val="0"/>
              </a:spcBef>
              <a:buFont typeface="+mj-lt"/>
              <a:buAutoNum type="arabicPeriod"/>
            </a:pPr>
            <a:endParaRPr lang="en-GB" sz="1000" dirty="0"/>
          </a:p>
        </p:txBody>
      </p:sp>
      <p:cxnSp>
        <p:nvCxnSpPr>
          <p:cNvPr id="10" name="Straight Connector 9"/>
          <p:cNvCxnSpPr/>
          <p:nvPr/>
        </p:nvCxnSpPr>
        <p:spPr>
          <a:xfrm>
            <a:off x="4427984" y="3573016"/>
            <a:ext cx="0" cy="32849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43608" y="5013176"/>
            <a:ext cx="698477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99592" y="3429000"/>
            <a:ext cx="3096344" cy="461665"/>
          </a:xfrm>
          <a:prstGeom prst="rect">
            <a:avLst/>
          </a:prstGeom>
          <a:noFill/>
        </p:spPr>
        <p:txBody>
          <a:bodyPr wrap="square" rtlCol="0">
            <a:spAutoFit/>
          </a:bodyPr>
          <a:lstStyle/>
          <a:p>
            <a:r>
              <a:rPr lang="en-GB" sz="2400" u="sng" dirty="0"/>
              <a:t>Characters</a:t>
            </a:r>
          </a:p>
        </p:txBody>
      </p:sp>
      <p:sp>
        <p:nvSpPr>
          <p:cNvPr id="15" name="TextBox 14"/>
          <p:cNvSpPr txBox="1"/>
          <p:nvPr/>
        </p:nvSpPr>
        <p:spPr>
          <a:xfrm>
            <a:off x="4427984" y="3429000"/>
            <a:ext cx="3096344" cy="461665"/>
          </a:xfrm>
          <a:prstGeom prst="rect">
            <a:avLst/>
          </a:prstGeom>
          <a:noFill/>
        </p:spPr>
        <p:txBody>
          <a:bodyPr wrap="square" rtlCol="0">
            <a:spAutoFit/>
          </a:bodyPr>
          <a:lstStyle/>
          <a:p>
            <a:r>
              <a:rPr lang="en-GB" sz="2400" u="sng" dirty="0">
                <a:solidFill>
                  <a:srgbClr val="FF0000"/>
                </a:solidFill>
              </a:rPr>
              <a:t>Setting</a:t>
            </a:r>
          </a:p>
        </p:txBody>
      </p:sp>
      <p:sp>
        <p:nvSpPr>
          <p:cNvPr id="16" name="TextBox 15"/>
          <p:cNvSpPr txBox="1"/>
          <p:nvPr/>
        </p:nvSpPr>
        <p:spPr>
          <a:xfrm>
            <a:off x="899592" y="5085184"/>
            <a:ext cx="3096344" cy="461665"/>
          </a:xfrm>
          <a:prstGeom prst="rect">
            <a:avLst/>
          </a:prstGeom>
          <a:noFill/>
        </p:spPr>
        <p:txBody>
          <a:bodyPr wrap="square" rtlCol="0">
            <a:spAutoFit/>
          </a:bodyPr>
          <a:lstStyle/>
          <a:p>
            <a:r>
              <a:rPr lang="en-GB" sz="2400" u="sng" dirty="0"/>
              <a:t>Plot</a:t>
            </a:r>
          </a:p>
        </p:txBody>
      </p:sp>
      <p:sp>
        <p:nvSpPr>
          <p:cNvPr id="17" name="TextBox 16"/>
          <p:cNvSpPr txBox="1"/>
          <p:nvPr/>
        </p:nvSpPr>
        <p:spPr>
          <a:xfrm>
            <a:off x="4499992" y="5085184"/>
            <a:ext cx="3096344" cy="461665"/>
          </a:xfrm>
          <a:prstGeom prst="rect">
            <a:avLst/>
          </a:prstGeom>
          <a:noFill/>
        </p:spPr>
        <p:txBody>
          <a:bodyPr wrap="square" rtlCol="0">
            <a:spAutoFit/>
          </a:bodyPr>
          <a:lstStyle/>
          <a:p>
            <a:r>
              <a:rPr lang="en-GB" sz="2400" u="sng" dirty="0"/>
              <a:t>Title</a:t>
            </a:r>
          </a:p>
        </p:txBody>
      </p:sp>
      <p:sp>
        <p:nvSpPr>
          <p:cNvPr id="18" name="Rectangle 17"/>
          <p:cNvSpPr/>
          <p:nvPr/>
        </p:nvSpPr>
        <p:spPr>
          <a:xfrm>
            <a:off x="899592" y="3429000"/>
            <a:ext cx="7200800" cy="3429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to parents</a:t>
            </a:r>
          </a:p>
        </p:txBody>
      </p:sp>
      <p:sp>
        <p:nvSpPr>
          <p:cNvPr id="3" name="Content Placeholder 2"/>
          <p:cNvSpPr>
            <a:spLocks noGrp="1"/>
          </p:cNvSpPr>
          <p:nvPr>
            <p:ph sz="quarter" idx="1"/>
          </p:nvPr>
        </p:nvSpPr>
        <p:spPr>
          <a:xfrm>
            <a:off x="251520" y="1600200"/>
            <a:ext cx="8514528" cy="5257800"/>
          </a:xfrm>
        </p:spPr>
        <p:txBody>
          <a:bodyPr>
            <a:noAutofit/>
          </a:bodyPr>
          <a:lstStyle/>
          <a:p>
            <a:pPr marL="0" indent="0">
              <a:buNone/>
            </a:pPr>
            <a:r>
              <a:rPr lang="en-GB" sz="2300" dirty="0"/>
              <a:t>Dear parents, we hope you and your loved ones are all well. </a:t>
            </a:r>
          </a:p>
          <a:p>
            <a:pPr marL="0" indent="0">
              <a:buNone/>
            </a:pPr>
            <a:endParaRPr lang="en-GB" sz="1600" dirty="0"/>
          </a:p>
          <a:p>
            <a:pPr marL="0" indent="0">
              <a:buNone/>
            </a:pPr>
            <a:r>
              <a:rPr lang="en-GB" sz="2300" dirty="0"/>
              <a:t>In this PowerPoint, as before, you will find some suggestions for helping your child’s English literacy. You can follow the suggested timetable or use this as a menu of ideas for what your child would like to do. We have loved hearing from some of the children on Aladdin Connect in the past few weeks. We have also posted photos on the school </a:t>
            </a:r>
            <a:r>
              <a:rPr lang="en-GB" sz="2300"/>
              <a:t>website of what </a:t>
            </a:r>
            <a:r>
              <a:rPr lang="en-GB" sz="2300" dirty="0"/>
              <a:t>some children in the class and in the school have been up to: </a:t>
            </a:r>
            <a:r>
              <a:rPr lang="en-GB" sz="2300" dirty="0">
                <a:hlinkClick r:id="rId2"/>
              </a:rPr>
              <a:t>https://www.assumptionjns.com/online-learning-resources1.html</a:t>
            </a:r>
            <a:endParaRPr lang="en-GB" sz="2300" dirty="0"/>
          </a:p>
          <a:p>
            <a:pPr marL="0" indent="0">
              <a:buNone/>
            </a:pPr>
            <a:endParaRPr lang="en-GB" sz="1600" dirty="0"/>
          </a:p>
          <a:p>
            <a:pPr marL="0" indent="0">
              <a:buNone/>
            </a:pPr>
            <a:r>
              <a:rPr lang="en-IE" altLang="en-US" sz="2300" dirty="0"/>
              <a:t>The 2</a:t>
            </a:r>
            <a:r>
              <a:rPr lang="en-IE" altLang="en-US" sz="2300" baseline="30000" dirty="0"/>
              <a:t>nd</a:t>
            </a:r>
            <a:r>
              <a:rPr lang="en-IE" altLang="en-US" sz="2300" dirty="0"/>
              <a:t> class team have set as much work as we can that your children can do independently. However, they might need some help reading and figuring out some of the tasks/ instructions. </a:t>
            </a:r>
          </a:p>
          <a:p>
            <a:pPr marL="0" indent="0">
              <a:buNone/>
            </a:pPr>
            <a:r>
              <a:rPr lang="en-IE" altLang="en-US" sz="2300" dirty="0"/>
              <a:t>Please note work is planned for over two weeks.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559752" cy="990600"/>
          </a:xfrm>
        </p:spPr>
        <p:txBody>
          <a:bodyPr>
            <a:normAutofit/>
          </a:bodyPr>
          <a:lstStyle/>
          <a:p>
            <a:r>
              <a:rPr lang="en-GB" dirty="0"/>
              <a:t>Narrative writing: your story</a:t>
            </a:r>
          </a:p>
        </p:txBody>
      </p:sp>
      <p:sp>
        <p:nvSpPr>
          <p:cNvPr id="3" name="Content Placeholder 2"/>
          <p:cNvSpPr>
            <a:spLocks noGrp="1"/>
          </p:cNvSpPr>
          <p:nvPr>
            <p:ph sz="quarter" idx="1"/>
          </p:nvPr>
        </p:nvSpPr>
        <p:spPr>
          <a:xfrm>
            <a:off x="0" y="1484784"/>
            <a:ext cx="5436096" cy="1944216"/>
          </a:xfrm>
        </p:spPr>
        <p:txBody>
          <a:bodyPr>
            <a:noAutofit/>
          </a:bodyPr>
          <a:lstStyle/>
          <a:p>
            <a:pPr marL="457200" indent="-457200">
              <a:spcBef>
                <a:spcPts val="0"/>
              </a:spcBef>
              <a:buNone/>
            </a:pPr>
            <a:r>
              <a:rPr lang="en-GB" sz="1600" dirty="0">
                <a:solidFill>
                  <a:schemeClr val="accent4">
                    <a:lumMod val="75000"/>
                  </a:schemeClr>
                </a:solidFill>
              </a:rPr>
              <a:t>3.      </a:t>
            </a:r>
            <a:r>
              <a:rPr lang="en-GB" sz="2500" dirty="0"/>
              <a:t>Now think about the </a:t>
            </a:r>
            <a:r>
              <a:rPr lang="en-GB" sz="2500" dirty="0">
                <a:solidFill>
                  <a:srgbClr val="FF0000"/>
                </a:solidFill>
              </a:rPr>
              <a:t>plot</a:t>
            </a:r>
            <a:r>
              <a:rPr lang="en-GB" sz="2500" dirty="0"/>
              <a:t>: </a:t>
            </a:r>
            <a:r>
              <a:rPr lang="en-GB" sz="2400" dirty="0"/>
              <a:t>what is going to happen and how. Use the plot mountain to help:  introduction &gt; rising action &gt; climax &gt; falling action &gt;  resolution.</a:t>
            </a:r>
          </a:p>
          <a:p>
            <a:pPr marL="0" indent="0">
              <a:spcBef>
                <a:spcPts val="0"/>
              </a:spcBef>
              <a:buNone/>
            </a:pPr>
            <a:endParaRPr lang="en-GB" sz="2500" dirty="0"/>
          </a:p>
          <a:p>
            <a:pPr marL="0" indent="0">
              <a:spcBef>
                <a:spcPts val="0"/>
              </a:spcBef>
              <a:buNone/>
            </a:pPr>
            <a:endParaRPr lang="en-GB" sz="2500" dirty="0"/>
          </a:p>
          <a:p>
            <a:pPr marL="514350" indent="-514350">
              <a:spcBef>
                <a:spcPts val="0"/>
              </a:spcBef>
              <a:buFont typeface="+mj-lt"/>
              <a:buAutoNum type="arabicPeriod"/>
            </a:pPr>
            <a:endParaRPr lang="en-GB" sz="1000" dirty="0"/>
          </a:p>
          <a:p>
            <a:pPr marL="514350" indent="-514350">
              <a:spcBef>
                <a:spcPts val="0"/>
              </a:spcBef>
              <a:buFont typeface="+mj-lt"/>
              <a:buAutoNum type="arabicPeriod"/>
            </a:pPr>
            <a:endParaRPr lang="en-GB" sz="1000" dirty="0"/>
          </a:p>
          <a:p>
            <a:pPr marL="514350" indent="-514350">
              <a:spcBef>
                <a:spcPts val="0"/>
              </a:spcBef>
              <a:buFont typeface="+mj-lt"/>
              <a:buAutoNum type="arabicPeriod"/>
            </a:pPr>
            <a:endParaRPr lang="en-GB" sz="1000" dirty="0"/>
          </a:p>
          <a:p>
            <a:pPr marL="514350" indent="-514350">
              <a:spcBef>
                <a:spcPts val="0"/>
              </a:spcBef>
              <a:buFont typeface="+mj-lt"/>
              <a:buAutoNum type="arabicPeriod"/>
            </a:pPr>
            <a:endParaRPr lang="en-GB" sz="1000" dirty="0"/>
          </a:p>
        </p:txBody>
      </p:sp>
      <p:cxnSp>
        <p:nvCxnSpPr>
          <p:cNvPr id="10" name="Straight Connector 9"/>
          <p:cNvCxnSpPr/>
          <p:nvPr/>
        </p:nvCxnSpPr>
        <p:spPr>
          <a:xfrm>
            <a:off x="4427984" y="3573016"/>
            <a:ext cx="0" cy="32849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43608" y="5013176"/>
            <a:ext cx="698477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99592" y="3429000"/>
            <a:ext cx="3096344" cy="461665"/>
          </a:xfrm>
          <a:prstGeom prst="rect">
            <a:avLst/>
          </a:prstGeom>
          <a:noFill/>
        </p:spPr>
        <p:txBody>
          <a:bodyPr wrap="square" rtlCol="0">
            <a:spAutoFit/>
          </a:bodyPr>
          <a:lstStyle/>
          <a:p>
            <a:r>
              <a:rPr lang="en-GB" sz="2400" u="sng" dirty="0"/>
              <a:t>Characters</a:t>
            </a:r>
          </a:p>
        </p:txBody>
      </p:sp>
      <p:sp>
        <p:nvSpPr>
          <p:cNvPr id="15" name="TextBox 14"/>
          <p:cNvSpPr txBox="1"/>
          <p:nvPr/>
        </p:nvSpPr>
        <p:spPr>
          <a:xfrm>
            <a:off x="4427984" y="3429000"/>
            <a:ext cx="3096344" cy="461665"/>
          </a:xfrm>
          <a:prstGeom prst="rect">
            <a:avLst/>
          </a:prstGeom>
          <a:noFill/>
        </p:spPr>
        <p:txBody>
          <a:bodyPr wrap="square" rtlCol="0">
            <a:spAutoFit/>
          </a:bodyPr>
          <a:lstStyle/>
          <a:p>
            <a:r>
              <a:rPr lang="en-GB" sz="2400" u="sng" dirty="0"/>
              <a:t>Setting</a:t>
            </a:r>
          </a:p>
        </p:txBody>
      </p:sp>
      <p:sp>
        <p:nvSpPr>
          <p:cNvPr id="16" name="TextBox 15"/>
          <p:cNvSpPr txBox="1"/>
          <p:nvPr/>
        </p:nvSpPr>
        <p:spPr>
          <a:xfrm>
            <a:off x="899592" y="5085184"/>
            <a:ext cx="3096344" cy="461665"/>
          </a:xfrm>
          <a:prstGeom prst="rect">
            <a:avLst/>
          </a:prstGeom>
          <a:noFill/>
        </p:spPr>
        <p:txBody>
          <a:bodyPr wrap="square" rtlCol="0">
            <a:spAutoFit/>
          </a:bodyPr>
          <a:lstStyle/>
          <a:p>
            <a:r>
              <a:rPr lang="en-GB" sz="2400" u="sng" dirty="0">
                <a:solidFill>
                  <a:srgbClr val="FF0000"/>
                </a:solidFill>
              </a:rPr>
              <a:t>Plot</a:t>
            </a:r>
          </a:p>
        </p:txBody>
      </p:sp>
      <p:sp>
        <p:nvSpPr>
          <p:cNvPr id="17" name="TextBox 16"/>
          <p:cNvSpPr txBox="1"/>
          <p:nvPr/>
        </p:nvSpPr>
        <p:spPr>
          <a:xfrm>
            <a:off x="4499992" y="5085184"/>
            <a:ext cx="3096344" cy="461665"/>
          </a:xfrm>
          <a:prstGeom prst="rect">
            <a:avLst/>
          </a:prstGeom>
          <a:noFill/>
        </p:spPr>
        <p:txBody>
          <a:bodyPr wrap="square" rtlCol="0">
            <a:spAutoFit/>
          </a:bodyPr>
          <a:lstStyle/>
          <a:p>
            <a:r>
              <a:rPr lang="en-GB" sz="2400" u="sng" dirty="0"/>
              <a:t>Title</a:t>
            </a:r>
          </a:p>
        </p:txBody>
      </p:sp>
      <p:sp>
        <p:nvSpPr>
          <p:cNvPr id="18" name="Rectangle 17"/>
          <p:cNvSpPr/>
          <p:nvPr/>
        </p:nvSpPr>
        <p:spPr>
          <a:xfrm>
            <a:off x="899592" y="3429000"/>
            <a:ext cx="7200800" cy="3429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p:cNvPicPr>
            <a:picLocks noChangeAspect="1" noChangeArrowheads="1"/>
          </p:cNvPicPr>
          <p:nvPr/>
        </p:nvPicPr>
        <p:blipFill>
          <a:blip r:embed="rId2" cstate="print"/>
          <a:stretch>
            <a:fillRect/>
          </a:stretch>
        </p:blipFill>
        <p:spPr bwMode="auto">
          <a:xfrm>
            <a:off x="5506227" y="1484784"/>
            <a:ext cx="3458261" cy="194527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559752" cy="990600"/>
          </a:xfrm>
        </p:spPr>
        <p:txBody>
          <a:bodyPr>
            <a:normAutofit/>
          </a:bodyPr>
          <a:lstStyle/>
          <a:p>
            <a:r>
              <a:rPr lang="en-GB" dirty="0"/>
              <a:t>Narrative writing: your story</a:t>
            </a:r>
          </a:p>
        </p:txBody>
      </p:sp>
      <p:sp>
        <p:nvSpPr>
          <p:cNvPr id="3" name="Content Placeholder 2"/>
          <p:cNvSpPr>
            <a:spLocks noGrp="1"/>
          </p:cNvSpPr>
          <p:nvPr>
            <p:ph sz="quarter" idx="1"/>
          </p:nvPr>
        </p:nvSpPr>
        <p:spPr>
          <a:xfrm>
            <a:off x="0" y="1628800"/>
            <a:ext cx="8532440" cy="1152128"/>
          </a:xfrm>
        </p:spPr>
        <p:txBody>
          <a:bodyPr>
            <a:noAutofit/>
          </a:bodyPr>
          <a:lstStyle/>
          <a:p>
            <a:pPr marL="457200" indent="-457200">
              <a:spcBef>
                <a:spcPts val="0"/>
              </a:spcBef>
              <a:buNone/>
            </a:pPr>
            <a:r>
              <a:rPr lang="en-GB" sz="1600" dirty="0">
                <a:solidFill>
                  <a:schemeClr val="accent4">
                    <a:lumMod val="75000"/>
                  </a:schemeClr>
                </a:solidFill>
              </a:rPr>
              <a:t>4.      </a:t>
            </a:r>
            <a:r>
              <a:rPr lang="en-GB" sz="2500" dirty="0"/>
              <a:t>Last of all, think of a good </a:t>
            </a:r>
            <a:r>
              <a:rPr lang="en-GB" sz="2500" dirty="0">
                <a:solidFill>
                  <a:srgbClr val="FF0000"/>
                </a:solidFill>
              </a:rPr>
              <a:t>title</a:t>
            </a:r>
            <a:r>
              <a:rPr lang="en-GB" sz="2500" dirty="0"/>
              <a:t> for your story. Now you are ready! Put your plan in a safe place until you are ready to use it next week.</a:t>
            </a:r>
          </a:p>
          <a:p>
            <a:pPr marL="0" indent="0">
              <a:spcBef>
                <a:spcPts val="0"/>
              </a:spcBef>
              <a:buNone/>
            </a:pPr>
            <a:endParaRPr lang="en-GB" sz="2500" dirty="0"/>
          </a:p>
          <a:p>
            <a:pPr marL="0" indent="0">
              <a:spcBef>
                <a:spcPts val="0"/>
              </a:spcBef>
              <a:buNone/>
            </a:pPr>
            <a:endParaRPr lang="en-GB" sz="2500" dirty="0"/>
          </a:p>
          <a:p>
            <a:pPr marL="514350" indent="-514350">
              <a:spcBef>
                <a:spcPts val="0"/>
              </a:spcBef>
              <a:buFont typeface="+mj-lt"/>
              <a:buAutoNum type="arabicPeriod"/>
            </a:pPr>
            <a:endParaRPr lang="en-GB" sz="1000" dirty="0"/>
          </a:p>
          <a:p>
            <a:pPr marL="514350" indent="-514350">
              <a:spcBef>
                <a:spcPts val="0"/>
              </a:spcBef>
              <a:buFont typeface="+mj-lt"/>
              <a:buAutoNum type="arabicPeriod"/>
            </a:pPr>
            <a:endParaRPr lang="en-GB" sz="1000" dirty="0"/>
          </a:p>
          <a:p>
            <a:pPr marL="514350" indent="-514350">
              <a:spcBef>
                <a:spcPts val="0"/>
              </a:spcBef>
              <a:buFont typeface="+mj-lt"/>
              <a:buAutoNum type="arabicPeriod"/>
            </a:pPr>
            <a:endParaRPr lang="en-GB" sz="1000" dirty="0"/>
          </a:p>
          <a:p>
            <a:pPr marL="514350" indent="-514350">
              <a:spcBef>
                <a:spcPts val="0"/>
              </a:spcBef>
              <a:buFont typeface="+mj-lt"/>
              <a:buAutoNum type="arabicPeriod"/>
            </a:pPr>
            <a:endParaRPr lang="en-GB" sz="1000" dirty="0"/>
          </a:p>
        </p:txBody>
      </p:sp>
      <p:cxnSp>
        <p:nvCxnSpPr>
          <p:cNvPr id="10" name="Straight Connector 9"/>
          <p:cNvCxnSpPr/>
          <p:nvPr/>
        </p:nvCxnSpPr>
        <p:spPr>
          <a:xfrm>
            <a:off x="4427984" y="3573016"/>
            <a:ext cx="0" cy="32849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43608" y="5013176"/>
            <a:ext cx="698477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99592" y="3429000"/>
            <a:ext cx="3096344" cy="461665"/>
          </a:xfrm>
          <a:prstGeom prst="rect">
            <a:avLst/>
          </a:prstGeom>
          <a:noFill/>
        </p:spPr>
        <p:txBody>
          <a:bodyPr wrap="square" rtlCol="0">
            <a:spAutoFit/>
          </a:bodyPr>
          <a:lstStyle/>
          <a:p>
            <a:r>
              <a:rPr lang="en-GB" sz="2400" u="sng" dirty="0"/>
              <a:t>Characters</a:t>
            </a:r>
          </a:p>
        </p:txBody>
      </p:sp>
      <p:sp>
        <p:nvSpPr>
          <p:cNvPr id="15" name="TextBox 14"/>
          <p:cNvSpPr txBox="1"/>
          <p:nvPr/>
        </p:nvSpPr>
        <p:spPr>
          <a:xfrm>
            <a:off x="4427984" y="3429000"/>
            <a:ext cx="3096344" cy="461665"/>
          </a:xfrm>
          <a:prstGeom prst="rect">
            <a:avLst/>
          </a:prstGeom>
          <a:noFill/>
        </p:spPr>
        <p:txBody>
          <a:bodyPr wrap="square" rtlCol="0">
            <a:spAutoFit/>
          </a:bodyPr>
          <a:lstStyle/>
          <a:p>
            <a:r>
              <a:rPr lang="en-GB" sz="2400" u="sng" dirty="0"/>
              <a:t>Setting</a:t>
            </a:r>
          </a:p>
        </p:txBody>
      </p:sp>
      <p:sp>
        <p:nvSpPr>
          <p:cNvPr id="16" name="TextBox 15"/>
          <p:cNvSpPr txBox="1"/>
          <p:nvPr/>
        </p:nvSpPr>
        <p:spPr>
          <a:xfrm>
            <a:off x="899592" y="5085184"/>
            <a:ext cx="3096344" cy="461665"/>
          </a:xfrm>
          <a:prstGeom prst="rect">
            <a:avLst/>
          </a:prstGeom>
          <a:noFill/>
        </p:spPr>
        <p:txBody>
          <a:bodyPr wrap="square" rtlCol="0">
            <a:spAutoFit/>
          </a:bodyPr>
          <a:lstStyle/>
          <a:p>
            <a:r>
              <a:rPr lang="en-GB" sz="2400" u="sng" dirty="0"/>
              <a:t>Plot</a:t>
            </a:r>
          </a:p>
        </p:txBody>
      </p:sp>
      <p:sp>
        <p:nvSpPr>
          <p:cNvPr id="17" name="TextBox 16"/>
          <p:cNvSpPr txBox="1"/>
          <p:nvPr/>
        </p:nvSpPr>
        <p:spPr>
          <a:xfrm>
            <a:off x="4499992" y="5085184"/>
            <a:ext cx="3096344" cy="461665"/>
          </a:xfrm>
          <a:prstGeom prst="rect">
            <a:avLst/>
          </a:prstGeom>
          <a:noFill/>
        </p:spPr>
        <p:txBody>
          <a:bodyPr wrap="square" rtlCol="0">
            <a:spAutoFit/>
          </a:bodyPr>
          <a:lstStyle/>
          <a:p>
            <a:r>
              <a:rPr lang="en-GB" sz="2400" u="sng" dirty="0">
                <a:solidFill>
                  <a:srgbClr val="FF0000"/>
                </a:solidFill>
              </a:rPr>
              <a:t>Title</a:t>
            </a:r>
          </a:p>
        </p:txBody>
      </p:sp>
      <p:sp>
        <p:nvSpPr>
          <p:cNvPr id="18" name="Rectangle 17"/>
          <p:cNvSpPr/>
          <p:nvPr/>
        </p:nvSpPr>
        <p:spPr>
          <a:xfrm>
            <a:off x="899592" y="3429000"/>
            <a:ext cx="7200800" cy="3429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GB" dirty="0"/>
          </a:p>
        </p:txBody>
      </p:sp>
      <p:sp>
        <p:nvSpPr>
          <p:cNvPr id="2" name="Title 1"/>
          <p:cNvSpPr>
            <a:spLocks noGrp="1"/>
          </p:cNvSpPr>
          <p:nvPr>
            <p:ph type="title"/>
          </p:nvPr>
        </p:nvSpPr>
        <p:spPr/>
        <p:txBody>
          <a:bodyPr>
            <a:normAutofit fontScale="90000"/>
          </a:bodyPr>
          <a:lstStyle/>
          <a:p>
            <a:r>
              <a:rPr lang="en-GB" dirty="0"/>
              <a:t>Week 9: Thursday</a:t>
            </a:r>
            <a:br>
              <a:rPr lang="en-GB" dirty="0"/>
            </a:br>
            <a:r>
              <a:rPr lang="en-GB" sz="3300" dirty="0"/>
              <a:t>Grammar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Grammar 9: </a:t>
            </a:r>
            <a:r>
              <a:rPr lang="en-GB" i="1" dirty="0"/>
              <a:t>-</a:t>
            </a:r>
            <a:r>
              <a:rPr lang="en-GB" i="1" dirty="0" err="1"/>
              <a:t>ing</a:t>
            </a:r>
            <a:r>
              <a:rPr lang="en-GB" i="1" dirty="0"/>
              <a:t> </a:t>
            </a:r>
            <a:r>
              <a:rPr lang="en-GB" dirty="0"/>
              <a:t>suffix</a:t>
            </a:r>
          </a:p>
        </p:txBody>
      </p:sp>
      <p:sp>
        <p:nvSpPr>
          <p:cNvPr id="5" name="Content Placeholder 4"/>
          <p:cNvSpPr>
            <a:spLocks noGrp="1"/>
          </p:cNvSpPr>
          <p:nvPr>
            <p:ph sz="quarter" idx="1"/>
          </p:nvPr>
        </p:nvSpPr>
        <p:spPr>
          <a:xfrm>
            <a:off x="612648" y="1600200"/>
            <a:ext cx="8153400" cy="5257800"/>
          </a:xfrm>
        </p:spPr>
        <p:txBody>
          <a:bodyPr>
            <a:normAutofit/>
          </a:bodyPr>
          <a:lstStyle/>
          <a:p>
            <a:r>
              <a:rPr lang="en-GB" dirty="0"/>
              <a:t>Remember when we learned about what a </a:t>
            </a:r>
            <a:r>
              <a:rPr lang="en-GB" b="1" dirty="0">
                <a:solidFill>
                  <a:schemeClr val="accent4">
                    <a:lumMod val="75000"/>
                  </a:schemeClr>
                </a:solidFill>
              </a:rPr>
              <a:t>prefix</a:t>
            </a:r>
            <a:r>
              <a:rPr lang="en-GB" dirty="0"/>
              <a:t> does a few weeks ago (</a:t>
            </a:r>
            <a:r>
              <a:rPr lang="en-GB" b="1" dirty="0"/>
              <a:t>un-</a:t>
            </a:r>
            <a:r>
              <a:rPr lang="en-GB" dirty="0"/>
              <a:t>, </a:t>
            </a:r>
            <a:r>
              <a:rPr lang="en-GB" b="1" dirty="0" err="1"/>
              <a:t>dis</a:t>
            </a:r>
            <a:r>
              <a:rPr lang="en-GB" b="1" dirty="0"/>
              <a:t>-</a:t>
            </a:r>
            <a:r>
              <a:rPr lang="en-GB" dirty="0"/>
              <a:t>, </a:t>
            </a:r>
            <a:r>
              <a:rPr lang="en-GB" b="1" dirty="0" err="1"/>
              <a:t>mis</a:t>
            </a:r>
            <a:r>
              <a:rPr lang="en-GB" b="1" dirty="0"/>
              <a:t>-</a:t>
            </a:r>
            <a:r>
              <a:rPr lang="en-GB" dirty="0"/>
              <a:t> and </a:t>
            </a:r>
            <a:r>
              <a:rPr lang="en-GB" b="1" dirty="0" err="1"/>
              <a:t>im</a:t>
            </a:r>
            <a:r>
              <a:rPr lang="en-GB" b="1" dirty="0"/>
              <a:t>-</a:t>
            </a:r>
            <a:r>
              <a:rPr lang="en-GB" dirty="0"/>
              <a:t>). You add one at the beginning of a word to change its meaning (e.g. </a:t>
            </a:r>
            <a:r>
              <a:rPr lang="en-GB" b="1" dirty="0"/>
              <a:t>mis</a:t>
            </a:r>
            <a:r>
              <a:rPr lang="en-GB" dirty="0"/>
              <a:t>take, </a:t>
            </a:r>
            <a:r>
              <a:rPr lang="en-GB" b="1" dirty="0"/>
              <a:t>un</a:t>
            </a:r>
            <a:r>
              <a:rPr lang="en-GB" dirty="0"/>
              <a:t>kind, </a:t>
            </a:r>
            <a:r>
              <a:rPr lang="en-GB" b="1" dirty="0"/>
              <a:t>im</a:t>
            </a:r>
            <a:r>
              <a:rPr lang="en-GB" dirty="0"/>
              <a:t>patient).</a:t>
            </a:r>
          </a:p>
          <a:p>
            <a:r>
              <a:rPr lang="en-GB" dirty="0"/>
              <a:t>This week, we are going to learn about what a </a:t>
            </a:r>
            <a:r>
              <a:rPr lang="en-GB" b="1" dirty="0">
                <a:solidFill>
                  <a:schemeClr val="accent4">
                    <a:lumMod val="75000"/>
                  </a:schemeClr>
                </a:solidFill>
              </a:rPr>
              <a:t>suffix</a:t>
            </a:r>
            <a:r>
              <a:rPr lang="en-GB" dirty="0"/>
              <a:t> does. It is added to the </a:t>
            </a:r>
            <a:r>
              <a:rPr lang="en-GB" b="1" i="1" dirty="0">
                <a:solidFill>
                  <a:schemeClr val="accent4">
                    <a:lumMod val="75000"/>
                  </a:schemeClr>
                </a:solidFill>
              </a:rPr>
              <a:t>end</a:t>
            </a:r>
            <a:r>
              <a:rPr lang="en-GB" dirty="0"/>
              <a:t> of a word to change its meaning. For example: </a:t>
            </a:r>
          </a:p>
          <a:p>
            <a:pPr>
              <a:buNone/>
            </a:pPr>
            <a:r>
              <a:rPr lang="en-GB" dirty="0"/>
              <a:t>       -less    &gt; hope</a:t>
            </a:r>
            <a:r>
              <a:rPr lang="en-GB" b="1" dirty="0"/>
              <a:t>less</a:t>
            </a:r>
          </a:p>
          <a:p>
            <a:pPr>
              <a:buNone/>
            </a:pPr>
            <a:r>
              <a:rPr lang="en-GB" dirty="0"/>
              <a:t>       -</a:t>
            </a:r>
            <a:r>
              <a:rPr lang="en-GB" dirty="0" err="1"/>
              <a:t>ful</a:t>
            </a:r>
            <a:r>
              <a:rPr lang="en-GB" dirty="0"/>
              <a:t>     &gt; wonder</a:t>
            </a:r>
            <a:r>
              <a:rPr lang="en-GB" b="1" dirty="0"/>
              <a:t>ful</a:t>
            </a:r>
          </a:p>
          <a:p>
            <a:pPr>
              <a:buNone/>
            </a:pPr>
            <a:r>
              <a:rPr lang="en-GB" dirty="0"/>
              <a:t>       -</a:t>
            </a:r>
            <a:r>
              <a:rPr lang="en-GB" dirty="0" err="1"/>
              <a:t>ing</a:t>
            </a:r>
            <a:r>
              <a:rPr lang="en-GB" dirty="0"/>
              <a:t>    &gt; walk</a:t>
            </a:r>
            <a:r>
              <a:rPr lang="en-GB" b="1" dirty="0"/>
              <a:t>ing</a:t>
            </a:r>
          </a:p>
          <a:p>
            <a:pPr>
              <a:buNone/>
            </a:pP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Grammar 9: </a:t>
            </a:r>
            <a:r>
              <a:rPr lang="en-GB" i="1" dirty="0"/>
              <a:t>-</a:t>
            </a:r>
            <a:r>
              <a:rPr lang="en-GB" i="1" dirty="0" err="1"/>
              <a:t>ing</a:t>
            </a:r>
            <a:r>
              <a:rPr lang="en-GB" i="1" dirty="0"/>
              <a:t> </a:t>
            </a:r>
            <a:r>
              <a:rPr lang="en-GB" dirty="0"/>
              <a:t>suffix</a:t>
            </a:r>
          </a:p>
        </p:txBody>
      </p:sp>
      <p:sp>
        <p:nvSpPr>
          <p:cNvPr id="3" name="Content Placeholder 2"/>
          <p:cNvSpPr>
            <a:spLocks noGrp="1"/>
          </p:cNvSpPr>
          <p:nvPr>
            <p:ph sz="quarter" idx="1"/>
          </p:nvPr>
        </p:nvSpPr>
        <p:spPr>
          <a:xfrm>
            <a:off x="612648" y="1600200"/>
            <a:ext cx="8531352" cy="5257800"/>
          </a:xfrm>
        </p:spPr>
        <p:txBody>
          <a:bodyPr>
            <a:normAutofit/>
          </a:bodyPr>
          <a:lstStyle/>
          <a:p>
            <a:pPr>
              <a:buNone/>
            </a:pPr>
            <a:r>
              <a:rPr lang="en-GB" sz="3200" dirty="0"/>
              <a:t>This week, we will look at the </a:t>
            </a:r>
            <a:r>
              <a:rPr lang="en-GB" sz="3200" b="1" dirty="0"/>
              <a:t>–</a:t>
            </a:r>
            <a:r>
              <a:rPr lang="en-GB" sz="3200" b="1" dirty="0" err="1"/>
              <a:t>ing</a:t>
            </a:r>
            <a:r>
              <a:rPr lang="en-GB" sz="3200" b="1" dirty="0"/>
              <a:t> </a:t>
            </a:r>
            <a:r>
              <a:rPr lang="en-GB" sz="3200" dirty="0"/>
              <a:t>suffix. It can be added to verbs in three different ways:</a:t>
            </a:r>
          </a:p>
          <a:p>
            <a:pPr marL="514350" indent="-514350">
              <a:buFont typeface="+mj-lt"/>
              <a:buAutoNum type="arabicPeriod"/>
            </a:pPr>
            <a:r>
              <a:rPr lang="en-GB" sz="2800" dirty="0"/>
              <a:t>For a verb ending on a consonant, add just –</a:t>
            </a:r>
            <a:r>
              <a:rPr lang="en-GB" sz="2800" dirty="0" err="1"/>
              <a:t>ing</a:t>
            </a:r>
            <a:r>
              <a:rPr lang="en-GB" sz="2800" dirty="0"/>
              <a:t>: </a:t>
            </a:r>
          </a:p>
          <a:p>
            <a:pPr marL="514350" indent="-514350">
              <a:buNone/>
            </a:pPr>
            <a:r>
              <a:rPr lang="en-GB" sz="2800" dirty="0"/>
              <a:t>              	jump &gt; jump</a:t>
            </a:r>
            <a:r>
              <a:rPr lang="en-GB" sz="2800" dirty="0">
                <a:solidFill>
                  <a:srgbClr val="FF0000"/>
                </a:solidFill>
              </a:rPr>
              <a:t>ing</a:t>
            </a:r>
          </a:p>
          <a:p>
            <a:pPr marL="514350" indent="-514350">
              <a:buFont typeface="+mj-lt"/>
              <a:buAutoNum type="arabicPeriod" startAt="2"/>
            </a:pPr>
            <a:r>
              <a:rPr lang="en-GB" sz="2800" dirty="0"/>
              <a:t>For a verb ending in the letter ‘e’, remove the ‘e’ and add –</a:t>
            </a:r>
            <a:r>
              <a:rPr lang="en-GB" sz="2800" dirty="0" err="1"/>
              <a:t>ing</a:t>
            </a:r>
            <a:r>
              <a:rPr lang="en-GB" sz="2800" dirty="0"/>
              <a:t>: </a:t>
            </a:r>
          </a:p>
          <a:p>
            <a:pPr marL="514350" indent="-514350">
              <a:buNone/>
            </a:pPr>
            <a:r>
              <a:rPr lang="en-GB" sz="2800" dirty="0"/>
              <a:t>			sav</a:t>
            </a:r>
            <a:r>
              <a:rPr lang="en-GB" sz="2800" dirty="0">
                <a:solidFill>
                  <a:srgbClr val="FF0000"/>
                </a:solidFill>
              </a:rPr>
              <a:t>e</a:t>
            </a:r>
            <a:r>
              <a:rPr lang="en-GB" sz="2800" dirty="0"/>
              <a:t> &gt; sav</a:t>
            </a:r>
            <a:r>
              <a:rPr lang="en-GB" sz="2800" dirty="0">
                <a:solidFill>
                  <a:srgbClr val="FF0000"/>
                </a:solidFill>
              </a:rPr>
              <a:t>ing</a:t>
            </a:r>
          </a:p>
          <a:p>
            <a:pPr marL="514350" indent="-514350">
              <a:buFont typeface="+mj-lt"/>
              <a:buAutoNum type="arabicPeriod" startAt="3"/>
            </a:pPr>
            <a:r>
              <a:rPr lang="en-GB" sz="2800" dirty="0"/>
              <a:t>For a verb ending on a consonant immediately after a vowel, double the consonant and add –</a:t>
            </a:r>
            <a:r>
              <a:rPr lang="en-GB" sz="2800" dirty="0" err="1"/>
              <a:t>ing</a:t>
            </a:r>
            <a:r>
              <a:rPr lang="en-GB" sz="2800" dirty="0"/>
              <a:t>:</a:t>
            </a:r>
          </a:p>
          <a:p>
            <a:pPr marL="514350" indent="-514350">
              <a:buNone/>
            </a:pPr>
            <a:r>
              <a:rPr lang="en-GB" sz="2800" dirty="0"/>
              <a:t>			pat &gt; pat</a:t>
            </a:r>
            <a:r>
              <a:rPr lang="en-GB" sz="2800" b="1" dirty="0">
                <a:solidFill>
                  <a:srgbClr val="FF0000"/>
                </a:solidFill>
              </a:rPr>
              <a:t>t</a:t>
            </a:r>
            <a:r>
              <a:rPr lang="en-GB" sz="2800" dirty="0">
                <a:solidFill>
                  <a:srgbClr val="FF0000"/>
                </a:solidFill>
              </a:rPr>
              <a:t>ing</a:t>
            </a:r>
          </a:p>
          <a:p>
            <a:pPr marL="514350" indent="-514350">
              <a:buFont typeface="+mj-lt"/>
              <a:buAutoNum type="arabicPeriod" startAt="3"/>
            </a:pPr>
            <a:endParaRPr lang="en-GB" sz="3200" dirty="0"/>
          </a:p>
          <a:p>
            <a:pPr>
              <a:buNone/>
            </a:pPr>
            <a:endParaRPr lang="en-GB" sz="3200" dirty="0"/>
          </a:p>
          <a:p>
            <a:pPr>
              <a:buNone/>
            </a:pPr>
            <a:endParaRPr lang="en-GB" dirty="0"/>
          </a:p>
        </p:txBody>
      </p:sp>
      <p:sp>
        <p:nvSpPr>
          <p:cNvPr id="7" name="Isosceles Triangle 6"/>
          <p:cNvSpPr/>
          <p:nvPr/>
        </p:nvSpPr>
        <p:spPr>
          <a:xfrm>
            <a:off x="3995936" y="5013176"/>
            <a:ext cx="144016" cy="216024"/>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Grammar 9: </a:t>
            </a:r>
            <a:r>
              <a:rPr lang="en-GB" i="1" dirty="0"/>
              <a:t>-</a:t>
            </a:r>
            <a:r>
              <a:rPr lang="en-GB" i="1" dirty="0" err="1"/>
              <a:t>ing</a:t>
            </a:r>
            <a:r>
              <a:rPr lang="en-GB" i="1" dirty="0"/>
              <a:t> </a:t>
            </a:r>
            <a:r>
              <a:rPr lang="en-GB" dirty="0"/>
              <a:t>suffix</a:t>
            </a:r>
          </a:p>
        </p:txBody>
      </p:sp>
      <p:sp>
        <p:nvSpPr>
          <p:cNvPr id="3" name="Content Placeholder 2"/>
          <p:cNvSpPr>
            <a:spLocks noGrp="1"/>
          </p:cNvSpPr>
          <p:nvPr>
            <p:ph sz="quarter" idx="2"/>
          </p:nvPr>
        </p:nvSpPr>
        <p:spPr>
          <a:xfrm>
            <a:off x="609600" y="1628800"/>
            <a:ext cx="3886200" cy="5229200"/>
          </a:xfrm>
        </p:spPr>
        <p:txBody>
          <a:bodyPr>
            <a:normAutofit fontScale="85000" lnSpcReduction="20000"/>
          </a:bodyPr>
          <a:lstStyle/>
          <a:p>
            <a:pPr>
              <a:buNone/>
            </a:pPr>
            <a:r>
              <a:rPr lang="en-GB" b="1" dirty="0">
                <a:solidFill>
                  <a:schemeClr val="accent4">
                    <a:lumMod val="75000"/>
                  </a:schemeClr>
                </a:solidFill>
              </a:rPr>
              <a:t>Now try these:</a:t>
            </a:r>
          </a:p>
          <a:p>
            <a:pPr>
              <a:buNone/>
            </a:pPr>
            <a:endParaRPr lang="en-GB" dirty="0"/>
          </a:p>
          <a:p>
            <a:pPr>
              <a:lnSpc>
                <a:spcPct val="120000"/>
              </a:lnSpc>
              <a:spcBef>
                <a:spcPts val="0"/>
              </a:spcBef>
            </a:pPr>
            <a:r>
              <a:rPr lang="en-GB" sz="2800" dirty="0"/>
              <a:t>knock 	&gt; knock</a:t>
            </a:r>
            <a:r>
              <a:rPr lang="en-GB" sz="2800" dirty="0">
                <a:solidFill>
                  <a:srgbClr val="FF0000"/>
                </a:solidFill>
              </a:rPr>
              <a:t>ing</a:t>
            </a:r>
          </a:p>
          <a:p>
            <a:pPr>
              <a:lnSpc>
                <a:spcPct val="120000"/>
              </a:lnSpc>
              <a:spcBef>
                <a:spcPts val="0"/>
              </a:spcBef>
            </a:pPr>
            <a:r>
              <a:rPr lang="en-GB" sz="2800" dirty="0"/>
              <a:t>save 	&gt; </a:t>
            </a:r>
            <a:r>
              <a:rPr lang="en-GB" sz="2800" dirty="0" err="1"/>
              <a:t>sa</a:t>
            </a:r>
            <a:r>
              <a:rPr lang="en-GB" sz="2800" dirty="0">
                <a:solidFill>
                  <a:srgbClr val="FF0000"/>
                </a:solidFill>
              </a:rPr>
              <a:t>___</a:t>
            </a:r>
          </a:p>
          <a:p>
            <a:pPr>
              <a:lnSpc>
                <a:spcPct val="120000"/>
              </a:lnSpc>
              <a:spcBef>
                <a:spcPts val="0"/>
              </a:spcBef>
            </a:pPr>
            <a:r>
              <a:rPr lang="en-GB" sz="2800" dirty="0"/>
              <a:t>wag</a:t>
            </a:r>
          </a:p>
          <a:p>
            <a:pPr>
              <a:lnSpc>
                <a:spcPct val="120000"/>
              </a:lnSpc>
              <a:spcBef>
                <a:spcPts val="0"/>
              </a:spcBef>
            </a:pPr>
            <a:r>
              <a:rPr lang="en-GB" sz="2800" dirty="0"/>
              <a:t>wish</a:t>
            </a:r>
          </a:p>
          <a:p>
            <a:pPr>
              <a:lnSpc>
                <a:spcPct val="120000"/>
              </a:lnSpc>
              <a:spcBef>
                <a:spcPts val="0"/>
              </a:spcBef>
            </a:pPr>
            <a:r>
              <a:rPr lang="en-GB" sz="2800" dirty="0"/>
              <a:t>complete</a:t>
            </a:r>
          </a:p>
          <a:p>
            <a:pPr>
              <a:lnSpc>
                <a:spcPct val="120000"/>
              </a:lnSpc>
              <a:spcBef>
                <a:spcPts val="0"/>
              </a:spcBef>
            </a:pPr>
            <a:r>
              <a:rPr lang="en-GB" sz="2800" dirty="0"/>
              <a:t>get</a:t>
            </a:r>
          </a:p>
          <a:p>
            <a:pPr>
              <a:lnSpc>
                <a:spcPct val="120000"/>
              </a:lnSpc>
              <a:spcBef>
                <a:spcPts val="0"/>
              </a:spcBef>
            </a:pPr>
            <a:r>
              <a:rPr lang="en-GB" sz="2800" dirty="0"/>
              <a:t>try</a:t>
            </a:r>
          </a:p>
          <a:p>
            <a:pPr>
              <a:lnSpc>
                <a:spcPct val="120000"/>
              </a:lnSpc>
              <a:spcBef>
                <a:spcPts val="0"/>
              </a:spcBef>
            </a:pPr>
            <a:r>
              <a:rPr lang="en-GB" sz="2800" dirty="0"/>
              <a:t>hide</a:t>
            </a:r>
          </a:p>
          <a:p>
            <a:pPr>
              <a:lnSpc>
                <a:spcPct val="120000"/>
              </a:lnSpc>
              <a:spcBef>
                <a:spcPts val="0"/>
              </a:spcBef>
            </a:pPr>
            <a:r>
              <a:rPr lang="en-GB" sz="2800" dirty="0"/>
              <a:t>spin</a:t>
            </a:r>
          </a:p>
          <a:p>
            <a:pPr>
              <a:lnSpc>
                <a:spcPct val="120000"/>
              </a:lnSpc>
              <a:spcBef>
                <a:spcPts val="0"/>
              </a:spcBef>
            </a:pPr>
            <a:r>
              <a:rPr lang="en-GB" sz="2800" dirty="0"/>
              <a:t>look</a:t>
            </a:r>
          </a:p>
          <a:p>
            <a:pPr>
              <a:lnSpc>
                <a:spcPct val="120000"/>
              </a:lnSpc>
              <a:spcBef>
                <a:spcPts val="0"/>
              </a:spcBef>
            </a:pPr>
            <a:r>
              <a:rPr lang="en-GB" sz="2800" dirty="0"/>
              <a:t>joke</a:t>
            </a:r>
          </a:p>
          <a:p>
            <a:pPr>
              <a:lnSpc>
                <a:spcPct val="120000"/>
              </a:lnSpc>
              <a:spcBef>
                <a:spcPts val="0"/>
              </a:spcBef>
            </a:pPr>
            <a:r>
              <a:rPr lang="en-GB" sz="2800" dirty="0"/>
              <a:t>drop</a:t>
            </a:r>
          </a:p>
          <a:p>
            <a:pPr>
              <a:buNone/>
            </a:pPr>
            <a:endParaRPr lang="en-GB" dirty="0"/>
          </a:p>
          <a:p>
            <a:pPr>
              <a:buNone/>
            </a:pPr>
            <a:endParaRPr lang="en-GB" dirty="0"/>
          </a:p>
          <a:p>
            <a:pPr>
              <a:buNone/>
            </a:pPr>
            <a:endParaRPr lang="en-GB" dirty="0"/>
          </a:p>
        </p:txBody>
      </p:sp>
      <p:sp>
        <p:nvSpPr>
          <p:cNvPr id="8" name="Content Placeholder 7"/>
          <p:cNvSpPr>
            <a:spLocks noGrp="1"/>
          </p:cNvSpPr>
          <p:nvPr>
            <p:ph sz="quarter" idx="4"/>
          </p:nvPr>
        </p:nvSpPr>
        <p:spPr>
          <a:xfrm>
            <a:off x="4800600" y="1484784"/>
            <a:ext cx="3886200" cy="5373216"/>
          </a:xfrm>
        </p:spPr>
        <p:txBody>
          <a:bodyPr>
            <a:noAutofit/>
          </a:bodyPr>
          <a:lstStyle/>
          <a:p>
            <a:pPr>
              <a:spcBef>
                <a:spcPts val="0"/>
              </a:spcBef>
            </a:pPr>
            <a:r>
              <a:rPr lang="en-GB" sz="2400" dirty="0"/>
              <a:t>boil</a:t>
            </a:r>
          </a:p>
          <a:p>
            <a:pPr>
              <a:spcBef>
                <a:spcPts val="0"/>
              </a:spcBef>
            </a:pPr>
            <a:r>
              <a:rPr lang="en-GB" sz="2400" dirty="0"/>
              <a:t>amuse</a:t>
            </a:r>
          </a:p>
          <a:p>
            <a:pPr>
              <a:spcBef>
                <a:spcPts val="0"/>
              </a:spcBef>
            </a:pPr>
            <a:r>
              <a:rPr lang="en-GB" sz="2400" dirty="0"/>
              <a:t>hug</a:t>
            </a:r>
          </a:p>
          <a:p>
            <a:pPr>
              <a:spcBef>
                <a:spcPts val="0"/>
              </a:spcBef>
            </a:pPr>
            <a:r>
              <a:rPr lang="en-GB" sz="2400" dirty="0"/>
              <a:t>fight</a:t>
            </a:r>
          </a:p>
          <a:p>
            <a:pPr>
              <a:spcBef>
                <a:spcPts val="0"/>
              </a:spcBef>
            </a:pPr>
            <a:r>
              <a:rPr lang="en-GB" sz="2400" dirty="0"/>
              <a:t>tease</a:t>
            </a:r>
          </a:p>
          <a:p>
            <a:pPr>
              <a:spcBef>
                <a:spcPts val="0"/>
              </a:spcBef>
            </a:pPr>
            <a:r>
              <a:rPr lang="en-GB" sz="2400" dirty="0"/>
              <a:t>plan</a:t>
            </a:r>
          </a:p>
          <a:p>
            <a:pPr>
              <a:spcBef>
                <a:spcPts val="0"/>
              </a:spcBef>
            </a:pPr>
            <a:r>
              <a:rPr lang="en-GB" sz="2400" dirty="0"/>
              <a:t>talk</a:t>
            </a:r>
          </a:p>
          <a:p>
            <a:pPr>
              <a:spcBef>
                <a:spcPts val="0"/>
              </a:spcBef>
            </a:pPr>
            <a:r>
              <a:rPr lang="en-GB" sz="2400" dirty="0"/>
              <a:t>ride</a:t>
            </a:r>
          </a:p>
          <a:p>
            <a:pPr>
              <a:spcBef>
                <a:spcPts val="0"/>
              </a:spcBef>
            </a:pPr>
            <a:r>
              <a:rPr lang="en-GB" sz="2400" dirty="0"/>
              <a:t>run</a:t>
            </a:r>
          </a:p>
          <a:p>
            <a:pPr>
              <a:spcBef>
                <a:spcPts val="0"/>
              </a:spcBef>
            </a:pPr>
            <a:r>
              <a:rPr lang="en-GB" sz="2400" dirty="0"/>
              <a:t>clap</a:t>
            </a:r>
          </a:p>
          <a:p>
            <a:pPr>
              <a:spcBef>
                <a:spcPts val="0"/>
              </a:spcBef>
            </a:pPr>
            <a:r>
              <a:rPr lang="en-GB" sz="2400" dirty="0"/>
              <a:t>fly</a:t>
            </a:r>
          </a:p>
          <a:p>
            <a:pPr>
              <a:spcBef>
                <a:spcPts val="0"/>
              </a:spcBef>
            </a:pPr>
            <a:r>
              <a:rPr lang="en-GB" sz="2400" dirty="0"/>
              <a:t>hope</a:t>
            </a:r>
          </a:p>
          <a:p>
            <a:pPr>
              <a:spcBef>
                <a:spcPts val="0"/>
              </a:spcBef>
            </a:pPr>
            <a:r>
              <a:rPr lang="en-GB" sz="2400" dirty="0"/>
              <a:t>swim</a:t>
            </a:r>
          </a:p>
          <a:p>
            <a:pPr>
              <a:spcBef>
                <a:spcPts val="0"/>
              </a:spcBef>
            </a:pPr>
            <a:r>
              <a:rPr lang="en-GB" sz="2400" dirty="0"/>
              <a:t>sneeze</a:t>
            </a:r>
          </a:p>
          <a:p>
            <a:pPr>
              <a:spcBef>
                <a:spcPts val="0"/>
              </a:spcBef>
              <a:buNone/>
            </a:pPr>
            <a:endParaRPr lang="en-GB" sz="2400" dirty="0"/>
          </a:p>
        </p:txBody>
      </p:sp>
      <p:sp>
        <p:nvSpPr>
          <p:cNvPr id="9" name="TextBox 8"/>
          <p:cNvSpPr txBox="1"/>
          <p:nvPr/>
        </p:nvSpPr>
        <p:spPr>
          <a:xfrm>
            <a:off x="6660232" y="5541039"/>
            <a:ext cx="2416979" cy="1200329"/>
          </a:xfrm>
          <a:prstGeom prst="rect">
            <a:avLst/>
          </a:prstGeom>
          <a:noFill/>
        </p:spPr>
        <p:txBody>
          <a:bodyPr wrap="square" rtlCol="0">
            <a:spAutoFit/>
          </a:bodyPr>
          <a:lstStyle/>
          <a:p>
            <a:r>
              <a:rPr lang="en-GB" sz="2400" b="1" dirty="0">
                <a:solidFill>
                  <a:schemeClr val="accent4">
                    <a:lumMod val="75000"/>
                  </a:schemeClr>
                </a:solidFill>
              </a:rPr>
              <a:t>Have a look at the next slide to see the answers.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Grammar 9: </a:t>
            </a:r>
            <a:r>
              <a:rPr lang="en-GB" i="1" dirty="0"/>
              <a:t>-</a:t>
            </a:r>
            <a:r>
              <a:rPr lang="en-GB" i="1" dirty="0" err="1"/>
              <a:t>ing</a:t>
            </a:r>
            <a:r>
              <a:rPr lang="en-GB" i="1" dirty="0"/>
              <a:t> </a:t>
            </a:r>
            <a:r>
              <a:rPr lang="en-GB" dirty="0"/>
              <a:t>suffix</a:t>
            </a:r>
          </a:p>
        </p:txBody>
      </p:sp>
      <p:sp>
        <p:nvSpPr>
          <p:cNvPr id="3" name="Content Placeholder 2"/>
          <p:cNvSpPr>
            <a:spLocks noGrp="1"/>
          </p:cNvSpPr>
          <p:nvPr>
            <p:ph sz="quarter" idx="2"/>
          </p:nvPr>
        </p:nvSpPr>
        <p:spPr>
          <a:xfrm>
            <a:off x="609600" y="1628800"/>
            <a:ext cx="3886200" cy="5229200"/>
          </a:xfrm>
        </p:spPr>
        <p:txBody>
          <a:bodyPr>
            <a:normAutofit fontScale="85000" lnSpcReduction="20000"/>
          </a:bodyPr>
          <a:lstStyle/>
          <a:p>
            <a:pPr>
              <a:buNone/>
            </a:pPr>
            <a:r>
              <a:rPr lang="en-GB" b="1" dirty="0">
                <a:solidFill>
                  <a:schemeClr val="accent4">
                    <a:lumMod val="75000"/>
                  </a:schemeClr>
                </a:solidFill>
              </a:rPr>
              <a:t>How did you get on?</a:t>
            </a:r>
          </a:p>
          <a:p>
            <a:pPr>
              <a:buNone/>
            </a:pPr>
            <a:endParaRPr lang="en-GB" dirty="0"/>
          </a:p>
          <a:p>
            <a:pPr>
              <a:lnSpc>
                <a:spcPct val="120000"/>
              </a:lnSpc>
              <a:spcBef>
                <a:spcPts val="0"/>
              </a:spcBef>
            </a:pPr>
            <a:r>
              <a:rPr lang="en-GB" sz="2800" dirty="0"/>
              <a:t>knock 	&gt; knock</a:t>
            </a:r>
            <a:r>
              <a:rPr lang="en-GB" sz="2800" dirty="0">
                <a:solidFill>
                  <a:srgbClr val="FF0000"/>
                </a:solidFill>
              </a:rPr>
              <a:t>ing</a:t>
            </a:r>
          </a:p>
          <a:p>
            <a:pPr>
              <a:lnSpc>
                <a:spcPct val="120000"/>
              </a:lnSpc>
              <a:spcBef>
                <a:spcPts val="0"/>
              </a:spcBef>
            </a:pPr>
            <a:r>
              <a:rPr lang="en-GB" sz="2800" dirty="0"/>
              <a:t>save 	&gt; sa</a:t>
            </a:r>
            <a:r>
              <a:rPr lang="en-GB" sz="2800" dirty="0">
                <a:solidFill>
                  <a:srgbClr val="FF0000"/>
                </a:solidFill>
              </a:rPr>
              <a:t>ving</a:t>
            </a:r>
          </a:p>
          <a:p>
            <a:pPr>
              <a:lnSpc>
                <a:spcPct val="120000"/>
              </a:lnSpc>
              <a:spcBef>
                <a:spcPts val="0"/>
              </a:spcBef>
            </a:pPr>
            <a:r>
              <a:rPr lang="en-GB" sz="2800" dirty="0"/>
              <a:t>wag 	&gt; wag</a:t>
            </a:r>
            <a:r>
              <a:rPr lang="en-GB" sz="2800" b="1" dirty="0">
                <a:solidFill>
                  <a:srgbClr val="FF0000"/>
                </a:solidFill>
              </a:rPr>
              <a:t>g</a:t>
            </a:r>
            <a:r>
              <a:rPr lang="en-GB" sz="2800" dirty="0">
                <a:solidFill>
                  <a:srgbClr val="FF0000"/>
                </a:solidFill>
              </a:rPr>
              <a:t>ing</a:t>
            </a:r>
          </a:p>
          <a:p>
            <a:pPr>
              <a:lnSpc>
                <a:spcPct val="120000"/>
              </a:lnSpc>
              <a:spcBef>
                <a:spcPts val="0"/>
              </a:spcBef>
            </a:pPr>
            <a:r>
              <a:rPr lang="en-GB" sz="2800" dirty="0"/>
              <a:t>wish 		&gt; wish</a:t>
            </a:r>
            <a:r>
              <a:rPr lang="en-GB" sz="2800" dirty="0">
                <a:solidFill>
                  <a:srgbClr val="FF0000"/>
                </a:solidFill>
              </a:rPr>
              <a:t>ing</a:t>
            </a:r>
          </a:p>
          <a:p>
            <a:pPr>
              <a:lnSpc>
                <a:spcPct val="120000"/>
              </a:lnSpc>
              <a:spcBef>
                <a:spcPts val="0"/>
              </a:spcBef>
            </a:pPr>
            <a:r>
              <a:rPr lang="en-GB" sz="2800" dirty="0"/>
              <a:t>complete 	&gt; complet</a:t>
            </a:r>
            <a:r>
              <a:rPr lang="en-GB" sz="2800" dirty="0">
                <a:solidFill>
                  <a:srgbClr val="FF0000"/>
                </a:solidFill>
              </a:rPr>
              <a:t>ing</a:t>
            </a:r>
          </a:p>
          <a:p>
            <a:pPr>
              <a:lnSpc>
                <a:spcPct val="120000"/>
              </a:lnSpc>
              <a:spcBef>
                <a:spcPts val="0"/>
              </a:spcBef>
            </a:pPr>
            <a:r>
              <a:rPr lang="en-GB" sz="2800" dirty="0"/>
              <a:t>get 		&gt; get</a:t>
            </a:r>
            <a:r>
              <a:rPr lang="en-GB" sz="2800" b="1" dirty="0">
                <a:solidFill>
                  <a:srgbClr val="FF0000"/>
                </a:solidFill>
              </a:rPr>
              <a:t>t</a:t>
            </a:r>
            <a:r>
              <a:rPr lang="en-GB" sz="2800" dirty="0">
                <a:solidFill>
                  <a:srgbClr val="FF0000"/>
                </a:solidFill>
              </a:rPr>
              <a:t>ing</a:t>
            </a:r>
          </a:p>
          <a:p>
            <a:pPr>
              <a:lnSpc>
                <a:spcPct val="120000"/>
              </a:lnSpc>
              <a:spcBef>
                <a:spcPts val="0"/>
              </a:spcBef>
            </a:pPr>
            <a:r>
              <a:rPr lang="en-GB" sz="2800" dirty="0"/>
              <a:t>try 		&gt; try</a:t>
            </a:r>
            <a:r>
              <a:rPr lang="en-GB" sz="2800" dirty="0">
                <a:solidFill>
                  <a:srgbClr val="FF0000"/>
                </a:solidFill>
              </a:rPr>
              <a:t>ing</a:t>
            </a:r>
          </a:p>
          <a:p>
            <a:pPr>
              <a:lnSpc>
                <a:spcPct val="120000"/>
              </a:lnSpc>
              <a:spcBef>
                <a:spcPts val="0"/>
              </a:spcBef>
            </a:pPr>
            <a:r>
              <a:rPr lang="en-GB" sz="2800" dirty="0"/>
              <a:t>hide 	&gt; hid</a:t>
            </a:r>
            <a:r>
              <a:rPr lang="en-GB" sz="2800" dirty="0">
                <a:solidFill>
                  <a:srgbClr val="FF0000"/>
                </a:solidFill>
              </a:rPr>
              <a:t>ing</a:t>
            </a:r>
          </a:p>
          <a:p>
            <a:pPr>
              <a:lnSpc>
                <a:spcPct val="120000"/>
              </a:lnSpc>
              <a:spcBef>
                <a:spcPts val="0"/>
              </a:spcBef>
            </a:pPr>
            <a:r>
              <a:rPr lang="en-GB" sz="2800" dirty="0"/>
              <a:t>spin 		&gt; spin</a:t>
            </a:r>
            <a:r>
              <a:rPr lang="en-GB" sz="2800" b="1" dirty="0">
                <a:solidFill>
                  <a:srgbClr val="FF0000"/>
                </a:solidFill>
              </a:rPr>
              <a:t>n</a:t>
            </a:r>
            <a:r>
              <a:rPr lang="en-GB" sz="2800" dirty="0">
                <a:solidFill>
                  <a:srgbClr val="FF0000"/>
                </a:solidFill>
              </a:rPr>
              <a:t>ing</a:t>
            </a:r>
          </a:p>
          <a:p>
            <a:pPr>
              <a:lnSpc>
                <a:spcPct val="120000"/>
              </a:lnSpc>
              <a:spcBef>
                <a:spcPts val="0"/>
              </a:spcBef>
            </a:pPr>
            <a:r>
              <a:rPr lang="en-GB" sz="2800" dirty="0"/>
              <a:t>look 		&gt; look</a:t>
            </a:r>
            <a:r>
              <a:rPr lang="en-GB" sz="2800" dirty="0">
                <a:solidFill>
                  <a:srgbClr val="FF0000"/>
                </a:solidFill>
              </a:rPr>
              <a:t>ing</a:t>
            </a:r>
          </a:p>
          <a:p>
            <a:pPr>
              <a:lnSpc>
                <a:spcPct val="120000"/>
              </a:lnSpc>
              <a:spcBef>
                <a:spcPts val="0"/>
              </a:spcBef>
            </a:pPr>
            <a:r>
              <a:rPr lang="en-GB" sz="2800" dirty="0"/>
              <a:t>joke 		&gt; jok</a:t>
            </a:r>
            <a:r>
              <a:rPr lang="en-GB" sz="2800" dirty="0">
                <a:solidFill>
                  <a:srgbClr val="FF0000"/>
                </a:solidFill>
              </a:rPr>
              <a:t>ing</a:t>
            </a:r>
          </a:p>
          <a:p>
            <a:pPr>
              <a:lnSpc>
                <a:spcPct val="120000"/>
              </a:lnSpc>
              <a:spcBef>
                <a:spcPts val="0"/>
              </a:spcBef>
            </a:pPr>
            <a:r>
              <a:rPr lang="en-GB" sz="2800" dirty="0"/>
              <a:t>drop 	&gt; drop</a:t>
            </a:r>
            <a:r>
              <a:rPr lang="en-GB" sz="2800" b="1" dirty="0">
                <a:solidFill>
                  <a:srgbClr val="FF0000"/>
                </a:solidFill>
              </a:rPr>
              <a:t>p</a:t>
            </a:r>
            <a:r>
              <a:rPr lang="en-GB" sz="2800" dirty="0">
                <a:solidFill>
                  <a:srgbClr val="FF0000"/>
                </a:solidFill>
              </a:rPr>
              <a:t>ing</a:t>
            </a:r>
          </a:p>
          <a:p>
            <a:pPr>
              <a:buNone/>
            </a:pPr>
            <a:endParaRPr lang="en-GB" dirty="0"/>
          </a:p>
          <a:p>
            <a:pPr>
              <a:buNone/>
            </a:pPr>
            <a:endParaRPr lang="en-GB" dirty="0"/>
          </a:p>
          <a:p>
            <a:pPr>
              <a:buNone/>
            </a:pPr>
            <a:endParaRPr lang="en-GB" dirty="0"/>
          </a:p>
        </p:txBody>
      </p:sp>
      <p:sp>
        <p:nvSpPr>
          <p:cNvPr id="8" name="Content Placeholder 7"/>
          <p:cNvSpPr>
            <a:spLocks noGrp="1"/>
          </p:cNvSpPr>
          <p:nvPr>
            <p:ph sz="quarter" idx="4"/>
          </p:nvPr>
        </p:nvSpPr>
        <p:spPr>
          <a:xfrm>
            <a:off x="4800600" y="1484784"/>
            <a:ext cx="3886200" cy="5373216"/>
          </a:xfrm>
        </p:spPr>
        <p:txBody>
          <a:bodyPr>
            <a:noAutofit/>
          </a:bodyPr>
          <a:lstStyle/>
          <a:p>
            <a:pPr>
              <a:spcBef>
                <a:spcPts val="0"/>
              </a:spcBef>
            </a:pPr>
            <a:r>
              <a:rPr lang="en-GB" sz="2400" dirty="0"/>
              <a:t>boil		&gt; boil</a:t>
            </a:r>
            <a:r>
              <a:rPr lang="en-GB" sz="2400" dirty="0">
                <a:solidFill>
                  <a:srgbClr val="FF0000"/>
                </a:solidFill>
              </a:rPr>
              <a:t>ing</a:t>
            </a:r>
          </a:p>
          <a:p>
            <a:pPr>
              <a:spcBef>
                <a:spcPts val="0"/>
              </a:spcBef>
            </a:pPr>
            <a:r>
              <a:rPr lang="en-GB" sz="2400" dirty="0"/>
              <a:t>amuse	&gt;amus</a:t>
            </a:r>
            <a:r>
              <a:rPr lang="en-GB" sz="2400" dirty="0">
                <a:solidFill>
                  <a:srgbClr val="FF0000"/>
                </a:solidFill>
              </a:rPr>
              <a:t>ing</a:t>
            </a:r>
          </a:p>
          <a:p>
            <a:pPr>
              <a:spcBef>
                <a:spcPts val="0"/>
              </a:spcBef>
            </a:pPr>
            <a:r>
              <a:rPr lang="en-GB" sz="2400" dirty="0"/>
              <a:t>hug		&gt; hug</a:t>
            </a:r>
            <a:r>
              <a:rPr lang="en-GB" sz="2400" b="1" dirty="0">
                <a:solidFill>
                  <a:srgbClr val="FF0000"/>
                </a:solidFill>
              </a:rPr>
              <a:t>g</a:t>
            </a:r>
            <a:r>
              <a:rPr lang="en-GB" sz="2400" dirty="0">
                <a:solidFill>
                  <a:srgbClr val="FF0000"/>
                </a:solidFill>
              </a:rPr>
              <a:t>ing</a:t>
            </a:r>
          </a:p>
          <a:p>
            <a:pPr>
              <a:spcBef>
                <a:spcPts val="0"/>
              </a:spcBef>
            </a:pPr>
            <a:r>
              <a:rPr lang="en-GB" sz="2400" dirty="0"/>
              <a:t>fight		&gt; fight</a:t>
            </a:r>
            <a:r>
              <a:rPr lang="en-GB" sz="2400" dirty="0">
                <a:solidFill>
                  <a:srgbClr val="FF0000"/>
                </a:solidFill>
              </a:rPr>
              <a:t>ing </a:t>
            </a:r>
          </a:p>
          <a:p>
            <a:pPr>
              <a:spcBef>
                <a:spcPts val="0"/>
              </a:spcBef>
            </a:pPr>
            <a:r>
              <a:rPr lang="en-GB" sz="2400" dirty="0"/>
              <a:t>tease	&gt; teas</a:t>
            </a:r>
            <a:r>
              <a:rPr lang="en-GB" sz="2400" dirty="0">
                <a:solidFill>
                  <a:srgbClr val="FF0000"/>
                </a:solidFill>
              </a:rPr>
              <a:t>ing</a:t>
            </a:r>
          </a:p>
          <a:p>
            <a:pPr>
              <a:spcBef>
                <a:spcPts val="0"/>
              </a:spcBef>
            </a:pPr>
            <a:r>
              <a:rPr lang="en-GB" sz="2400" dirty="0"/>
              <a:t>plan		&gt; plan</a:t>
            </a:r>
            <a:r>
              <a:rPr lang="en-GB" sz="2400" b="1" dirty="0">
                <a:solidFill>
                  <a:srgbClr val="FF0000"/>
                </a:solidFill>
              </a:rPr>
              <a:t>n</a:t>
            </a:r>
            <a:r>
              <a:rPr lang="en-GB" sz="2400" dirty="0">
                <a:solidFill>
                  <a:srgbClr val="FF0000"/>
                </a:solidFill>
              </a:rPr>
              <a:t>ing</a:t>
            </a:r>
          </a:p>
          <a:p>
            <a:pPr>
              <a:spcBef>
                <a:spcPts val="0"/>
              </a:spcBef>
            </a:pPr>
            <a:r>
              <a:rPr lang="en-GB" sz="2400" dirty="0"/>
              <a:t>talk		&gt; talk</a:t>
            </a:r>
            <a:r>
              <a:rPr lang="en-GB" sz="2400" dirty="0">
                <a:solidFill>
                  <a:srgbClr val="FF0000"/>
                </a:solidFill>
              </a:rPr>
              <a:t>ing</a:t>
            </a:r>
          </a:p>
          <a:p>
            <a:pPr>
              <a:spcBef>
                <a:spcPts val="0"/>
              </a:spcBef>
            </a:pPr>
            <a:r>
              <a:rPr lang="en-GB" sz="2400" dirty="0"/>
              <a:t>ride		&gt; rid</a:t>
            </a:r>
            <a:r>
              <a:rPr lang="en-GB" sz="2400" dirty="0">
                <a:solidFill>
                  <a:srgbClr val="FF0000"/>
                </a:solidFill>
              </a:rPr>
              <a:t>ing</a:t>
            </a:r>
          </a:p>
          <a:p>
            <a:pPr>
              <a:spcBef>
                <a:spcPts val="0"/>
              </a:spcBef>
            </a:pPr>
            <a:r>
              <a:rPr lang="en-GB" sz="2400" dirty="0"/>
              <a:t>run  		&gt; run</a:t>
            </a:r>
            <a:r>
              <a:rPr lang="en-GB" sz="2400" b="1" dirty="0">
                <a:solidFill>
                  <a:srgbClr val="FF0000"/>
                </a:solidFill>
              </a:rPr>
              <a:t>n</a:t>
            </a:r>
            <a:r>
              <a:rPr lang="en-GB" sz="2400" dirty="0">
                <a:solidFill>
                  <a:srgbClr val="FF0000"/>
                </a:solidFill>
              </a:rPr>
              <a:t>ing</a:t>
            </a:r>
          </a:p>
          <a:p>
            <a:pPr>
              <a:spcBef>
                <a:spcPts val="0"/>
              </a:spcBef>
            </a:pPr>
            <a:r>
              <a:rPr lang="en-GB" sz="2400" dirty="0"/>
              <a:t>clap		&gt; clap</a:t>
            </a:r>
            <a:r>
              <a:rPr lang="en-GB" sz="2400" b="1" dirty="0">
                <a:solidFill>
                  <a:srgbClr val="FF0000"/>
                </a:solidFill>
              </a:rPr>
              <a:t>p</a:t>
            </a:r>
            <a:r>
              <a:rPr lang="en-GB" sz="2400" dirty="0">
                <a:solidFill>
                  <a:srgbClr val="FF0000"/>
                </a:solidFill>
              </a:rPr>
              <a:t>ing</a:t>
            </a:r>
          </a:p>
          <a:p>
            <a:pPr>
              <a:spcBef>
                <a:spcPts val="0"/>
              </a:spcBef>
            </a:pPr>
            <a:r>
              <a:rPr lang="en-GB" sz="2400" dirty="0"/>
              <a:t>fly		&gt; fly</a:t>
            </a:r>
            <a:r>
              <a:rPr lang="en-GB" sz="2400" dirty="0">
                <a:solidFill>
                  <a:srgbClr val="FF0000"/>
                </a:solidFill>
              </a:rPr>
              <a:t>ing</a:t>
            </a:r>
          </a:p>
          <a:p>
            <a:pPr>
              <a:spcBef>
                <a:spcPts val="0"/>
              </a:spcBef>
            </a:pPr>
            <a:r>
              <a:rPr lang="en-GB" sz="2400" dirty="0"/>
              <a:t>hope	&gt; hop</a:t>
            </a:r>
            <a:r>
              <a:rPr lang="en-GB" sz="2400" dirty="0">
                <a:solidFill>
                  <a:srgbClr val="FF0000"/>
                </a:solidFill>
              </a:rPr>
              <a:t>ing</a:t>
            </a:r>
          </a:p>
          <a:p>
            <a:pPr>
              <a:spcBef>
                <a:spcPts val="0"/>
              </a:spcBef>
            </a:pPr>
            <a:r>
              <a:rPr lang="en-GB" sz="2400" dirty="0"/>
              <a:t>swim		&gt; swim</a:t>
            </a:r>
            <a:r>
              <a:rPr lang="en-GB" sz="2400" b="1" dirty="0">
                <a:solidFill>
                  <a:srgbClr val="FF0000"/>
                </a:solidFill>
              </a:rPr>
              <a:t>m</a:t>
            </a:r>
            <a:r>
              <a:rPr lang="en-GB" sz="2400" dirty="0">
                <a:solidFill>
                  <a:srgbClr val="FF0000"/>
                </a:solidFill>
              </a:rPr>
              <a:t>ing</a:t>
            </a:r>
          </a:p>
          <a:p>
            <a:pPr>
              <a:spcBef>
                <a:spcPts val="0"/>
              </a:spcBef>
            </a:pPr>
            <a:r>
              <a:rPr lang="en-GB" sz="2400" dirty="0"/>
              <a:t>sneeze	&gt; sneez</a:t>
            </a:r>
            <a:r>
              <a:rPr lang="en-GB" sz="2400" dirty="0">
                <a:solidFill>
                  <a:srgbClr val="FF0000"/>
                </a:solidFill>
              </a:rPr>
              <a:t>ing</a:t>
            </a:r>
          </a:p>
          <a:p>
            <a:pPr>
              <a:spcBef>
                <a:spcPts val="0"/>
              </a:spcBef>
              <a:buNone/>
            </a:pPr>
            <a:endParaRPr lang="en-GB" sz="2400" dirty="0"/>
          </a:p>
        </p:txBody>
      </p:sp>
      <p:sp>
        <p:nvSpPr>
          <p:cNvPr id="5" name="Isosceles Triangle 4"/>
          <p:cNvSpPr/>
          <p:nvPr/>
        </p:nvSpPr>
        <p:spPr>
          <a:xfrm>
            <a:off x="3131840" y="2996952"/>
            <a:ext cx="144016" cy="216024"/>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p:nvSpPr>
        <p:spPr>
          <a:xfrm>
            <a:off x="3707904" y="4077072"/>
            <a:ext cx="144016" cy="216024"/>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p:cNvSpPr/>
          <p:nvPr/>
        </p:nvSpPr>
        <p:spPr>
          <a:xfrm>
            <a:off x="3131840" y="5157192"/>
            <a:ext cx="144016" cy="216024"/>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059832" y="6309320"/>
            <a:ext cx="144016" cy="216024"/>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p:cNvSpPr/>
          <p:nvPr/>
        </p:nvSpPr>
        <p:spPr>
          <a:xfrm>
            <a:off x="7452320" y="2132856"/>
            <a:ext cx="144016" cy="216024"/>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a:off x="7236296" y="4365104"/>
            <a:ext cx="144016" cy="216024"/>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p:nvPr/>
        </p:nvSpPr>
        <p:spPr>
          <a:xfrm>
            <a:off x="7380312" y="3284984"/>
            <a:ext cx="144016" cy="216024"/>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a:off x="7380312" y="5805264"/>
            <a:ext cx="144016" cy="216024"/>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p:cNvSpPr/>
          <p:nvPr/>
        </p:nvSpPr>
        <p:spPr>
          <a:xfrm>
            <a:off x="7596336" y="6597352"/>
            <a:ext cx="144016" cy="216024"/>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GB" dirty="0"/>
          </a:p>
        </p:txBody>
      </p:sp>
      <p:sp>
        <p:nvSpPr>
          <p:cNvPr id="2" name="Title 1"/>
          <p:cNvSpPr>
            <a:spLocks noGrp="1"/>
          </p:cNvSpPr>
          <p:nvPr>
            <p:ph type="title"/>
          </p:nvPr>
        </p:nvSpPr>
        <p:spPr/>
        <p:txBody>
          <a:bodyPr>
            <a:normAutofit fontScale="90000"/>
          </a:bodyPr>
          <a:lstStyle/>
          <a:p>
            <a:r>
              <a:rPr lang="en-GB" dirty="0"/>
              <a:t>Week 9: Friday</a:t>
            </a:r>
            <a:br>
              <a:rPr lang="en-GB" dirty="0"/>
            </a:br>
            <a:r>
              <a:rPr lang="en-GB" sz="3300" dirty="0"/>
              <a:t>Comprehension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Comprehension</a:t>
            </a:r>
            <a:br>
              <a:rPr lang="en-GB" dirty="0"/>
            </a:br>
            <a:r>
              <a:rPr lang="en-GB" sz="3300" dirty="0"/>
              <a:t>Read this.</a:t>
            </a:r>
          </a:p>
        </p:txBody>
      </p:sp>
      <p:pic>
        <p:nvPicPr>
          <p:cNvPr id="28673" name="Picture 1"/>
          <p:cNvPicPr>
            <a:picLocks noGrp="1" noChangeAspect="1" noChangeArrowheads="1"/>
          </p:cNvPicPr>
          <p:nvPr>
            <p:ph sz="quarter" idx="1"/>
          </p:nvPr>
        </p:nvPicPr>
        <p:blipFill>
          <a:blip r:embed="rId2" cstate="print"/>
          <a:srcRect/>
          <a:stretch>
            <a:fillRect/>
          </a:stretch>
        </p:blipFill>
        <p:spPr bwMode="auto">
          <a:xfrm rot="16200000">
            <a:off x="2163733" y="-131395"/>
            <a:ext cx="4896544" cy="870496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4144"/>
            <a:ext cx="9144000" cy="990600"/>
          </a:xfrm>
        </p:spPr>
        <p:txBody>
          <a:bodyPr>
            <a:normAutofit fontScale="90000"/>
          </a:bodyPr>
          <a:lstStyle/>
          <a:p>
            <a:r>
              <a:rPr lang="en-GB" sz="4900" dirty="0"/>
              <a:t>Comprehension</a:t>
            </a:r>
            <a:r>
              <a:rPr lang="en-GB" dirty="0"/>
              <a:t> </a:t>
            </a:r>
            <a:br>
              <a:rPr lang="en-GB" dirty="0"/>
            </a:br>
            <a:r>
              <a:rPr lang="en-GB" sz="3100" dirty="0"/>
              <a:t>Now write full sentences to answer these questions in your copy.</a:t>
            </a:r>
          </a:p>
        </p:txBody>
      </p:sp>
      <p:pic>
        <p:nvPicPr>
          <p:cNvPr id="27649" name="Picture 1"/>
          <p:cNvPicPr>
            <a:picLocks noGrp="1" noChangeAspect="1" noChangeArrowheads="1"/>
          </p:cNvPicPr>
          <p:nvPr>
            <p:ph sz="quarter" idx="1"/>
          </p:nvPr>
        </p:nvPicPr>
        <p:blipFill>
          <a:blip r:embed="rId2" cstate="print"/>
          <a:srcRect/>
          <a:stretch>
            <a:fillRect/>
          </a:stretch>
        </p:blipFill>
        <p:spPr bwMode="auto">
          <a:xfrm rot="16200000">
            <a:off x="2131729" y="52625"/>
            <a:ext cx="4608512" cy="819290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60648"/>
            <a:ext cx="8153400" cy="990600"/>
          </a:xfrm>
        </p:spPr>
        <p:txBody>
          <a:bodyPr/>
          <a:lstStyle/>
          <a:p>
            <a:r>
              <a:rPr lang="en-GB" dirty="0"/>
              <a:t>Note to children</a:t>
            </a:r>
          </a:p>
        </p:txBody>
      </p:sp>
      <p:sp>
        <p:nvSpPr>
          <p:cNvPr id="2" name="Text Placeholder 1"/>
          <p:cNvSpPr>
            <a:spLocks noGrp="1"/>
          </p:cNvSpPr>
          <p:nvPr>
            <p:ph sz="quarter" idx="1"/>
          </p:nvPr>
        </p:nvSpPr>
        <p:spPr>
          <a:xfrm>
            <a:off x="251520" y="1589566"/>
            <a:ext cx="5040560" cy="5268434"/>
          </a:xfrm>
        </p:spPr>
        <p:txBody>
          <a:bodyPr>
            <a:noAutofit/>
          </a:bodyPr>
          <a:lstStyle/>
          <a:p>
            <a:pPr marL="0" indent="0">
              <a:buNone/>
            </a:pPr>
            <a:r>
              <a:rPr lang="en-GB" sz="2100" dirty="0"/>
              <a:t>Hello everyone,  how are you?</a:t>
            </a:r>
          </a:p>
          <a:p>
            <a:pPr marL="0" indent="0">
              <a:buNone/>
            </a:pPr>
            <a:r>
              <a:rPr lang="en-GB" sz="2100" dirty="0"/>
              <a:t>What have you been doing for the past fortnight? We hope you have had the chance to go outside and enjoy the weather. </a:t>
            </a:r>
          </a:p>
          <a:p>
            <a:pPr marL="0" indent="0">
              <a:buNone/>
            </a:pPr>
            <a:r>
              <a:rPr lang="en-GB" sz="2100" dirty="0"/>
              <a:t>We have loved hearing from some of you on Aladdin Connect! And we look forward to hearing from everyone else. Check out this page on the school website to see what other children in your class and in the school have been up to: </a:t>
            </a:r>
            <a:r>
              <a:rPr lang="en-GB" sz="2100" dirty="0">
                <a:hlinkClick r:id="rId3"/>
              </a:rPr>
              <a:t>https://www.assumptionjns.com/online-learning-resources1.html</a:t>
            </a:r>
            <a:endParaRPr lang="en-GB" sz="2100" dirty="0"/>
          </a:p>
          <a:p>
            <a:pPr marL="0" indent="0">
              <a:buNone/>
            </a:pPr>
            <a:r>
              <a:rPr lang="en-GB" sz="2100" dirty="0"/>
              <a:t>Here is some work for you to do over the next two weeks. See how you get on. Our themes for this fortnight are </a:t>
            </a:r>
            <a:r>
              <a:rPr lang="en-GB" sz="2100" i="1" dirty="0"/>
              <a:t>Summer </a:t>
            </a:r>
            <a:r>
              <a:rPr lang="en-GB" sz="2100" dirty="0"/>
              <a:t>and </a:t>
            </a:r>
            <a:r>
              <a:rPr lang="en-GB" sz="2100" i="1" dirty="0"/>
              <a:t>Bees</a:t>
            </a:r>
            <a:r>
              <a:rPr lang="en-GB" sz="2100" dirty="0"/>
              <a:t>.</a:t>
            </a:r>
          </a:p>
        </p:txBody>
      </p:sp>
      <p:pic>
        <p:nvPicPr>
          <p:cNvPr id="58374" name="Picture 6" descr="A basketball tournament disqualifies a team because one player is ..."/>
          <p:cNvPicPr>
            <a:picLocks noChangeAspect="1" noChangeArrowheads="1"/>
          </p:cNvPicPr>
          <p:nvPr/>
        </p:nvPicPr>
        <p:blipFill>
          <a:blip r:embed="rId4" cstate="print"/>
          <a:srcRect/>
          <a:stretch>
            <a:fillRect/>
          </a:stretch>
        </p:blipFill>
        <p:spPr bwMode="auto">
          <a:xfrm>
            <a:off x="5283608" y="2276872"/>
            <a:ext cx="3860392" cy="2734445"/>
          </a:xfrm>
          <a:prstGeom prst="rect">
            <a:avLst/>
          </a:prstGeom>
          <a:noFill/>
        </p:spPr>
      </p:pic>
      <p:pic>
        <p:nvPicPr>
          <p:cNvPr id="58372" name="Picture 4" descr="13 Signs Your Child Needs A Tutor | GradePower Learning"/>
          <p:cNvPicPr>
            <a:picLocks noChangeAspect="1" noChangeArrowheads="1"/>
          </p:cNvPicPr>
          <p:nvPr/>
        </p:nvPicPr>
        <p:blipFill>
          <a:blip r:embed="rId5" cstate="print"/>
          <a:srcRect/>
          <a:stretch>
            <a:fillRect/>
          </a:stretch>
        </p:blipFill>
        <p:spPr bwMode="auto">
          <a:xfrm>
            <a:off x="5220072" y="4911155"/>
            <a:ext cx="3747577" cy="1830213"/>
          </a:xfrm>
          <a:prstGeom prst="rect">
            <a:avLst/>
          </a:prstGeom>
          <a:noFill/>
        </p:spPr>
      </p:pic>
      <p:pic>
        <p:nvPicPr>
          <p:cNvPr id="58370" name="Picture 2" descr="little girl playing in the garden | High-Quality People Images ..."/>
          <p:cNvPicPr>
            <a:picLocks noChangeAspect="1" noChangeArrowheads="1"/>
          </p:cNvPicPr>
          <p:nvPr/>
        </p:nvPicPr>
        <p:blipFill>
          <a:blip r:embed="rId6" cstate="print"/>
          <a:srcRect/>
          <a:stretch>
            <a:fillRect/>
          </a:stretch>
        </p:blipFill>
        <p:spPr bwMode="auto">
          <a:xfrm>
            <a:off x="5076056" y="0"/>
            <a:ext cx="3560245" cy="237480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371600" y="2743200"/>
            <a:ext cx="7304856" cy="1333872"/>
          </a:xfrm>
        </p:spPr>
        <p:txBody>
          <a:bodyPr>
            <a:normAutofit fontScale="92500" lnSpcReduction="10000"/>
          </a:bodyPr>
          <a:lstStyle/>
          <a:p>
            <a:r>
              <a:rPr lang="en-GB" dirty="0"/>
              <a:t>Give yourself a spelling test. How did you get on? Send us a picture on Aladdin Connect if you like!</a:t>
            </a:r>
          </a:p>
          <a:p>
            <a:r>
              <a:rPr lang="en-GB" dirty="0"/>
              <a:t>Well done on finishing Week 9!</a:t>
            </a:r>
          </a:p>
          <a:p>
            <a:endParaRPr lang="en-GB" dirty="0"/>
          </a:p>
        </p:txBody>
      </p:sp>
      <p:sp>
        <p:nvSpPr>
          <p:cNvPr id="2" name="Title 1"/>
          <p:cNvSpPr>
            <a:spLocks noGrp="1"/>
          </p:cNvSpPr>
          <p:nvPr>
            <p:ph type="title"/>
          </p:nvPr>
        </p:nvSpPr>
        <p:spPr/>
        <p:txBody>
          <a:bodyPr>
            <a:normAutofit/>
          </a:bodyPr>
          <a:lstStyle/>
          <a:p>
            <a:r>
              <a:rPr lang="en-GB" dirty="0"/>
              <a:t>End of Week 9</a:t>
            </a:r>
            <a:endParaRPr lang="en-GB" sz="3300" dirty="0"/>
          </a:p>
        </p:txBody>
      </p:sp>
      <p:sp>
        <p:nvSpPr>
          <p:cNvPr id="7170" name="AutoShape 2" descr="Image result for clip art hand cl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171" name="Picture 3"/>
          <p:cNvPicPr>
            <a:picLocks noChangeAspect="1" noChangeArrowheads="1"/>
          </p:cNvPicPr>
          <p:nvPr/>
        </p:nvPicPr>
        <p:blipFill>
          <a:blip r:embed="rId3" cstate="print"/>
          <a:srcRect/>
          <a:stretch>
            <a:fillRect/>
          </a:stretch>
        </p:blipFill>
        <p:spPr bwMode="auto">
          <a:xfrm>
            <a:off x="3275856" y="4005064"/>
            <a:ext cx="2238375" cy="20383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371600" y="2743200"/>
            <a:ext cx="7123113" cy="3494112"/>
          </a:xfrm>
        </p:spPr>
        <p:txBody>
          <a:bodyPr>
            <a:normAutofit/>
          </a:bodyPr>
          <a:lstStyle/>
          <a:p>
            <a:endParaRPr lang="en-GB" dirty="0"/>
          </a:p>
        </p:txBody>
      </p:sp>
      <p:sp>
        <p:nvSpPr>
          <p:cNvPr id="2" name="Title 1"/>
          <p:cNvSpPr>
            <a:spLocks noGrp="1"/>
          </p:cNvSpPr>
          <p:nvPr>
            <p:ph type="title"/>
          </p:nvPr>
        </p:nvSpPr>
        <p:spPr/>
        <p:txBody>
          <a:bodyPr>
            <a:normAutofit/>
          </a:bodyPr>
          <a:lstStyle/>
          <a:p>
            <a:r>
              <a:rPr lang="en-GB" dirty="0"/>
              <a:t>Week 10</a:t>
            </a:r>
            <a:endParaRPr lang="en-GB" sz="33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2008"/>
            <a:ext cx="9144000" cy="1412776"/>
          </a:xfrm>
        </p:spPr>
        <p:txBody>
          <a:bodyPr>
            <a:normAutofit fontScale="90000"/>
          </a:bodyPr>
          <a:lstStyle/>
          <a:p>
            <a:pPr>
              <a:tabLst>
                <a:tab pos="4932363" algn="l"/>
              </a:tabLst>
            </a:pPr>
            <a:r>
              <a:rPr lang="en-GB" sz="4200" b="1" dirty="0"/>
              <a:t>Spellings Week 10: </a:t>
            </a:r>
            <a:r>
              <a:rPr lang="en-GB" sz="3600" i="1" dirty="0"/>
              <a:t>-</a:t>
            </a:r>
            <a:r>
              <a:rPr lang="en-GB" sz="3600" i="1" dirty="0" err="1"/>
              <a:t>ture</a:t>
            </a:r>
            <a:r>
              <a:rPr lang="en-GB" sz="3600" i="1" dirty="0"/>
              <a:t>  </a:t>
            </a:r>
            <a:r>
              <a:rPr lang="en-GB" sz="2200" dirty="0"/>
              <a:t>Write a sentence for each word in your copy. Play games on Spelling City (parents, you might need to enable Flash in your browser): </a:t>
            </a:r>
            <a:r>
              <a:rPr lang="en-GB" sz="2200" b="1" dirty="0">
                <a:hlinkClick r:id="rId2"/>
              </a:rPr>
              <a:t>https://www.spellingcity.com/users/2ndClassRoom15and16</a:t>
            </a:r>
            <a:endParaRPr lang="en-GB" sz="2200" dirty="0"/>
          </a:p>
        </p:txBody>
      </p:sp>
      <p:sp>
        <p:nvSpPr>
          <p:cNvPr id="5" name="Text Placeholder 4"/>
          <p:cNvSpPr>
            <a:spLocks noGrp="1"/>
          </p:cNvSpPr>
          <p:nvPr>
            <p:ph sz="quarter" idx="1"/>
          </p:nvPr>
        </p:nvSpPr>
        <p:spPr>
          <a:xfrm>
            <a:off x="609600" y="1589567"/>
            <a:ext cx="1946176" cy="4572000"/>
          </a:xfrm>
        </p:spPr>
        <p:txBody>
          <a:bodyPr>
            <a:normAutofit/>
          </a:bodyPr>
          <a:lstStyle/>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lvl="0" indent="-514350">
              <a:buFont typeface="+mj-lt"/>
              <a:buAutoNum type="arabicPeriod"/>
              <a:defRPr/>
            </a:pPr>
            <a:endParaRPr lang="en-GB" dirty="0">
              <a:solidFill>
                <a:schemeClr val="tx1"/>
              </a:solidFill>
            </a:endParaRPr>
          </a:p>
          <a:p>
            <a:pPr marL="514350" indent="-514350">
              <a:buFont typeface="+mj-lt"/>
              <a:buAutoNum type="arabicPeriod"/>
            </a:pPr>
            <a:endParaRPr lang="en-GB" dirty="0">
              <a:solidFill>
                <a:schemeClr val="tx1"/>
              </a:solidFill>
            </a:endParaRPr>
          </a:p>
        </p:txBody>
      </p:sp>
      <p:graphicFrame>
        <p:nvGraphicFramePr>
          <p:cNvPr id="9" name="Content Placeholder 8"/>
          <p:cNvGraphicFramePr>
            <a:graphicFrameLocks noGrp="1"/>
          </p:cNvGraphicFramePr>
          <p:nvPr>
            <p:ph sz="quarter" idx="2"/>
          </p:nvPr>
        </p:nvGraphicFramePr>
        <p:xfrm>
          <a:off x="611560" y="1507195"/>
          <a:ext cx="8028385" cy="5306181"/>
        </p:xfrm>
        <a:graphic>
          <a:graphicData uri="http://schemas.openxmlformats.org/drawingml/2006/table">
            <a:tbl>
              <a:tblPr firstRow="1" bandRow="1">
                <a:tableStyleId>{5C22544A-7EE6-4342-B048-85BDC9FD1C3A}</a:tableStyleId>
              </a:tblPr>
              <a:tblGrid>
                <a:gridCol w="1605677">
                  <a:extLst>
                    <a:ext uri="{9D8B030D-6E8A-4147-A177-3AD203B41FA5}">
                      <a16:colId xmlns:a16="http://schemas.microsoft.com/office/drawing/2014/main" val="20000"/>
                    </a:ext>
                  </a:extLst>
                </a:gridCol>
                <a:gridCol w="1605677">
                  <a:extLst>
                    <a:ext uri="{9D8B030D-6E8A-4147-A177-3AD203B41FA5}">
                      <a16:colId xmlns:a16="http://schemas.microsoft.com/office/drawing/2014/main" val="20001"/>
                    </a:ext>
                  </a:extLst>
                </a:gridCol>
                <a:gridCol w="1605677">
                  <a:extLst>
                    <a:ext uri="{9D8B030D-6E8A-4147-A177-3AD203B41FA5}">
                      <a16:colId xmlns:a16="http://schemas.microsoft.com/office/drawing/2014/main" val="20002"/>
                    </a:ext>
                  </a:extLst>
                </a:gridCol>
                <a:gridCol w="1605677">
                  <a:extLst>
                    <a:ext uri="{9D8B030D-6E8A-4147-A177-3AD203B41FA5}">
                      <a16:colId xmlns:a16="http://schemas.microsoft.com/office/drawing/2014/main" val="20003"/>
                    </a:ext>
                  </a:extLst>
                </a:gridCol>
                <a:gridCol w="1605677">
                  <a:extLst>
                    <a:ext uri="{9D8B030D-6E8A-4147-A177-3AD203B41FA5}">
                      <a16:colId xmlns:a16="http://schemas.microsoft.com/office/drawing/2014/main" val="20004"/>
                    </a:ext>
                  </a:extLst>
                </a:gridCol>
              </a:tblGrid>
              <a:tr h="667245">
                <a:tc>
                  <a:txBody>
                    <a:bodyPr/>
                    <a:lstStyle/>
                    <a:p>
                      <a:endParaRPr lang="en-GB" dirty="0"/>
                    </a:p>
                  </a:txBody>
                  <a:tcPr/>
                </a:tc>
                <a:tc>
                  <a:txBody>
                    <a:bodyPr/>
                    <a:lstStyle/>
                    <a:p>
                      <a:r>
                        <a:rPr lang="en-GB" dirty="0"/>
                        <a:t>Look</a:t>
                      </a:r>
                    </a:p>
                  </a:txBody>
                  <a:tcPr/>
                </a:tc>
                <a:tc>
                  <a:txBody>
                    <a:bodyPr/>
                    <a:lstStyle/>
                    <a:p>
                      <a:r>
                        <a:rPr lang="en-GB" dirty="0"/>
                        <a:t>Copy</a:t>
                      </a:r>
                    </a:p>
                  </a:txBody>
                  <a:tcPr/>
                </a:tc>
                <a:tc>
                  <a:txBody>
                    <a:bodyPr/>
                    <a:lstStyle/>
                    <a:p>
                      <a:r>
                        <a:rPr lang="en-GB" dirty="0"/>
                        <a:t>Cover &amp; Write</a:t>
                      </a:r>
                    </a:p>
                  </a:txBody>
                  <a:tcPr/>
                </a:tc>
                <a:tc>
                  <a:txBody>
                    <a:bodyPr/>
                    <a:lstStyle/>
                    <a:p>
                      <a:r>
                        <a:rPr lang="en-GB" dirty="0"/>
                        <a:t>Check</a:t>
                      </a:r>
                    </a:p>
                  </a:txBody>
                  <a:tcPr/>
                </a:tc>
                <a:extLst>
                  <a:ext uri="{0D108BD9-81ED-4DB2-BD59-A6C34878D82A}">
                    <a16:rowId xmlns:a16="http://schemas.microsoft.com/office/drawing/2014/main" val="10000"/>
                  </a:ext>
                </a:extLst>
              </a:tr>
              <a:tr h="386578">
                <a:tc>
                  <a:txBody>
                    <a:bodyPr/>
                    <a:lstStyle/>
                    <a:p>
                      <a:r>
                        <a:rPr lang="en-GB" b="1" dirty="0"/>
                        <a:t>Mon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picture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86578">
                <a:tc>
                  <a:txBody>
                    <a:bodyPr/>
                    <a:lstStyle/>
                    <a:p>
                      <a:endParaRPr lang="en-GB" b="1" dirty="0"/>
                    </a:p>
                  </a:txBody>
                  <a:tcPr/>
                </a:tc>
                <a:tc>
                  <a:txBody>
                    <a:bodyPr/>
                    <a:lstStyle/>
                    <a:p>
                      <a:r>
                        <a:rPr lang="en-GB" dirty="0"/>
                        <a:t>future</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2"/>
                  </a:ext>
                </a:extLst>
              </a:tr>
              <a:tr h="386578">
                <a:tc>
                  <a:txBody>
                    <a:bodyPr/>
                    <a:lstStyle/>
                    <a:p>
                      <a:endParaRPr lang="en-GB" b="1" dirty="0"/>
                    </a:p>
                  </a:txBody>
                  <a:tcPr/>
                </a:tc>
                <a:tc>
                  <a:txBody>
                    <a:bodyPr/>
                    <a:lstStyle/>
                    <a:p>
                      <a:r>
                        <a:rPr lang="en-GB" dirty="0"/>
                        <a:t>nature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86578">
                <a:tc>
                  <a:txBody>
                    <a:bodyPr/>
                    <a:lstStyle/>
                    <a:p>
                      <a:r>
                        <a:rPr lang="en-GB" b="1" dirty="0"/>
                        <a:t>Tue</a:t>
                      </a:r>
                    </a:p>
                  </a:txBody>
                  <a:tcPr/>
                </a:tc>
                <a:tc>
                  <a:txBody>
                    <a:bodyPr/>
                    <a:lstStyle/>
                    <a:p>
                      <a:r>
                        <a:rPr lang="en-GB" dirty="0"/>
                        <a:t>creature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386578">
                <a:tc>
                  <a:txBody>
                    <a:bodyPr/>
                    <a:lstStyle/>
                    <a:p>
                      <a:endParaRPr lang="en-GB" b="1" dirty="0"/>
                    </a:p>
                  </a:txBody>
                  <a:tcPr/>
                </a:tc>
                <a:tc>
                  <a:txBody>
                    <a:bodyPr/>
                    <a:lstStyle/>
                    <a:p>
                      <a:r>
                        <a:rPr lang="en-GB" dirty="0"/>
                        <a:t>fracture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86578">
                <a:tc>
                  <a:txBody>
                    <a:bodyPr/>
                    <a:lstStyle/>
                    <a:p>
                      <a:endParaRPr lang="en-GB" b="1" dirty="0"/>
                    </a:p>
                  </a:txBody>
                  <a:tcPr/>
                </a:tc>
                <a:tc>
                  <a:txBody>
                    <a:bodyPr/>
                    <a:lstStyle/>
                    <a:p>
                      <a:r>
                        <a:rPr lang="en-GB" dirty="0"/>
                        <a:t>adventure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r h="386578">
                <a:tc>
                  <a:txBody>
                    <a:bodyPr/>
                    <a:lstStyle/>
                    <a:p>
                      <a:r>
                        <a:rPr lang="en-GB" b="1" dirty="0"/>
                        <a:t>Wed</a:t>
                      </a:r>
                    </a:p>
                  </a:txBody>
                  <a:tcPr/>
                </a:tc>
                <a:tc>
                  <a:txBody>
                    <a:bodyPr/>
                    <a:lstStyle/>
                    <a:p>
                      <a:r>
                        <a:rPr lang="en-GB" dirty="0"/>
                        <a:t>mixture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7"/>
                  </a:ext>
                </a:extLst>
              </a:tr>
              <a:tr h="386578">
                <a:tc>
                  <a:txBody>
                    <a:bodyPr/>
                    <a:lstStyle/>
                    <a:p>
                      <a:endParaRPr lang="en-GB" b="1" dirty="0"/>
                    </a:p>
                  </a:txBody>
                  <a:tcPr/>
                </a:tc>
                <a:tc>
                  <a:txBody>
                    <a:bodyPr/>
                    <a:lstStyle/>
                    <a:p>
                      <a:r>
                        <a:rPr lang="en-GB" dirty="0"/>
                        <a:t>capture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86578">
                <a:tc>
                  <a:txBody>
                    <a:bodyPr/>
                    <a:lstStyle/>
                    <a:p>
                      <a:endParaRPr lang="en-GB" b="1" dirty="0"/>
                    </a:p>
                  </a:txBody>
                  <a:tcPr/>
                </a:tc>
                <a:tc>
                  <a:txBody>
                    <a:bodyPr/>
                    <a:lstStyle/>
                    <a:p>
                      <a:r>
                        <a:rPr lang="en-GB" dirty="0"/>
                        <a:t>furniture</a:t>
                      </a:r>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9"/>
                  </a:ext>
                </a:extLst>
              </a:tr>
              <a:tr h="386578">
                <a:tc>
                  <a:txBody>
                    <a:bodyPr/>
                    <a:lstStyle/>
                    <a:p>
                      <a:r>
                        <a:rPr lang="en-GB" b="1" dirty="0" err="1"/>
                        <a:t>Thur</a:t>
                      </a:r>
                      <a:endParaRPr lang="en-GB" b="1" dirty="0"/>
                    </a:p>
                  </a:txBody>
                  <a:tcPr/>
                </a:tc>
                <a:tc>
                  <a:txBody>
                    <a:bodyPr/>
                    <a:lstStyle/>
                    <a:p>
                      <a:r>
                        <a:rPr lang="en-GB" dirty="0"/>
                        <a:t>puncture</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10"/>
                  </a:ext>
                </a:extLst>
              </a:tr>
              <a:tr h="386578">
                <a:tc>
                  <a:txBody>
                    <a:bodyPr/>
                    <a:lstStyle/>
                    <a:p>
                      <a:endParaRPr lang="en-GB" b="1" dirty="0"/>
                    </a:p>
                  </a:txBody>
                  <a:tcPr/>
                </a:tc>
                <a:tc>
                  <a:txBody>
                    <a:bodyPr/>
                    <a:lstStyle/>
                    <a:p>
                      <a:r>
                        <a:rPr lang="en-GB" dirty="0"/>
                        <a:t>mouse</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11"/>
                  </a:ext>
                </a:extLst>
              </a:tr>
              <a:tr h="386578">
                <a:tc>
                  <a:txBody>
                    <a:bodyPr/>
                    <a:lstStyle/>
                    <a:p>
                      <a:endParaRPr lang="en-GB" b="1" dirty="0"/>
                    </a:p>
                  </a:txBody>
                  <a:tcPr/>
                </a:tc>
                <a:tc>
                  <a:txBody>
                    <a:bodyPr/>
                    <a:lstStyle/>
                    <a:p>
                      <a:r>
                        <a:rPr lang="en-GB" dirty="0"/>
                        <a:t>mice</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12"/>
                  </a:ext>
                </a:extLst>
              </a:tr>
            </a:tbl>
          </a:graphicData>
        </a:graphic>
      </p:graphicFrame>
      <p:sp>
        <p:nvSpPr>
          <p:cNvPr id="6" name="Text Placeholder 4"/>
          <p:cNvSpPr txBox="1">
            <a:spLocks/>
          </p:cNvSpPr>
          <p:nvPr/>
        </p:nvSpPr>
        <p:spPr>
          <a:xfrm>
            <a:off x="4716016" y="2852936"/>
            <a:ext cx="2984376" cy="3710136"/>
          </a:xfrm>
          <a:prstGeom prst="rect">
            <a:avLst/>
          </a:prstGeom>
        </p:spPr>
        <p:txBody>
          <a:bodyPr vert="horz" anchor="t">
            <a:normAutofit/>
          </a:bodyPr>
          <a:lstStyle/>
          <a:p>
            <a:pPr marL="514350" indent="-514350">
              <a:buFont typeface="+mj-lt"/>
              <a:buAutoNum type="arabicPeriod"/>
            </a:pPr>
            <a:endParaRPr kumimoji="0" lang="en-GB" sz="28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520880" cy="3854152"/>
          </a:xfrm>
        </p:spPr>
        <p:txBody>
          <a:bodyPr>
            <a:normAutofit/>
          </a:bodyPr>
          <a:lstStyle/>
          <a:p>
            <a:endParaRPr lang="en-GB" dirty="0"/>
          </a:p>
        </p:txBody>
      </p:sp>
      <p:sp>
        <p:nvSpPr>
          <p:cNvPr id="3" name="Title 2"/>
          <p:cNvSpPr>
            <a:spLocks noGrp="1"/>
          </p:cNvSpPr>
          <p:nvPr>
            <p:ph type="title"/>
          </p:nvPr>
        </p:nvSpPr>
        <p:spPr/>
        <p:txBody>
          <a:bodyPr>
            <a:normAutofit fontScale="90000"/>
          </a:bodyPr>
          <a:lstStyle/>
          <a:p>
            <a:r>
              <a:rPr lang="en-GB" dirty="0"/>
              <a:t>Week 10: Monday</a:t>
            </a:r>
            <a:br>
              <a:rPr lang="en-GB" dirty="0"/>
            </a:br>
            <a:r>
              <a:rPr lang="en-GB" sz="3300" dirty="0"/>
              <a:t>Narrative writing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8" y="228600"/>
            <a:ext cx="8135816" cy="990600"/>
          </a:xfrm>
        </p:spPr>
        <p:txBody>
          <a:bodyPr>
            <a:normAutofit/>
          </a:bodyPr>
          <a:lstStyle/>
          <a:p>
            <a:r>
              <a:rPr lang="en-GB" dirty="0"/>
              <a:t>Narrative writing genre: recap</a:t>
            </a:r>
          </a:p>
        </p:txBody>
      </p:sp>
      <p:sp>
        <p:nvSpPr>
          <p:cNvPr id="11" name="Content Placeholder 10"/>
          <p:cNvSpPr>
            <a:spLocks noGrp="1"/>
          </p:cNvSpPr>
          <p:nvPr>
            <p:ph sz="quarter" idx="1"/>
          </p:nvPr>
        </p:nvSpPr>
        <p:spPr>
          <a:xfrm>
            <a:off x="251520" y="1556792"/>
            <a:ext cx="8640960" cy="4421088"/>
          </a:xfrm>
        </p:spPr>
        <p:txBody>
          <a:bodyPr>
            <a:noAutofit/>
          </a:bodyPr>
          <a:lstStyle/>
          <a:p>
            <a:r>
              <a:rPr lang="en-GB" sz="2600" dirty="0"/>
              <a:t>The </a:t>
            </a:r>
            <a:r>
              <a:rPr lang="en-GB" sz="2600" b="1" dirty="0"/>
              <a:t>narrative</a:t>
            </a:r>
            <a:r>
              <a:rPr lang="en-GB" sz="2600" dirty="0"/>
              <a:t> writing genre is all about </a:t>
            </a:r>
            <a:r>
              <a:rPr lang="en-GB" sz="2600" dirty="0">
                <a:solidFill>
                  <a:schemeClr val="accent4">
                    <a:lumMod val="50000"/>
                  </a:schemeClr>
                </a:solidFill>
              </a:rPr>
              <a:t>telling a story in an imaginative way.</a:t>
            </a:r>
            <a:r>
              <a:rPr lang="en-GB" sz="2600" dirty="0"/>
              <a:t> There is always a </a:t>
            </a:r>
            <a:r>
              <a:rPr lang="en-GB" sz="2600" dirty="0">
                <a:solidFill>
                  <a:schemeClr val="accent4">
                    <a:lumMod val="50000"/>
                  </a:schemeClr>
                </a:solidFill>
              </a:rPr>
              <a:t>beginning, middle and end</a:t>
            </a:r>
            <a:r>
              <a:rPr lang="en-GB" sz="2600" dirty="0"/>
              <a:t>.</a:t>
            </a:r>
          </a:p>
          <a:p>
            <a:r>
              <a:rPr lang="en-GB" sz="2600" dirty="0"/>
              <a:t>The </a:t>
            </a:r>
            <a:r>
              <a:rPr lang="en-GB" sz="2600" i="1" dirty="0"/>
              <a:t>elements</a:t>
            </a:r>
            <a:r>
              <a:rPr lang="en-GB" sz="2600" dirty="0"/>
              <a:t> of narrative writing are: </a:t>
            </a:r>
            <a:r>
              <a:rPr lang="en-GB" sz="2600" dirty="0">
                <a:solidFill>
                  <a:schemeClr val="accent4">
                    <a:lumMod val="50000"/>
                  </a:schemeClr>
                </a:solidFill>
              </a:rPr>
              <a:t>character</a:t>
            </a:r>
            <a:r>
              <a:rPr lang="en-GB" sz="2600" dirty="0"/>
              <a:t>, </a:t>
            </a:r>
            <a:r>
              <a:rPr lang="en-GB" sz="2600" dirty="0">
                <a:solidFill>
                  <a:schemeClr val="accent4">
                    <a:lumMod val="50000"/>
                  </a:schemeClr>
                </a:solidFill>
              </a:rPr>
              <a:t>setting</a:t>
            </a:r>
            <a:r>
              <a:rPr lang="en-GB" sz="2600" dirty="0"/>
              <a:t> and </a:t>
            </a:r>
            <a:r>
              <a:rPr lang="en-GB" sz="2600" dirty="0">
                <a:solidFill>
                  <a:schemeClr val="accent4">
                    <a:lumMod val="50000"/>
                  </a:schemeClr>
                </a:solidFill>
              </a:rPr>
              <a:t>plot</a:t>
            </a:r>
            <a:r>
              <a:rPr lang="en-GB" sz="2600" dirty="0"/>
              <a:t>. Remember:</a:t>
            </a:r>
          </a:p>
          <a:p>
            <a:pPr marL="719138" indent="-358775">
              <a:buFont typeface="Wingdings" pitchFamily="2" charset="2"/>
              <a:buChar char="Ø"/>
            </a:pPr>
            <a:r>
              <a:rPr lang="en-GB" sz="2600" b="1" u="sng" dirty="0"/>
              <a:t>Characters</a:t>
            </a:r>
            <a:r>
              <a:rPr lang="en-GB" sz="2600" b="1" dirty="0"/>
              <a:t> are usually people, animals or creatures in a story that can think, feel or act.</a:t>
            </a:r>
          </a:p>
          <a:p>
            <a:pPr marL="719138" indent="-358775">
              <a:buFont typeface="Wingdings" pitchFamily="2" charset="2"/>
              <a:buChar char="Ø"/>
            </a:pPr>
            <a:r>
              <a:rPr lang="en-GB" sz="2600" b="1" u="sng" dirty="0"/>
              <a:t>Setting</a:t>
            </a:r>
            <a:r>
              <a:rPr lang="en-GB" sz="2600" b="1" dirty="0"/>
              <a:t> is the time and place of a story.</a:t>
            </a:r>
          </a:p>
          <a:p>
            <a:pPr marL="719138" indent="-358775">
              <a:buFont typeface="Wingdings" pitchFamily="2" charset="2"/>
              <a:buChar char="Ø"/>
            </a:pPr>
            <a:r>
              <a:rPr lang="en-GB" sz="2600" b="1" u="sng" dirty="0"/>
              <a:t>Plot</a:t>
            </a:r>
            <a:r>
              <a:rPr lang="en-GB" sz="2600" b="1" dirty="0"/>
              <a:t> describes the sequence of events in a story.</a:t>
            </a:r>
            <a:endParaRPr lang="en-GB" sz="2600" dirty="0"/>
          </a:p>
          <a:p>
            <a:pPr marL="0" indent="0">
              <a:buFont typeface="Wingdings" pitchFamily="2" charset="2"/>
              <a:buChar char="q"/>
            </a:pPr>
            <a:endParaRPr lang="en-GB" sz="2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28600"/>
            <a:ext cx="8712968" cy="990600"/>
          </a:xfrm>
        </p:spPr>
        <p:txBody>
          <a:bodyPr>
            <a:normAutofit/>
          </a:bodyPr>
          <a:lstStyle/>
          <a:p>
            <a:r>
              <a:rPr lang="en-GB" dirty="0"/>
              <a:t>Narrative writing: write your story</a:t>
            </a:r>
          </a:p>
        </p:txBody>
      </p:sp>
      <p:sp>
        <p:nvSpPr>
          <p:cNvPr id="6" name="Content Placeholder 5"/>
          <p:cNvSpPr>
            <a:spLocks noGrp="1"/>
          </p:cNvSpPr>
          <p:nvPr>
            <p:ph sz="quarter" idx="2"/>
          </p:nvPr>
        </p:nvSpPr>
        <p:spPr>
          <a:xfrm>
            <a:off x="323528" y="1589566"/>
            <a:ext cx="8496944" cy="5268433"/>
          </a:xfrm>
        </p:spPr>
        <p:txBody>
          <a:bodyPr>
            <a:normAutofit/>
          </a:bodyPr>
          <a:lstStyle/>
          <a:p>
            <a:pPr marL="0" indent="0">
              <a:buFont typeface="Wingdings" pitchFamily="2" charset="2"/>
              <a:buChar char="q"/>
            </a:pPr>
            <a:r>
              <a:rPr lang="en-GB" sz="3200" dirty="0"/>
              <a:t> </a:t>
            </a:r>
            <a:r>
              <a:rPr lang="en-GB" sz="2800" dirty="0"/>
              <a:t>Take out your narrative writing plan from last week: </a:t>
            </a:r>
          </a:p>
          <a:p>
            <a:pPr marL="0" indent="0">
              <a:buNone/>
            </a:pPr>
            <a:endParaRPr lang="en-GB" sz="2800" dirty="0"/>
          </a:p>
          <a:p>
            <a:pPr marL="0" indent="0">
              <a:buNone/>
            </a:pPr>
            <a:endParaRPr lang="en-GB" sz="2800" dirty="0"/>
          </a:p>
          <a:p>
            <a:pPr marL="0" indent="0">
              <a:buFont typeface="Wingdings" pitchFamily="2" charset="2"/>
              <a:buChar char="q"/>
            </a:pPr>
            <a:endParaRPr lang="en-GB" sz="2800" dirty="0"/>
          </a:p>
          <a:p>
            <a:pPr marL="0" indent="0">
              <a:buFont typeface="Wingdings" pitchFamily="2" charset="2"/>
              <a:buChar char="q"/>
            </a:pPr>
            <a:endParaRPr lang="en-GB" sz="2800" dirty="0"/>
          </a:p>
          <a:p>
            <a:pPr marL="0" indent="0">
              <a:buFont typeface="Wingdings" pitchFamily="2" charset="2"/>
              <a:buChar char="q"/>
            </a:pPr>
            <a:endParaRPr lang="en-GB" sz="2800" dirty="0"/>
          </a:p>
          <a:p>
            <a:pPr marL="0" indent="0">
              <a:buFont typeface="Wingdings" pitchFamily="2" charset="2"/>
              <a:buChar char="q"/>
            </a:pPr>
            <a:r>
              <a:rPr lang="en-GB" sz="2800" dirty="0"/>
              <a:t> Think of a good opening line. Pay special attention to your plot mountain.</a:t>
            </a:r>
          </a:p>
          <a:p>
            <a:pPr marL="0" indent="0">
              <a:buFont typeface="Wingdings" pitchFamily="2" charset="2"/>
              <a:buChar char="q"/>
            </a:pPr>
            <a:r>
              <a:rPr lang="en-GB" sz="2800" dirty="0"/>
              <a:t> Now off you go and write your story! We can’t wait to read it. Please upload it to Aladdin Connect.</a:t>
            </a:r>
          </a:p>
          <a:p>
            <a:endParaRPr lang="en-GB" dirty="0">
              <a:solidFill>
                <a:schemeClr val="accent4">
                  <a:lumMod val="50000"/>
                </a:schemeClr>
              </a:solidFill>
            </a:endParaRPr>
          </a:p>
          <a:p>
            <a:endParaRPr lang="en-GB" dirty="0"/>
          </a:p>
          <a:p>
            <a:endParaRPr lang="en-GB" dirty="0"/>
          </a:p>
        </p:txBody>
      </p:sp>
      <p:grpSp>
        <p:nvGrpSpPr>
          <p:cNvPr id="7" name="Group 6"/>
          <p:cNvGrpSpPr/>
          <p:nvPr/>
        </p:nvGrpSpPr>
        <p:grpSpPr>
          <a:xfrm>
            <a:off x="2051720" y="2321496"/>
            <a:ext cx="5040560" cy="1971600"/>
            <a:chOff x="899592" y="3429000"/>
            <a:chExt cx="7200800" cy="3240360"/>
          </a:xfrm>
        </p:grpSpPr>
        <p:cxnSp>
          <p:nvCxnSpPr>
            <p:cNvPr id="8" name="Straight Connector 7"/>
            <p:cNvCxnSpPr/>
            <p:nvPr/>
          </p:nvCxnSpPr>
          <p:spPr>
            <a:xfrm>
              <a:off x="4427984" y="3501008"/>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43608" y="5013176"/>
              <a:ext cx="698477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99592" y="3429000"/>
              <a:ext cx="3096344" cy="461665"/>
            </a:xfrm>
            <a:prstGeom prst="rect">
              <a:avLst/>
            </a:prstGeom>
            <a:noFill/>
          </p:spPr>
          <p:txBody>
            <a:bodyPr wrap="square" rtlCol="0">
              <a:spAutoFit/>
            </a:bodyPr>
            <a:lstStyle/>
            <a:p>
              <a:r>
                <a:rPr lang="en-GB" sz="2400" u="sng" dirty="0"/>
                <a:t>Characters</a:t>
              </a:r>
            </a:p>
          </p:txBody>
        </p:sp>
        <p:sp>
          <p:nvSpPr>
            <p:cNvPr id="11" name="TextBox 10"/>
            <p:cNvSpPr txBox="1"/>
            <p:nvPr/>
          </p:nvSpPr>
          <p:spPr>
            <a:xfrm>
              <a:off x="4427984" y="3429000"/>
              <a:ext cx="3096344" cy="461665"/>
            </a:xfrm>
            <a:prstGeom prst="rect">
              <a:avLst/>
            </a:prstGeom>
            <a:noFill/>
          </p:spPr>
          <p:txBody>
            <a:bodyPr wrap="square" rtlCol="0">
              <a:spAutoFit/>
            </a:bodyPr>
            <a:lstStyle/>
            <a:p>
              <a:r>
                <a:rPr lang="en-GB" sz="2400" u="sng" dirty="0"/>
                <a:t>Setting</a:t>
              </a:r>
            </a:p>
          </p:txBody>
        </p:sp>
        <p:sp>
          <p:nvSpPr>
            <p:cNvPr id="12" name="TextBox 11"/>
            <p:cNvSpPr txBox="1"/>
            <p:nvPr/>
          </p:nvSpPr>
          <p:spPr>
            <a:xfrm>
              <a:off x="899592" y="5085184"/>
              <a:ext cx="3096344" cy="461665"/>
            </a:xfrm>
            <a:prstGeom prst="rect">
              <a:avLst/>
            </a:prstGeom>
            <a:noFill/>
          </p:spPr>
          <p:txBody>
            <a:bodyPr wrap="square" rtlCol="0">
              <a:spAutoFit/>
            </a:bodyPr>
            <a:lstStyle/>
            <a:p>
              <a:r>
                <a:rPr lang="en-GB" sz="2400" u="sng" dirty="0"/>
                <a:t>Plot</a:t>
              </a:r>
            </a:p>
          </p:txBody>
        </p:sp>
        <p:sp>
          <p:nvSpPr>
            <p:cNvPr id="13" name="TextBox 12"/>
            <p:cNvSpPr txBox="1"/>
            <p:nvPr/>
          </p:nvSpPr>
          <p:spPr>
            <a:xfrm>
              <a:off x="4499992" y="5085184"/>
              <a:ext cx="3096344" cy="461665"/>
            </a:xfrm>
            <a:prstGeom prst="rect">
              <a:avLst/>
            </a:prstGeom>
            <a:noFill/>
          </p:spPr>
          <p:txBody>
            <a:bodyPr wrap="square" rtlCol="0">
              <a:spAutoFit/>
            </a:bodyPr>
            <a:lstStyle/>
            <a:p>
              <a:r>
                <a:rPr lang="en-GB" sz="2400" u="sng" dirty="0"/>
                <a:t>Title</a:t>
              </a:r>
            </a:p>
          </p:txBody>
        </p:sp>
        <p:sp>
          <p:nvSpPr>
            <p:cNvPr id="14" name="Rectangle 13"/>
            <p:cNvSpPr/>
            <p:nvPr/>
          </p:nvSpPr>
          <p:spPr>
            <a:xfrm>
              <a:off x="899592" y="3429000"/>
              <a:ext cx="7200800"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520880" cy="3854152"/>
          </a:xfrm>
        </p:spPr>
        <p:txBody>
          <a:bodyPr>
            <a:normAutofit/>
          </a:bodyPr>
          <a:lstStyle/>
          <a:p>
            <a:endParaRPr lang="en-GB" dirty="0"/>
          </a:p>
        </p:txBody>
      </p:sp>
      <p:sp>
        <p:nvSpPr>
          <p:cNvPr id="3" name="Title 2"/>
          <p:cNvSpPr>
            <a:spLocks noGrp="1"/>
          </p:cNvSpPr>
          <p:nvPr>
            <p:ph type="title"/>
          </p:nvPr>
        </p:nvSpPr>
        <p:spPr/>
        <p:txBody>
          <a:bodyPr>
            <a:normAutofit fontScale="90000"/>
          </a:bodyPr>
          <a:lstStyle/>
          <a:p>
            <a:r>
              <a:rPr lang="en-GB" dirty="0"/>
              <a:t>Week 10: Tuesday</a:t>
            </a:r>
            <a:br>
              <a:rPr lang="en-GB" dirty="0"/>
            </a:br>
            <a:r>
              <a:rPr lang="en-GB" sz="3300" dirty="0"/>
              <a:t>Poem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1219200"/>
          </a:xfrm>
        </p:spPr>
        <p:txBody>
          <a:bodyPr>
            <a:normAutofit fontScale="90000"/>
          </a:bodyPr>
          <a:lstStyle/>
          <a:p>
            <a:br>
              <a:rPr lang="en-GB" dirty="0"/>
            </a:br>
            <a:r>
              <a:rPr lang="en-GB" dirty="0"/>
              <a:t>Poem: </a:t>
            </a:r>
            <a:r>
              <a:rPr lang="en-GB" sz="3300" dirty="0"/>
              <a:t>“There Are Big Waves” by Eleanor </a:t>
            </a:r>
            <a:r>
              <a:rPr lang="en-GB" sz="3300" dirty="0" err="1"/>
              <a:t>Farjeon</a:t>
            </a:r>
            <a:br>
              <a:rPr lang="en-GB" sz="3300" dirty="0"/>
            </a:br>
            <a:r>
              <a:rPr lang="en-GB" sz="2200" dirty="0"/>
              <a:t>Read through this and answer the questions on the next two slides.</a:t>
            </a:r>
            <a:br>
              <a:rPr lang="en-GB" sz="3200" dirty="0"/>
            </a:br>
            <a:endParaRPr lang="en-GB" sz="3300" dirty="0"/>
          </a:p>
        </p:txBody>
      </p:sp>
      <p:sp>
        <p:nvSpPr>
          <p:cNvPr id="6" name="Text Placeholder 5"/>
          <p:cNvSpPr>
            <a:spLocks noGrp="1"/>
          </p:cNvSpPr>
          <p:nvPr>
            <p:ph sz="quarter" idx="1"/>
          </p:nvPr>
        </p:nvSpPr>
        <p:spPr>
          <a:xfrm>
            <a:off x="251520" y="1484785"/>
            <a:ext cx="5328592" cy="5373215"/>
          </a:xfrm>
        </p:spPr>
        <p:txBody>
          <a:bodyPr>
            <a:normAutofit fontScale="92500" lnSpcReduction="10000"/>
          </a:bodyPr>
          <a:lstStyle/>
          <a:p>
            <a:pPr fontAlgn="base">
              <a:lnSpc>
                <a:spcPct val="120000"/>
              </a:lnSpc>
              <a:spcBef>
                <a:spcPts val="0"/>
              </a:spcBef>
              <a:buNone/>
            </a:pPr>
            <a:r>
              <a:rPr lang="en-GB" sz="2800" dirty="0"/>
              <a:t>There are big waves and little waves,</a:t>
            </a:r>
          </a:p>
          <a:p>
            <a:pPr fontAlgn="base">
              <a:lnSpc>
                <a:spcPct val="120000"/>
              </a:lnSpc>
              <a:spcBef>
                <a:spcPts val="0"/>
              </a:spcBef>
              <a:buNone/>
            </a:pPr>
            <a:r>
              <a:rPr lang="en-GB" sz="2800" dirty="0"/>
              <a:t>Green waves and blue,</a:t>
            </a:r>
          </a:p>
          <a:p>
            <a:pPr fontAlgn="base">
              <a:lnSpc>
                <a:spcPct val="120000"/>
              </a:lnSpc>
              <a:spcBef>
                <a:spcPts val="0"/>
              </a:spcBef>
              <a:buNone/>
            </a:pPr>
            <a:r>
              <a:rPr lang="en-GB" sz="2800" dirty="0"/>
              <a:t>Waves you can jump over,</a:t>
            </a:r>
          </a:p>
          <a:p>
            <a:pPr fontAlgn="base">
              <a:lnSpc>
                <a:spcPct val="120000"/>
              </a:lnSpc>
              <a:spcBef>
                <a:spcPts val="0"/>
              </a:spcBef>
              <a:buNone/>
            </a:pPr>
            <a:r>
              <a:rPr lang="en-GB" sz="2800" dirty="0"/>
              <a:t>Waves you dive thro',</a:t>
            </a:r>
          </a:p>
          <a:p>
            <a:pPr fontAlgn="base">
              <a:lnSpc>
                <a:spcPct val="120000"/>
              </a:lnSpc>
              <a:spcBef>
                <a:spcPts val="0"/>
              </a:spcBef>
              <a:buNone/>
            </a:pPr>
            <a:r>
              <a:rPr lang="en-GB" sz="2800" dirty="0"/>
              <a:t>Waves that rise up</a:t>
            </a:r>
          </a:p>
          <a:p>
            <a:pPr fontAlgn="base">
              <a:lnSpc>
                <a:spcPct val="120000"/>
              </a:lnSpc>
              <a:spcBef>
                <a:spcPts val="0"/>
              </a:spcBef>
              <a:buNone/>
            </a:pPr>
            <a:r>
              <a:rPr lang="en-GB" sz="2800" dirty="0"/>
              <a:t>Like a great water wall,</a:t>
            </a:r>
          </a:p>
          <a:p>
            <a:pPr fontAlgn="base">
              <a:lnSpc>
                <a:spcPct val="120000"/>
              </a:lnSpc>
              <a:spcBef>
                <a:spcPts val="0"/>
              </a:spcBef>
              <a:buNone/>
            </a:pPr>
            <a:r>
              <a:rPr lang="en-GB" sz="2800" dirty="0"/>
              <a:t>Waves that swell softly</a:t>
            </a:r>
          </a:p>
          <a:p>
            <a:pPr fontAlgn="base">
              <a:lnSpc>
                <a:spcPct val="120000"/>
              </a:lnSpc>
              <a:spcBef>
                <a:spcPts val="0"/>
              </a:spcBef>
              <a:buNone/>
            </a:pPr>
            <a:r>
              <a:rPr lang="en-GB" sz="2800" dirty="0"/>
              <a:t>And don't break at all,</a:t>
            </a:r>
          </a:p>
          <a:p>
            <a:pPr fontAlgn="base">
              <a:lnSpc>
                <a:spcPct val="120000"/>
              </a:lnSpc>
              <a:spcBef>
                <a:spcPts val="0"/>
              </a:spcBef>
              <a:buNone/>
            </a:pPr>
            <a:r>
              <a:rPr lang="en-GB" sz="2800" dirty="0"/>
              <a:t>Waves that can whisper,</a:t>
            </a:r>
          </a:p>
          <a:p>
            <a:pPr fontAlgn="base">
              <a:lnSpc>
                <a:spcPct val="120000"/>
              </a:lnSpc>
              <a:spcBef>
                <a:spcPts val="0"/>
              </a:spcBef>
              <a:buNone/>
            </a:pPr>
            <a:r>
              <a:rPr lang="en-GB" sz="2800" dirty="0"/>
              <a:t>Waves that can roar,</a:t>
            </a:r>
          </a:p>
          <a:p>
            <a:pPr fontAlgn="base">
              <a:lnSpc>
                <a:spcPct val="120000"/>
              </a:lnSpc>
              <a:spcBef>
                <a:spcPts val="0"/>
              </a:spcBef>
              <a:buNone/>
            </a:pPr>
            <a:r>
              <a:rPr lang="en-GB" sz="2800" dirty="0"/>
              <a:t>And tiny waves that run at you</a:t>
            </a:r>
          </a:p>
          <a:p>
            <a:pPr fontAlgn="base">
              <a:lnSpc>
                <a:spcPct val="120000"/>
              </a:lnSpc>
              <a:spcBef>
                <a:spcPts val="0"/>
              </a:spcBef>
              <a:buNone/>
            </a:pPr>
            <a:r>
              <a:rPr lang="en-GB" sz="2800" dirty="0"/>
              <a:t>Running on the shore.</a:t>
            </a:r>
            <a:endParaRPr lang="en-GB" sz="6400" b="1" dirty="0"/>
          </a:p>
        </p:txBody>
      </p:sp>
      <p:sp>
        <p:nvSpPr>
          <p:cNvPr id="8" name="Content Placeholder 6"/>
          <p:cNvSpPr txBox="1">
            <a:spLocks/>
          </p:cNvSpPr>
          <p:nvPr/>
        </p:nvSpPr>
        <p:spPr>
          <a:xfrm>
            <a:off x="6228184" y="1484784"/>
            <a:ext cx="3600400" cy="5268433"/>
          </a:xfrm>
          <a:prstGeom prst="rect">
            <a:avLst/>
          </a:prstGeom>
        </p:spPr>
        <p:txBody>
          <a:bodyPr vert="horz">
            <a:noAutofit/>
          </a:bodyPr>
          <a:lstStyle/>
          <a:p>
            <a:pPr marR="0" lvl="0" algn="l" defTabSz="914400" rtl="0" eaLnBrk="1" fontAlgn="auto" latinLnBrk="0" hangingPunct="1">
              <a:lnSpc>
                <a:spcPct val="100000"/>
              </a:lnSpc>
              <a:spcBef>
                <a:spcPts val="700"/>
              </a:spcBef>
              <a:spcAft>
                <a:spcPts val="0"/>
              </a:spcAft>
              <a:buClr>
                <a:schemeClr val="accent2"/>
              </a:buClr>
              <a:buSzPct val="60000"/>
              <a:tabLst>
                <a:tab pos="0" algn="l"/>
              </a:tabLst>
              <a:defRPr/>
            </a:pPr>
            <a:br>
              <a:rPr kumimoji="0" lang="en-GB" b="0" i="0" u="none" strike="noStrike" kern="1200" cap="none" spc="0" normalizeH="0" baseline="0" noProof="0" dirty="0">
                <a:ln>
                  <a:noFill/>
                </a:ln>
                <a:solidFill>
                  <a:schemeClr val="tx1"/>
                </a:solidFill>
                <a:effectLst/>
                <a:uLnTx/>
                <a:uFillTx/>
                <a:latin typeface="+mn-lt"/>
                <a:ea typeface="+mn-ea"/>
                <a:cs typeface="+mn-cs"/>
              </a:rPr>
            </a:b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pic>
        <p:nvPicPr>
          <p:cNvPr id="15362" name="Picture 2" descr="Winds and Waves on the Oceans Are Getting (Slightly) Stronger ..."/>
          <p:cNvPicPr>
            <a:picLocks noChangeAspect="1" noChangeArrowheads="1"/>
          </p:cNvPicPr>
          <p:nvPr/>
        </p:nvPicPr>
        <p:blipFill>
          <a:blip r:embed="rId2" cstate="print"/>
          <a:srcRect/>
          <a:stretch>
            <a:fillRect/>
          </a:stretch>
        </p:blipFill>
        <p:spPr bwMode="auto">
          <a:xfrm>
            <a:off x="3995936" y="2348880"/>
            <a:ext cx="5039122" cy="335683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1219200"/>
          </a:xfrm>
        </p:spPr>
        <p:txBody>
          <a:bodyPr>
            <a:normAutofit fontScale="90000"/>
          </a:bodyPr>
          <a:lstStyle/>
          <a:p>
            <a:r>
              <a:rPr lang="en-GB" dirty="0"/>
              <a:t>Poem: Some questions </a:t>
            </a:r>
            <a:br>
              <a:rPr lang="en-GB" sz="2200" dirty="0"/>
            </a:br>
            <a:r>
              <a:rPr lang="en-GB" sz="2200" dirty="0"/>
              <a:t>Answer these questions about the poem in your copy. Don’t forget to write full sentences using capital letters, full stops and the spellings you know.</a:t>
            </a:r>
            <a:endParaRPr lang="en-GB" dirty="0"/>
          </a:p>
        </p:txBody>
      </p:sp>
      <p:sp>
        <p:nvSpPr>
          <p:cNvPr id="3" name="Content Placeholder 2"/>
          <p:cNvSpPr>
            <a:spLocks noGrp="1"/>
          </p:cNvSpPr>
          <p:nvPr>
            <p:ph sz="quarter" idx="1"/>
          </p:nvPr>
        </p:nvSpPr>
        <p:spPr>
          <a:xfrm>
            <a:off x="251520" y="1600200"/>
            <a:ext cx="4392488" cy="5257800"/>
          </a:xfrm>
        </p:spPr>
        <p:txBody>
          <a:bodyPr>
            <a:noAutofit/>
          </a:bodyPr>
          <a:lstStyle/>
          <a:p>
            <a:pPr marL="514350" indent="-514350">
              <a:buFont typeface="+mj-lt"/>
              <a:buAutoNum type="arabicPeriod"/>
            </a:pPr>
            <a:r>
              <a:rPr lang="en-GB" sz="2600" dirty="0"/>
              <a:t>What is the poem about? </a:t>
            </a:r>
          </a:p>
          <a:p>
            <a:pPr marL="514350" indent="-514350">
              <a:buFont typeface="+mj-lt"/>
              <a:buAutoNum type="arabicPeriod"/>
            </a:pPr>
            <a:r>
              <a:rPr lang="en-GB" sz="2600" dirty="0"/>
              <a:t>Do you think the poet likes waves? Why?</a:t>
            </a:r>
          </a:p>
          <a:p>
            <a:pPr marL="514350" indent="-514350">
              <a:buFont typeface="+mj-lt"/>
              <a:buAutoNum type="arabicPeriod"/>
            </a:pPr>
            <a:r>
              <a:rPr lang="en-GB" sz="2600" dirty="0"/>
              <a:t>Have you seen all the different types of waves the poet describes? Tell us about it.</a:t>
            </a:r>
          </a:p>
          <a:p>
            <a:pPr marL="514350" indent="-514350">
              <a:buFont typeface="+mj-lt"/>
              <a:buAutoNum type="arabicPeriod"/>
            </a:pPr>
            <a:r>
              <a:rPr lang="en-GB" sz="2600" dirty="0"/>
              <a:t>Do you think the poet describes waves well? Explain your answer.</a:t>
            </a:r>
          </a:p>
          <a:p>
            <a:pPr marL="514350" indent="-514350">
              <a:buFont typeface="+mj-lt"/>
              <a:buAutoNum type="arabicPeriod"/>
            </a:pPr>
            <a:endParaRPr lang="en-GB" sz="2400" dirty="0"/>
          </a:p>
        </p:txBody>
      </p:sp>
      <p:sp>
        <p:nvSpPr>
          <p:cNvPr id="5" name="TextBox 4"/>
          <p:cNvSpPr txBox="1"/>
          <p:nvPr/>
        </p:nvSpPr>
        <p:spPr>
          <a:xfrm>
            <a:off x="5508104" y="4149080"/>
            <a:ext cx="3635896" cy="553998"/>
          </a:xfrm>
          <a:prstGeom prst="rect">
            <a:avLst/>
          </a:prstGeom>
          <a:noFill/>
        </p:spPr>
        <p:txBody>
          <a:bodyPr wrap="square" rtlCol="0">
            <a:spAutoFit/>
          </a:bodyPr>
          <a:lstStyle/>
          <a:p>
            <a:r>
              <a:rPr lang="en-GB" sz="1200" dirty="0">
                <a:solidFill>
                  <a:schemeClr val="accent4">
                    <a:lumMod val="75000"/>
                  </a:schemeClr>
                </a:solidFill>
              </a:rPr>
              <a:t> </a:t>
            </a:r>
            <a:endParaRPr lang="en-GB" dirty="0"/>
          </a:p>
          <a:p>
            <a:endParaRPr lang="en-GB" dirty="0"/>
          </a:p>
        </p:txBody>
      </p:sp>
      <p:pic>
        <p:nvPicPr>
          <p:cNvPr id="14340" name="Picture 4" descr="What Causes Square Waves In The Ocean? - WorldAtlas.com"/>
          <p:cNvPicPr>
            <a:picLocks noChangeAspect="1" noChangeArrowheads="1"/>
          </p:cNvPicPr>
          <p:nvPr/>
        </p:nvPicPr>
        <p:blipFill>
          <a:blip r:embed="rId2" cstate="print"/>
          <a:srcRect/>
          <a:stretch>
            <a:fillRect/>
          </a:stretch>
        </p:blipFill>
        <p:spPr bwMode="auto">
          <a:xfrm>
            <a:off x="4781908" y="4365104"/>
            <a:ext cx="3966556" cy="2320437"/>
          </a:xfrm>
          <a:prstGeom prst="rect">
            <a:avLst/>
          </a:prstGeom>
          <a:noFill/>
        </p:spPr>
      </p:pic>
      <p:pic>
        <p:nvPicPr>
          <p:cNvPr id="14338" name="Picture 2" descr="Waves and Future Tech | Zenodo"/>
          <p:cNvPicPr>
            <a:picLocks noChangeAspect="1" noChangeArrowheads="1"/>
          </p:cNvPicPr>
          <p:nvPr/>
        </p:nvPicPr>
        <p:blipFill>
          <a:blip r:embed="rId3" cstate="print"/>
          <a:srcRect/>
          <a:stretch>
            <a:fillRect/>
          </a:stretch>
        </p:blipFill>
        <p:spPr bwMode="auto">
          <a:xfrm>
            <a:off x="5292080" y="1618780"/>
            <a:ext cx="3688359" cy="245829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1219200"/>
          </a:xfrm>
        </p:spPr>
        <p:txBody>
          <a:bodyPr>
            <a:normAutofit fontScale="90000"/>
          </a:bodyPr>
          <a:lstStyle/>
          <a:p>
            <a:r>
              <a:rPr lang="en-GB" dirty="0"/>
              <a:t>Poem: Some more questions </a:t>
            </a:r>
            <a:br>
              <a:rPr lang="en-GB" sz="2200" dirty="0"/>
            </a:br>
            <a:r>
              <a:rPr lang="en-GB" sz="2200" dirty="0"/>
              <a:t>Answer these questions about the poem in your copy. Don’t forget to write full sentences using capital letters, full stops and the spellings you know.</a:t>
            </a:r>
            <a:endParaRPr lang="en-GB" dirty="0"/>
          </a:p>
        </p:txBody>
      </p:sp>
      <p:sp>
        <p:nvSpPr>
          <p:cNvPr id="3" name="Content Placeholder 2"/>
          <p:cNvSpPr>
            <a:spLocks noGrp="1"/>
          </p:cNvSpPr>
          <p:nvPr>
            <p:ph sz="quarter" idx="1"/>
          </p:nvPr>
        </p:nvSpPr>
        <p:spPr>
          <a:xfrm>
            <a:off x="251520" y="1412776"/>
            <a:ext cx="5328592" cy="5445224"/>
          </a:xfrm>
        </p:spPr>
        <p:txBody>
          <a:bodyPr>
            <a:noAutofit/>
          </a:bodyPr>
          <a:lstStyle/>
          <a:p>
            <a:pPr marL="514350" indent="-514350">
              <a:buFont typeface="+mj-lt"/>
              <a:buAutoNum type="arabicPeriod" startAt="5"/>
            </a:pPr>
            <a:r>
              <a:rPr lang="en-GB" sz="2500" dirty="0"/>
              <a:t>Write down the rhyming words you spot. Is there a pattern? Are the words that rhyme spelt the same?</a:t>
            </a:r>
          </a:p>
          <a:p>
            <a:pPr marL="514350" indent="-514350">
              <a:buFont typeface="+mj-lt"/>
              <a:buAutoNum type="arabicPeriod" startAt="5"/>
            </a:pPr>
            <a:r>
              <a:rPr lang="en-GB" sz="2500" dirty="0"/>
              <a:t>What does the poet mean by “</a:t>
            </a:r>
            <a:r>
              <a:rPr lang="en-GB" sz="2500" dirty="0">
                <a:solidFill>
                  <a:schemeClr val="accent4">
                    <a:lumMod val="75000"/>
                  </a:schemeClr>
                </a:solidFill>
              </a:rPr>
              <a:t>thro’</a:t>
            </a:r>
            <a:r>
              <a:rPr lang="en-GB" sz="2500" dirty="0"/>
              <a:t>”? Did she spell it in the usual way? Why not?</a:t>
            </a:r>
          </a:p>
          <a:p>
            <a:pPr marL="514350" indent="-514350">
              <a:buFont typeface="+mj-lt"/>
              <a:buAutoNum type="arabicPeriod" startAt="7"/>
            </a:pPr>
            <a:r>
              <a:rPr lang="en-GB" sz="2500" dirty="0"/>
              <a:t>Write out the poem into your copy using your best handwriting. If you want, you can draw a picture to go with it.</a:t>
            </a:r>
          </a:p>
          <a:p>
            <a:pPr marL="514350" indent="-514350">
              <a:buFont typeface="+mj-lt"/>
              <a:buAutoNum type="arabicPeriod" startAt="7"/>
            </a:pPr>
            <a:r>
              <a:rPr lang="en-GB" sz="2500" dirty="0"/>
              <a:t>If you like, you could learn off the poem and /or record yourself reading it using your tablet.</a:t>
            </a:r>
          </a:p>
        </p:txBody>
      </p:sp>
      <p:pic>
        <p:nvPicPr>
          <p:cNvPr id="4" name="Picture 6" descr="Three M&amp;A waves reshaping the banking payment acceptance segment"/>
          <p:cNvPicPr>
            <a:picLocks noChangeAspect="1" noChangeArrowheads="1"/>
          </p:cNvPicPr>
          <p:nvPr/>
        </p:nvPicPr>
        <p:blipFill>
          <a:blip r:embed="rId2" cstate="print"/>
          <a:srcRect/>
          <a:stretch>
            <a:fillRect/>
          </a:stretch>
        </p:blipFill>
        <p:spPr bwMode="auto">
          <a:xfrm>
            <a:off x="5652120" y="4509120"/>
            <a:ext cx="3370757" cy="2247172"/>
          </a:xfrm>
          <a:prstGeom prst="rect">
            <a:avLst/>
          </a:prstGeom>
          <a:noFill/>
        </p:spPr>
      </p:pic>
      <p:pic>
        <p:nvPicPr>
          <p:cNvPr id="13314" name="Picture 2" descr="Making waves with ultrasound | Nature Reviews Neuroscience"/>
          <p:cNvPicPr>
            <a:picLocks noChangeAspect="1" noChangeArrowheads="1"/>
          </p:cNvPicPr>
          <p:nvPr/>
        </p:nvPicPr>
        <p:blipFill>
          <a:blip r:embed="rId3" cstate="print"/>
          <a:srcRect/>
          <a:stretch>
            <a:fillRect/>
          </a:stretch>
        </p:blipFill>
        <p:spPr bwMode="auto">
          <a:xfrm>
            <a:off x="6012160" y="1556792"/>
            <a:ext cx="3059832" cy="260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You will need:</a:t>
            </a:r>
          </a:p>
        </p:txBody>
      </p:sp>
      <p:sp>
        <p:nvSpPr>
          <p:cNvPr id="7" name="Content Placeholder 6"/>
          <p:cNvSpPr>
            <a:spLocks noGrp="1"/>
          </p:cNvSpPr>
          <p:nvPr>
            <p:ph sz="quarter" idx="1"/>
          </p:nvPr>
        </p:nvSpPr>
        <p:spPr/>
        <p:txBody>
          <a:bodyPr/>
          <a:lstStyle/>
          <a:p>
            <a:pPr>
              <a:defRPr/>
            </a:pPr>
            <a:r>
              <a:rPr lang="en-GB" sz="3200" dirty="0">
                <a:cs typeface="Arial" panose="020B0604020202020204" pitchFamily="34" charset="0"/>
              </a:rPr>
              <a:t>A copy book to record all your work</a:t>
            </a:r>
          </a:p>
          <a:p>
            <a:pPr>
              <a:defRPr/>
            </a:pPr>
            <a:r>
              <a:rPr lang="en-GB" sz="3200" dirty="0">
                <a:cs typeface="Arial" panose="020B0604020202020204" pitchFamily="34" charset="0"/>
              </a:rPr>
              <a:t>Pencils, colours, rubber</a:t>
            </a:r>
          </a:p>
          <a:p>
            <a:pPr>
              <a:defRPr/>
            </a:pPr>
            <a:r>
              <a:rPr lang="en-GB" sz="3200" dirty="0">
                <a:cs typeface="Arial" panose="020B0604020202020204" pitchFamily="34" charset="0"/>
              </a:rPr>
              <a:t>An adult to help sometimes!</a:t>
            </a:r>
          </a:p>
          <a:p>
            <a:pPr>
              <a:defRPr/>
            </a:pPr>
            <a:r>
              <a:rPr lang="en-GB" sz="3200" dirty="0">
                <a:cs typeface="Arial" panose="020B0604020202020204" pitchFamily="34" charset="0"/>
              </a:rPr>
              <a:t>A computer/ tablet/ phone for some activities</a:t>
            </a:r>
          </a:p>
          <a:p>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520880" cy="3854152"/>
          </a:xfrm>
        </p:spPr>
        <p:txBody>
          <a:bodyPr>
            <a:normAutofit/>
          </a:bodyPr>
          <a:lstStyle/>
          <a:p>
            <a:endParaRPr lang="en-GB" dirty="0"/>
          </a:p>
        </p:txBody>
      </p:sp>
      <p:sp>
        <p:nvSpPr>
          <p:cNvPr id="3" name="Title 2"/>
          <p:cNvSpPr>
            <a:spLocks noGrp="1"/>
          </p:cNvSpPr>
          <p:nvPr>
            <p:ph type="title"/>
          </p:nvPr>
        </p:nvSpPr>
        <p:spPr/>
        <p:txBody>
          <a:bodyPr>
            <a:normAutofit fontScale="90000"/>
          </a:bodyPr>
          <a:lstStyle/>
          <a:p>
            <a:r>
              <a:rPr lang="en-GB" dirty="0"/>
              <a:t>Week 10: Wednesday</a:t>
            </a:r>
            <a:br>
              <a:rPr lang="en-GB" dirty="0"/>
            </a:br>
            <a:r>
              <a:rPr lang="en-GB" sz="3300" dirty="0"/>
              <a:t>Grammar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Grammar 10: </a:t>
            </a:r>
            <a:r>
              <a:rPr lang="en-GB" i="1" dirty="0"/>
              <a:t>–</a:t>
            </a:r>
            <a:r>
              <a:rPr lang="en-GB" i="1" dirty="0" err="1"/>
              <a:t>er</a:t>
            </a:r>
            <a:r>
              <a:rPr lang="en-GB" i="1" dirty="0"/>
              <a:t> </a:t>
            </a:r>
            <a:r>
              <a:rPr lang="en-GB" dirty="0"/>
              <a:t>and </a:t>
            </a:r>
            <a:r>
              <a:rPr lang="en-GB" i="1" dirty="0"/>
              <a:t>–</a:t>
            </a:r>
            <a:r>
              <a:rPr lang="en-GB" i="1" dirty="0" err="1"/>
              <a:t>est</a:t>
            </a:r>
            <a:r>
              <a:rPr lang="en-GB" i="1" dirty="0"/>
              <a:t> </a:t>
            </a:r>
            <a:r>
              <a:rPr lang="en-GB" dirty="0"/>
              <a:t>suffixes</a:t>
            </a:r>
          </a:p>
        </p:txBody>
      </p:sp>
      <p:sp>
        <p:nvSpPr>
          <p:cNvPr id="3" name="Content Placeholder 2"/>
          <p:cNvSpPr>
            <a:spLocks noGrp="1"/>
          </p:cNvSpPr>
          <p:nvPr>
            <p:ph sz="quarter" idx="1"/>
          </p:nvPr>
        </p:nvSpPr>
        <p:spPr>
          <a:xfrm>
            <a:off x="612648" y="1600200"/>
            <a:ext cx="8153400" cy="5257800"/>
          </a:xfrm>
        </p:spPr>
        <p:txBody>
          <a:bodyPr>
            <a:normAutofit/>
          </a:bodyPr>
          <a:lstStyle/>
          <a:p>
            <a:r>
              <a:rPr lang="en-GB" dirty="0"/>
              <a:t>Last week, we learned about what a </a:t>
            </a:r>
            <a:r>
              <a:rPr lang="en-GB" b="1" dirty="0">
                <a:solidFill>
                  <a:schemeClr val="accent4">
                    <a:lumMod val="75000"/>
                  </a:schemeClr>
                </a:solidFill>
              </a:rPr>
              <a:t>suffix</a:t>
            </a:r>
            <a:r>
              <a:rPr lang="en-GB" dirty="0"/>
              <a:t> does. It is added to the </a:t>
            </a:r>
            <a:r>
              <a:rPr lang="en-GB" b="1" i="1" dirty="0"/>
              <a:t>end</a:t>
            </a:r>
            <a:r>
              <a:rPr lang="en-GB" dirty="0"/>
              <a:t> of a word to change its meaning. </a:t>
            </a:r>
          </a:p>
          <a:p>
            <a:r>
              <a:rPr lang="en-GB" dirty="0"/>
              <a:t>We looked at some examples: </a:t>
            </a:r>
          </a:p>
          <a:p>
            <a:pPr>
              <a:buNone/>
            </a:pPr>
            <a:r>
              <a:rPr lang="en-GB" dirty="0"/>
              <a:t>      	 -less    &gt; hope</a:t>
            </a:r>
            <a:r>
              <a:rPr lang="en-GB" b="1" dirty="0"/>
              <a:t>less</a:t>
            </a:r>
          </a:p>
          <a:p>
            <a:pPr>
              <a:buNone/>
            </a:pPr>
            <a:r>
              <a:rPr lang="en-GB" dirty="0"/>
              <a:t>      	 -</a:t>
            </a:r>
            <a:r>
              <a:rPr lang="en-GB" dirty="0" err="1"/>
              <a:t>ful</a:t>
            </a:r>
            <a:r>
              <a:rPr lang="en-GB" dirty="0"/>
              <a:t>     &gt; wonder</a:t>
            </a:r>
            <a:r>
              <a:rPr lang="en-GB" b="1" dirty="0"/>
              <a:t>ful</a:t>
            </a:r>
          </a:p>
          <a:p>
            <a:r>
              <a:rPr lang="en-GB" dirty="0"/>
              <a:t>We did lots of work on the suffix </a:t>
            </a:r>
            <a:r>
              <a:rPr lang="en-GB" b="1" dirty="0"/>
              <a:t>–</a:t>
            </a:r>
            <a:r>
              <a:rPr lang="en-GB" b="1" dirty="0" err="1"/>
              <a:t>ing</a:t>
            </a:r>
            <a:r>
              <a:rPr lang="en-GB" dirty="0"/>
              <a:t>:</a:t>
            </a:r>
          </a:p>
          <a:p>
            <a:pPr marL="514350" indent="-514350">
              <a:buNone/>
            </a:pPr>
            <a:r>
              <a:rPr lang="en-GB" dirty="0"/>
              <a:t>      	</a:t>
            </a:r>
            <a:r>
              <a:rPr lang="en-GB" sz="2800" dirty="0"/>
              <a:t>jump &gt; jump</a:t>
            </a:r>
            <a:r>
              <a:rPr lang="en-GB" sz="2800" dirty="0">
                <a:solidFill>
                  <a:srgbClr val="FF0000"/>
                </a:solidFill>
              </a:rPr>
              <a:t>ing</a:t>
            </a:r>
          </a:p>
          <a:p>
            <a:pPr marL="514350" indent="-514350">
              <a:buNone/>
            </a:pPr>
            <a:r>
              <a:rPr lang="en-GB" sz="2800" dirty="0"/>
              <a:t>		sav</a:t>
            </a:r>
            <a:r>
              <a:rPr lang="en-GB" sz="2800" dirty="0">
                <a:solidFill>
                  <a:srgbClr val="FF0000"/>
                </a:solidFill>
              </a:rPr>
              <a:t>e</a:t>
            </a:r>
            <a:r>
              <a:rPr lang="en-GB" sz="2800" dirty="0"/>
              <a:t> &gt; sav</a:t>
            </a:r>
            <a:r>
              <a:rPr lang="en-GB" sz="2800" dirty="0">
                <a:solidFill>
                  <a:srgbClr val="FF0000"/>
                </a:solidFill>
              </a:rPr>
              <a:t>ing</a:t>
            </a:r>
          </a:p>
          <a:p>
            <a:pPr marL="514350" indent="-514350">
              <a:buNone/>
            </a:pPr>
            <a:r>
              <a:rPr lang="en-GB" sz="2800" dirty="0"/>
              <a:t>		pat &gt; pat</a:t>
            </a:r>
            <a:r>
              <a:rPr lang="en-GB" sz="2800" b="1" dirty="0">
                <a:solidFill>
                  <a:srgbClr val="FF0000"/>
                </a:solidFill>
              </a:rPr>
              <a:t>t</a:t>
            </a:r>
            <a:r>
              <a:rPr lang="en-GB" sz="2800" dirty="0">
                <a:solidFill>
                  <a:srgbClr val="FF0000"/>
                </a:solidFill>
              </a:rPr>
              <a:t>ing</a:t>
            </a:r>
          </a:p>
          <a:p>
            <a:pPr>
              <a:buNone/>
            </a:pPr>
            <a:endParaRPr lang="en-GB" b="1" dirty="0"/>
          </a:p>
          <a:p>
            <a:pPr>
              <a:buNone/>
            </a:pPr>
            <a:endParaRPr lang="en-GB" dirty="0"/>
          </a:p>
        </p:txBody>
      </p:sp>
      <p:sp>
        <p:nvSpPr>
          <p:cNvPr id="4" name="Isosceles Triangle 3"/>
          <p:cNvSpPr/>
          <p:nvPr/>
        </p:nvSpPr>
        <p:spPr>
          <a:xfrm>
            <a:off x="3059832" y="6021288"/>
            <a:ext cx="144016" cy="216024"/>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Grammar 10: </a:t>
            </a:r>
            <a:r>
              <a:rPr lang="en-GB" i="1" dirty="0"/>
              <a:t>–</a:t>
            </a:r>
            <a:r>
              <a:rPr lang="en-GB" i="1" dirty="0" err="1"/>
              <a:t>er</a:t>
            </a:r>
            <a:r>
              <a:rPr lang="en-GB" i="1" dirty="0"/>
              <a:t> </a:t>
            </a:r>
            <a:r>
              <a:rPr lang="en-GB" dirty="0"/>
              <a:t>and </a:t>
            </a:r>
            <a:r>
              <a:rPr lang="en-GB" i="1" dirty="0"/>
              <a:t>–</a:t>
            </a:r>
            <a:r>
              <a:rPr lang="en-GB" i="1" dirty="0" err="1"/>
              <a:t>est</a:t>
            </a:r>
            <a:r>
              <a:rPr lang="en-GB" i="1" dirty="0"/>
              <a:t> </a:t>
            </a:r>
            <a:r>
              <a:rPr lang="en-GB" dirty="0"/>
              <a:t>suffixes</a:t>
            </a:r>
          </a:p>
        </p:txBody>
      </p:sp>
      <p:sp>
        <p:nvSpPr>
          <p:cNvPr id="3" name="Content Placeholder 2"/>
          <p:cNvSpPr>
            <a:spLocks noGrp="1"/>
          </p:cNvSpPr>
          <p:nvPr>
            <p:ph sz="quarter" idx="1"/>
          </p:nvPr>
        </p:nvSpPr>
        <p:spPr>
          <a:xfrm>
            <a:off x="395536" y="1600200"/>
            <a:ext cx="8352928" cy="5257800"/>
          </a:xfrm>
        </p:spPr>
        <p:txBody>
          <a:bodyPr>
            <a:normAutofit/>
          </a:bodyPr>
          <a:lstStyle/>
          <a:p>
            <a:pPr marL="0" indent="0">
              <a:buNone/>
            </a:pPr>
            <a:r>
              <a:rPr lang="en-GB" dirty="0"/>
              <a:t>This week, we are going to look at the suffixes </a:t>
            </a:r>
            <a:r>
              <a:rPr lang="en-GB" b="1" dirty="0">
                <a:solidFill>
                  <a:srgbClr val="FF0000"/>
                </a:solidFill>
              </a:rPr>
              <a:t>–</a:t>
            </a:r>
            <a:r>
              <a:rPr lang="en-GB" b="1" dirty="0" err="1">
                <a:solidFill>
                  <a:srgbClr val="FF0000"/>
                </a:solidFill>
              </a:rPr>
              <a:t>er</a:t>
            </a:r>
            <a:r>
              <a:rPr lang="en-GB" b="1" dirty="0">
                <a:solidFill>
                  <a:srgbClr val="FF0000"/>
                </a:solidFill>
              </a:rPr>
              <a:t> </a:t>
            </a:r>
            <a:r>
              <a:rPr lang="en-GB" dirty="0"/>
              <a:t>and </a:t>
            </a:r>
            <a:r>
              <a:rPr lang="en-GB" b="1" dirty="0">
                <a:solidFill>
                  <a:srgbClr val="FF0000"/>
                </a:solidFill>
              </a:rPr>
              <a:t>–est</a:t>
            </a:r>
            <a:r>
              <a:rPr lang="en-GB" dirty="0"/>
              <a:t>.</a:t>
            </a:r>
          </a:p>
          <a:p>
            <a:pPr marL="0" indent="0">
              <a:buNone/>
            </a:pPr>
            <a:endParaRPr lang="en-GB" sz="1600" dirty="0"/>
          </a:p>
          <a:p>
            <a:pPr marL="0" indent="0">
              <a:buNone/>
            </a:pPr>
            <a:r>
              <a:rPr lang="en-GB" dirty="0">
                <a:solidFill>
                  <a:srgbClr val="FF0000"/>
                </a:solidFill>
              </a:rPr>
              <a:t>–</a:t>
            </a:r>
            <a:r>
              <a:rPr lang="en-GB" dirty="0" err="1">
                <a:solidFill>
                  <a:srgbClr val="FF0000"/>
                </a:solidFill>
              </a:rPr>
              <a:t>er</a:t>
            </a:r>
            <a:r>
              <a:rPr lang="en-GB" dirty="0">
                <a:solidFill>
                  <a:srgbClr val="FF0000"/>
                </a:solidFill>
              </a:rPr>
              <a:t> </a:t>
            </a:r>
            <a:r>
              <a:rPr lang="en-GB" dirty="0"/>
              <a:t>is added to an adjective (remember: this is a word which describes a noun) to make its </a:t>
            </a:r>
            <a:r>
              <a:rPr lang="en-GB" dirty="0">
                <a:solidFill>
                  <a:schemeClr val="accent4">
                    <a:lumMod val="75000"/>
                  </a:schemeClr>
                </a:solidFill>
              </a:rPr>
              <a:t>comparative</a:t>
            </a:r>
            <a:r>
              <a:rPr lang="en-GB" dirty="0"/>
              <a:t>. A comparative is used for comparing a noun with one more item. It means ‘more’, so </a:t>
            </a:r>
            <a:r>
              <a:rPr lang="en-GB" b="1" dirty="0"/>
              <a:t>small</a:t>
            </a:r>
            <a:r>
              <a:rPr lang="en-GB" dirty="0"/>
              <a:t> becomes </a:t>
            </a:r>
            <a:r>
              <a:rPr lang="en-GB" b="1" dirty="0"/>
              <a:t>small</a:t>
            </a:r>
            <a:r>
              <a:rPr lang="en-GB" b="1" dirty="0">
                <a:solidFill>
                  <a:srgbClr val="FF0000"/>
                </a:solidFill>
              </a:rPr>
              <a:t>er</a:t>
            </a:r>
            <a:r>
              <a:rPr lang="en-GB" dirty="0"/>
              <a:t>. </a:t>
            </a:r>
          </a:p>
          <a:p>
            <a:pPr marL="0" indent="0">
              <a:buNone/>
            </a:pPr>
            <a:endParaRPr lang="en-GB" sz="1600" dirty="0"/>
          </a:p>
          <a:p>
            <a:pPr marL="0" indent="0">
              <a:buNone/>
            </a:pPr>
            <a:r>
              <a:rPr lang="en-GB" dirty="0">
                <a:solidFill>
                  <a:srgbClr val="FF0000"/>
                </a:solidFill>
              </a:rPr>
              <a:t>–</a:t>
            </a:r>
            <a:r>
              <a:rPr lang="en-GB" dirty="0" err="1">
                <a:solidFill>
                  <a:srgbClr val="FF0000"/>
                </a:solidFill>
              </a:rPr>
              <a:t>est</a:t>
            </a:r>
            <a:r>
              <a:rPr lang="en-GB" dirty="0">
                <a:solidFill>
                  <a:srgbClr val="FF0000"/>
                </a:solidFill>
              </a:rPr>
              <a:t> </a:t>
            </a:r>
            <a:r>
              <a:rPr lang="en-GB" dirty="0"/>
              <a:t>is added to an adjective to make its </a:t>
            </a:r>
            <a:r>
              <a:rPr lang="en-GB" dirty="0">
                <a:solidFill>
                  <a:schemeClr val="accent4">
                    <a:lumMod val="75000"/>
                  </a:schemeClr>
                </a:solidFill>
              </a:rPr>
              <a:t>superlative</a:t>
            </a:r>
            <a:r>
              <a:rPr lang="en-GB" dirty="0"/>
              <a:t>. A superlative is used for comparing two items or more. It means ‘most’, so </a:t>
            </a:r>
            <a:r>
              <a:rPr lang="en-GB" b="1" dirty="0"/>
              <a:t>small</a:t>
            </a:r>
            <a:r>
              <a:rPr lang="en-GB" dirty="0"/>
              <a:t> becomes </a:t>
            </a:r>
            <a:r>
              <a:rPr lang="en-GB" b="1" dirty="0"/>
              <a:t>small</a:t>
            </a:r>
            <a:r>
              <a:rPr lang="en-GB" b="1" dirty="0">
                <a:solidFill>
                  <a:srgbClr val="FF0000"/>
                </a:solidFill>
              </a:rPr>
              <a:t>est</a:t>
            </a:r>
            <a:r>
              <a:rPr lang="en-GB" b="1" dirty="0"/>
              <a:t>. </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Grammar 10: –</a:t>
            </a:r>
            <a:r>
              <a:rPr lang="en-GB" dirty="0" err="1"/>
              <a:t>er</a:t>
            </a:r>
            <a:r>
              <a:rPr lang="en-GB" dirty="0"/>
              <a:t> and –</a:t>
            </a:r>
            <a:r>
              <a:rPr lang="en-GB" dirty="0" err="1"/>
              <a:t>est</a:t>
            </a:r>
            <a:r>
              <a:rPr lang="en-GB" dirty="0"/>
              <a:t> suffixes</a:t>
            </a:r>
          </a:p>
        </p:txBody>
      </p:sp>
      <p:sp>
        <p:nvSpPr>
          <p:cNvPr id="29" name="Content Placeholder 28"/>
          <p:cNvSpPr>
            <a:spLocks noGrp="1"/>
          </p:cNvSpPr>
          <p:nvPr>
            <p:ph sz="quarter" idx="1"/>
          </p:nvPr>
        </p:nvSpPr>
        <p:spPr/>
        <p:txBody>
          <a:bodyPr/>
          <a:lstStyle/>
          <a:p>
            <a:r>
              <a:rPr lang="en-GB" dirty="0"/>
              <a:t>There are two important rules to remember before you try the exercise:</a:t>
            </a:r>
          </a:p>
          <a:p>
            <a:pPr marL="514350" indent="-514350">
              <a:buFont typeface="+mj-lt"/>
              <a:buAutoNum type="arabicPeriod"/>
            </a:pPr>
            <a:r>
              <a:rPr lang="en-GB" dirty="0"/>
              <a:t>If the letter before a ‘y’ is a vowel, you don’t have to do anything, so:</a:t>
            </a:r>
          </a:p>
          <a:p>
            <a:pPr marL="514350" indent="-514350">
              <a:buNone/>
            </a:pPr>
            <a:r>
              <a:rPr lang="en-GB" dirty="0"/>
              <a:t>			    gre</a:t>
            </a:r>
            <a:r>
              <a:rPr lang="en-GB" dirty="0">
                <a:solidFill>
                  <a:srgbClr val="FF0000"/>
                </a:solidFill>
              </a:rPr>
              <a:t>y</a:t>
            </a:r>
            <a:r>
              <a:rPr lang="en-GB" dirty="0"/>
              <a:t> &gt; grey</a:t>
            </a:r>
            <a:r>
              <a:rPr lang="en-GB" dirty="0">
                <a:solidFill>
                  <a:srgbClr val="FF0000"/>
                </a:solidFill>
              </a:rPr>
              <a:t>er</a:t>
            </a:r>
          </a:p>
          <a:p>
            <a:pPr marL="514350" indent="-514350">
              <a:buFont typeface="+mj-lt"/>
              <a:buAutoNum type="arabicPeriod" startAt="2"/>
            </a:pPr>
            <a:r>
              <a:rPr lang="en-GB" dirty="0"/>
              <a:t>If the letter before a ‘y’ is a consonant, you must replace the ‘y’ with an ‘</a:t>
            </a:r>
            <a:r>
              <a:rPr lang="en-GB" dirty="0" err="1"/>
              <a:t>i</a:t>
            </a:r>
            <a:r>
              <a:rPr lang="en-GB" dirty="0"/>
              <a:t>’, so:</a:t>
            </a:r>
          </a:p>
          <a:p>
            <a:pPr marL="514350" indent="-514350">
              <a:buNone/>
            </a:pPr>
            <a:r>
              <a:rPr lang="en-GB" dirty="0"/>
              <a:t>			   happ</a:t>
            </a:r>
            <a:r>
              <a:rPr lang="en-GB" dirty="0">
                <a:solidFill>
                  <a:srgbClr val="FF0000"/>
                </a:solidFill>
              </a:rPr>
              <a:t>y</a:t>
            </a:r>
            <a:r>
              <a:rPr lang="en-GB" dirty="0"/>
              <a:t> &gt; happ</a:t>
            </a:r>
            <a:r>
              <a:rPr lang="en-GB" b="1" dirty="0">
                <a:solidFill>
                  <a:srgbClr val="FF0000"/>
                </a:solidFill>
              </a:rPr>
              <a:t>i</a:t>
            </a:r>
            <a:r>
              <a:rPr lang="en-GB" dirty="0">
                <a:solidFill>
                  <a:srgbClr val="FF0000"/>
                </a:solidFill>
              </a:rPr>
              <a:t>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Grammar 10: –</a:t>
            </a:r>
            <a:r>
              <a:rPr lang="en-GB" dirty="0" err="1"/>
              <a:t>er</a:t>
            </a:r>
            <a:r>
              <a:rPr lang="en-GB" dirty="0"/>
              <a:t> and –</a:t>
            </a:r>
            <a:r>
              <a:rPr lang="en-GB" dirty="0" err="1"/>
              <a:t>est</a:t>
            </a:r>
            <a:r>
              <a:rPr lang="en-GB" dirty="0"/>
              <a:t> suffixes</a:t>
            </a:r>
          </a:p>
        </p:txBody>
      </p:sp>
      <p:sp>
        <p:nvSpPr>
          <p:cNvPr id="3" name="Content Placeholder 2"/>
          <p:cNvSpPr>
            <a:spLocks noGrp="1"/>
          </p:cNvSpPr>
          <p:nvPr>
            <p:ph sz="quarter" idx="1"/>
          </p:nvPr>
        </p:nvSpPr>
        <p:spPr>
          <a:xfrm>
            <a:off x="612648" y="1600200"/>
            <a:ext cx="8153400" cy="4997152"/>
          </a:xfrm>
        </p:spPr>
        <p:txBody>
          <a:bodyPr>
            <a:normAutofit/>
          </a:bodyPr>
          <a:lstStyle/>
          <a:p>
            <a:pPr marL="514350" indent="-514350">
              <a:buNone/>
            </a:pPr>
            <a:r>
              <a:rPr lang="en-GB" sz="2800" dirty="0"/>
              <a:t>One more thing:</a:t>
            </a:r>
          </a:p>
          <a:p>
            <a:pPr marL="514350" indent="-514350"/>
            <a:r>
              <a:rPr lang="en-GB" sz="2800" dirty="0"/>
              <a:t>Short adjectives usually use their comparatives and superlatives with the -</a:t>
            </a:r>
            <a:r>
              <a:rPr lang="en-GB" sz="2800" dirty="0" err="1"/>
              <a:t>er</a:t>
            </a:r>
            <a:r>
              <a:rPr lang="en-GB" sz="2800" dirty="0"/>
              <a:t> and -</a:t>
            </a:r>
            <a:r>
              <a:rPr lang="en-GB" sz="2800" dirty="0" err="1"/>
              <a:t>est</a:t>
            </a:r>
            <a:r>
              <a:rPr lang="en-GB" sz="2800" dirty="0"/>
              <a:t> suffixes, so:</a:t>
            </a:r>
          </a:p>
          <a:p>
            <a:pPr marL="514350" indent="-514350">
              <a:buNone/>
            </a:pPr>
            <a:r>
              <a:rPr lang="en-GB" sz="2800" dirty="0"/>
              <a:t>              	small &gt;  small</a:t>
            </a:r>
            <a:r>
              <a:rPr lang="en-GB" sz="2800" dirty="0">
                <a:solidFill>
                  <a:srgbClr val="FF0000"/>
                </a:solidFill>
              </a:rPr>
              <a:t>er</a:t>
            </a:r>
            <a:r>
              <a:rPr lang="en-GB" sz="2800" dirty="0"/>
              <a:t> &gt; small</a:t>
            </a:r>
            <a:r>
              <a:rPr lang="en-GB" sz="2800" dirty="0">
                <a:solidFill>
                  <a:srgbClr val="FF0000"/>
                </a:solidFill>
              </a:rPr>
              <a:t>est</a:t>
            </a:r>
          </a:p>
          <a:p>
            <a:pPr marL="514350" indent="-514350">
              <a:buNone/>
            </a:pPr>
            <a:r>
              <a:rPr lang="en-GB" sz="2800" dirty="0"/>
              <a:t>			prett</a:t>
            </a:r>
            <a:r>
              <a:rPr lang="en-GB" sz="2800" b="1" dirty="0"/>
              <a:t>y</a:t>
            </a:r>
            <a:r>
              <a:rPr lang="en-GB" sz="2800" dirty="0"/>
              <a:t> &gt; prett</a:t>
            </a:r>
            <a:r>
              <a:rPr lang="en-GB" sz="2800" b="1" dirty="0">
                <a:solidFill>
                  <a:srgbClr val="FF0000"/>
                </a:solidFill>
              </a:rPr>
              <a:t>i</a:t>
            </a:r>
            <a:r>
              <a:rPr lang="en-GB" sz="2800" dirty="0">
                <a:solidFill>
                  <a:srgbClr val="FF0000"/>
                </a:solidFill>
              </a:rPr>
              <a:t>er</a:t>
            </a:r>
            <a:r>
              <a:rPr lang="en-GB" sz="2800" dirty="0"/>
              <a:t> &gt; prett</a:t>
            </a:r>
            <a:r>
              <a:rPr lang="en-GB" sz="2800" b="1" dirty="0">
                <a:solidFill>
                  <a:srgbClr val="FF0000"/>
                </a:solidFill>
              </a:rPr>
              <a:t>i</a:t>
            </a:r>
            <a:r>
              <a:rPr lang="en-GB" sz="2800" dirty="0">
                <a:solidFill>
                  <a:srgbClr val="FF0000"/>
                </a:solidFill>
              </a:rPr>
              <a:t>est</a:t>
            </a:r>
          </a:p>
          <a:p>
            <a:pPr marL="514350" indent="-514350">
              <a:buNone/>
            </a:pPr>
            <a:endParaRPr lang="en-GB" sz="2800" dirty="0"/>
          </a:p>
          <a:p>
            <a:pPr marL="514350" indent="-514350"/>
            <a:r>
              <a:rPr lang="en-GB" sz="2800" dirty="0"/>
              <a:t>But longer ones use </a:t>
            </a:r>
            <a:r>
              <a:rPr lang="en-GB" sz="2800" b="1" dirty="0"/>
              <a:t>more</a:t>
            </a:r>
            <a:r>
              <a:rPr lang="en-GB" sz="2800" dirty="0"/>
              <a:t> and </a:t>
            </a:r>
            <a:r>
              <a:rPr lang="en-GB" sz="2800" b="1" dirty="0"/>
              <a:t>most</a:t>
            </a:r>
            <a:r>
              <a:rPr lang="en-GB" sz="2800" dirty="0"/>
              <a:t> instead, so:</a:t>
            </a:r>
          </a:p>
          <a:p>
            <a:pPr marL="1565910" lvl="3" indent="-514350">
              <a:buNone/>
            </a:pPr>
            <a:r>
              <a:rPr lang="en-GB" sz="2800" dirty="0"/>
              <a:t>beautiful &gt; </a:t>
            </a:r>
            <a:r>
              <a:rPr lang="en-GB" sz="2800" dirty="0">
                <a:solidFill>
                  <a:srgbClr val="FF0000"/>
                </a:solidFill>
              </a:rPr>
              <a:t>more</a:t>
            </a:r>
            <a:r>
              <a:rPr lang="en-GB" sz="2800" dirty="0"/>
              <a:t> beautiful &gt; </a:t>
            </a:r>
            <a:r>
              <a:rPr lang="en-GB" sz="2800" dirty="0">
                <a:solidFill>
                  <a:srgbClr val="FF0000"/>
                </a:solidFill>
              </a:rPr>
              <a:t>most</a:t>
            </a:r>
            <a:r>
              <a:rPr lang="en-GB" sz="2800" dirty="0"/>
              <a:t> beautiful</a:t>
            </a:r>
          </a:p>
          <a:p>
            <a:pPr marL="1565910" lvl="3" indent="-514350">
              <a:buNone/>
            </a:pPr>
            <a:r>
              <a:rPr lang="en-GB" sz="2800" dirty="0"/>
              <a:t>boring &gt; </a:t>
            </a:r>
            <a:r>
              <a:rPr lang="en-GB" sz="2800" dirty="0">
                <a:solidFill>
                  <a:srgbClr val="FF0000"/>
                </a:solidFill>
              </a:rPr>
              <a:t>more</a:t>
            </a:r>
            <a:r>
              <a:rPr lang="en-GB" sz="2800" dirty="0"/>
              <a:t> boring  &gt; </a:t>
            </a:r>
            <a:r>
              <a:rPr lang="en-GB" sz="2800" dirty="0">
                <a:solidFill>
                  <a:srgbClr val="FF0000"/>
                </a:solidFill>
              </a:rPr>
              <a:t>most</a:t>
            </a:r>
            <a:r>
              <a:rPr lang="en-GB" sz="2800" dirty="0"/>
              <a:t> boring</a:t>
            </a:r>
          </a:p>
          <a:p>
            <a:pPr marL="1565910" lvl="3" indent="-514350"/>
            <a:endParaRPr lang="en-GB" sz="2700" dirty="0"/>
          </a:p>
          <a:p>
            <a:pPr marL="514350" indent="-514350">
              <a:buNone/>
            </a:pPr>
            <a:endParaRPr lang="en-GB" sz="27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Grammar 10: –</a:t>
            </a:r>
            <a:r>
              <a:rPr lang="en-GB" dirty="0" err="1"/>
              <a:t>er</a:t>
            </a:r>
            <a:r>
              <a:rPr lang="en-GB" dirty="0"/>
              <a:t> and –</a:t>
            </a:r>
            <a:r>
              <a:rPr lang="en-GB" dirty="0" err="1"/>
              <a:t>est</a:t>
            </a:r>
            <a:r>
              <a:rPr lang="en-GB" dirty="0"/>
              <a:t> suffixes</a:t>
            </a:r>
            <a:br>
              <a:rPr lang="en-GB" dirty="0"/>
            </a:br>
            <a:r>
              <a:rPr lang="en-GB" sz="2200" b="1" dirty="0"/>
              <a:t>Do these in your copy.</a:t>
            </a:r>
          </a:p>
        </p:txBody>
      </p:sp>
      <p:sp>
        <p:nvSpPr>
          <p:cNvPr id="3" name="Content Placeholder 2"/>
          <p:cNvSpPr>
            <a:spLocks noGrp="1"/>
          </p:cNvSpPr>
          <p:nvPr>
            <p:ph sz="quarter" idx="2"/>
          </p:nvPr>
        </p:nvSpPr>
        <p:spPr>
          <a:xfrm>
            <a:off x="323528" y="2276872"/>
            <a:ext cx="1224136" cy="4581128"/>
          </a:xfrm>
        </p:spPr>
        <p:txBody>
          <a:bodyPr>
            <a:normAutofit fontScale="92500" lnSpcReduction="20000"/>
          </a:bodyPr>
          <a:lstStyle/>
          <a:p>
            <a:pPr lvl="3"/>
            <a:endParaRPr lang="en-GB" dirty="0"/>
          </a:p>
          <a:p>
            <a:pPr>
              <a:buNone/>
            </a:pPr>
            <a:r>
              <a:rPr lang="en-GB" sz="2200" dirty="0"/>
              <a:t>short</a:t>
            </a:r>
          </a:p>
          <a:p>
            <a:pPr>
              <a:buNone/>
            </a:pPr>
            <a:r>
              <a:rPr lang="en-GB" sz="2200" dirty="0"/>
              <a:t>safe</a:t>
            </a:r>
          </a:p>
          <a:p>
            <a:pPr>
              <a:buNone/>
            </a:pPr>
            <a:r>
              <a:rPr lang="en-GB" sz="2200" dirty="0"/>
              <a:t>sad</a:t>
            </a:r>
          </a:p>
          <a:p>
            <a:pPr>
              <a:buNone/>
            </a:pPr>
            <a:r>
              <a:rPr lang="en-GB" sz="2200" dirty="0"/>
              <a:t>happy</a:t>
            </a:r>
          </a:p>
          <a:p>
            <a:pPr>
              <a:buNone/>
            </a:pPr>
            <a:r>
              <a:rPr lang="en-GB" sz="2200" dirty="0"/>
              <a:t>tall</a:t>
            </a:r>
          </a:p>
          <a:p>
            <a:pPr>
              <a:buNone/>
            </a:pPr>
            <a:r>
              <a:rPr lang="en-GB" sz="2200" dirty="0"/>
              <a:t>blue</a:t>
            </a:r>
          </a:p>
          <a:p>
            <a:pPr>
              <a:buNone/>
            </a:pPr>
            <a:r>
              <a:rPr lang="en-GB" sz="2200" dirty="0"/>
              <a:t>red</a:t>
            </a:r>
          </a:p>
          <a:p>
            <a:pPr>
              <a:buNone/>
            </a:pPr>
            <a:r>
              <a:rPr lang="en-GB" sz="2200" dirty="0"/>
              <a:t>heavy</a:t>
            </a:r>
          </a:p>
          <a:p>
            <a:pPr>
              <a:buNone/>
            </a:pPr>
            <a:r>
              <a:rPr lang="en-GB" sz="2200" dirty="0"/>
              <a:t>high</a:t>
            </a:r>
          </a:p>
          <a:p>
            <a:pPr>
              <a:buNone/>
            </a:pPr>
            <a:r>
              <a:rPr lang="en-GB" sz="2200" dirty="0"/>
              <a:t>nice</a:t>
            </a:r>
          </a:p>
          <a:p>
            <a:pPr>
              <a:buNone/>
            </a:pPr>
            <a:r>
              <a:rPr lang="en-GB" sz="2200" dirty="0"/>
              <a:t>big</a:t>
            </a:r>
          </a:p>
          <a:p>
            <a:pPr>
              <a:buNone/>
            </a:pPr>
            <a:r>
              <a:rPr lang="en-GB" sz="2200" dirty="0"/>
              <a:t>silly </a:t>
            </a:r>
          </a:p>
        </p:txBody>
      </p:sp>
      <p:sp>
        <p:nvSpPr>
          <p:cNvPr id="12" name="Text Placeholder 11"/>
          <p:cNvSpPr>
            <a:spLocks noGrp="1"/>
          </p:cNvSpPr>
          <p:nvPr>
            <p:ph type="body" sz="quarter" idx="1"/>
          </p:nvPr>
        </p:nvSpPr>
        <p:spPr>
          <a:xfrm>
            <a:off x="2987824" y="1484784"/>
            <a:ext cx="2738264" cy="640080"/>
          </a:xfrm>
        </p:spPr>
        <p:txBody>
          <a:bodyPr/>
          <a:lstStyle/>
          <a:p>
            <a:pPr algn="ctr"/>
            <a:r>
              <a:rPr lang="en-GB" dirty="0"/>
              <a:t>Make the comparative</a:t>
            </a:r>
          </a:p>
        </p:txBody>
      </p:sp>
      <p:sp>
        <p:nvSpPr>
          <p:cNvPr id="13" name="Text Placeholder 12"/>
          <p:cNvSpPr>
            <a:spLocks noGrp="1"/>
          </p:cNvSpPr>
          <p:nvPr>
            <p:ph type="body" sz="quarter" idx="3"/>
          </p:nvPr>
        </p:nvSpPr>
        <p:spPr>
          <a:xfrm>
            <a:off x="6228184" y="1484784"/>
            <a:ext cx="2651720" cy="640080"/>
          </a:xfrm>
        </p:spPr>
        <p:txBody>
          <a:bodyPr/>
          <a:lstStyle/>
          <a:p>
            <a:pPr algn="ctr"/>
            <a:r>
              <a:rPr lang="en-GB" dirty="0"/>
              <a:t>Make the superlative</a:t>
            </a:r>
          </a:p>
        </p:txBody>
      </p:sp>
      <p:sp>
        <p:nvSpPr>
          <p:cNvPr id="4" name="Content Placeholder 2"/>
          <p:cNvSpPr txBox="1">
            <a:spLocks/>
          </p:cNvSpPr>
          <p:nvPr/>
        </p:nvSpPr>
        <p:spPr>
          <a:xfrm>
            <a:off x="2987824" y="1628800"/>
            <a:ext cx="2088232" cy="4997152"/>
          </a:xfrm>
          <a:prstGeom prst="rect">
            <a:avLst/>
          </a:prstGeom>
        </p:spPr>
        <p:txBody>
          <a:bodyPr vert="horz">
            <a:normAutofit/>
          </a:bodyPr>
          <a:lstStyle/>
          <a:p>
            <a:pPr marL="1565910" marR="0" lvl="3" indent="-514350" algn="l" defTabSz="914400" rtl="0" eaLnBrk="1" fontAlgn="auto" latinLnBrk="0" hangingPunct="1">
              <a:lnSpc>
                <a:spcPct val="100000"/>
              </a:lnSpc>
              <a:spcBef>
                <a:spcPts val="400"/>
              </a:spcBef>
              <a:spcAft>
                <a:spcPts val="0"/>
              </a:spcAft>
              <a:buClr>
                <a:schemeClr val="accent3"/>
              </a:buClr>
              <a:buSzPct val="75000"/>
              <a:buFont typeface="Wingdings"/>
              <a:buChar char=""/>
              <a:tabLst/>
              <a:defRPr/>
            </a:pPr>
            <a:endParaRPr kumimoji="0" lang="en-GB" sz="2700" b="0"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GB"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6084168" y="1860848"/>
            <a:ext cx="2088232" cy="4997152"/>
          </a:xfrm>
          <a:prstGeom prst="rect">
            <a:avLst/>
          </a:prstGeom>
        </p:spPr>
        <p:txBody>
          <a:bodyPr vert="horz">
            <a:normAutofit/>
          </a:bodyPr>
          <a:lstStyle/>
          <a:p>
            <a:pPr marL="1565910" marR="0" lvl="3" indent="-514350" algn="l" defTabSz="914400" rtl="0" eaLnBrk="1" fontAlgn="auto" latinLnBrk="0" hangingPunct="1">
              <a:lnSpc>
                <a:spcPct val="100000"/>
              </a:lnSpc>
              <a:spcBef>
                <a:spcPts val="400"/>
              </a:spcBef>
              <a:spcAft>
                <a:spcPts val="0"/>
              </a:spcAft>
              <a:buClr>
                <a:schemeClr val="accent3"/>
              </a:buClr>
              <a:buSzPct val="75000"/>
              <a:buFont typeface="Wingdings"/>
              <a:buChar char=""/>
              <a:tabLst/>
              <a:defRPr/>
            </a:pPr>
            <a:endParaRPr kumimoji="0" lang="en-GB" sz="2700" b="0" i="0" u="none" strike="noStrike" kern="1200" cap="none" spc="0" normalizeH="0" baseline="0" noProof="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GB"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Content Placeholder 2"/>
          <p:cNvSpPr txBox="1">
            <a:spLocks/>
          </p:cNvSpPr>
          <p:nvPr/>
        </p:nvSpPr>
        <p:spPr>
          <a:xfrm>
            <a:off x="3140224" y="1781200"/>
            <a:ext cx="2088232" cy="4997152"/>
          </a:xfrm>
          <a:prstGeom prst="rect">
            <a:avLst/>
          </a:prstGeom>
        </p:spPr>
        <p:txBody>
          <a:bodyPr vert="horz">
            <a:normAutofit/>
          </a:bodyPr>
          <a:lstStyle/>
          <a:p>
            <a:pPr marL="1565910" marR="0" lvl="3" indent="-514350" algn="l" defTabSz="914400" rtl="0" eaLnBrk="1" fontAlgn="auto" latinLnBrk="0" hangingPunct="1">
              <a:lnSpc>
                <a:spcPct val="100000"/>
              </a:lnSpc>
              <a:spcBef>
                <a:spcPts val="400"/>
              </a:spcBef>
              <a:spcAft>
                <a:spcPts val="0"/>
              </a:spcAft>
              <a:buClr>
                <a:schemeClr val="accent3"/>
              </a:buClr>
              <a:buSzPct val="75000"/>
              <a:buFont typeface="Wingdings"/>
              <a:buChar char=""/>
              <a:tabLst/>
              <a:defRPr/>
            </a:pPr>
            <a:endParaRPr kumimoji="0" lang="en-GB" sz="2700" b="0" i="0" u="none" strike="noStrike" kern="1200" cap="none" spc="0" normalizeH="0" baseline="0" noProof="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GB"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Content Placeholder 2"/>
          <p:cNvSpPr txBox="1">
            <a:spLocks/>
          </p:cNvSpPr>
          <p:nvPr/>
        </p:nvSpPr>
        <p:spPr>
          <a:xfrm>
            <a:off x="3292624" y="1933600"/>
            <a:ext cx="2088232" cy="4997152"/>
          </a:xfrm>
          <a:prstGeom prst="rect">
            <a:avLst/>
          </a:prstGeom>
        </p:spPr>
        <p:txBody>
          <a:bodyPr vert="horz">
            <a:normAutofit/>
          </a:bodyPr>
          <a:lstStyle/>
          <a:p>
            <a:pPr marL="1565910" marR="0" lvl="3" indent="-514350" algn="l" defTabSz="914400" rtl="0" eaLnBrk="1" fontAlgn="auto" latinLnBrk="0" hangingPunct="1">
              <a:lnSpc>
                <a:spcPct val="100000"/>
              </a:lnSpc>
              <a:spcBef>
                <a:spcPts val="400"/>
              </a:spcBef>
              <a:spcAft>
                <a:spcPts val="0"/>
              </a:spcAft>
              <a:buClr>
                <a:schemeClr val="accent3"/>
              </a:buClr>
              <a:buSzPct val="75000"/>
              <a:buFont typeface="Wingdings"/>
              <a:buChar char=""/>
              <a:tabLst/>
              <a:defRPr/>
            </a:pPr>
            <a:endParaRPr kumimoji="0" lang="en-GB" sz="2700" b="0" i="0" u="none" strike="noStrike" kern="1200" cap="none" spc="0" normalizeH="0" baseline="0" noProof="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GB"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Text Placeholder 11"/>
          <p:cNvSpPr txBox="1">
            <a:spLocks/>
          </p:cNvSpPr>
          <p:nvPr/>
        </p:nvSpPr>
        <p:spPr>
          <a:xfrm>
            <a:off x="35496" y="1484784"/>
            <a:ext cx="2738264" cy="640080"/>
          </a:xfrm>
          <a:prstGeom prst="rect">
            <a:avLst/>
          </a:prstGeom>
          <a:solidFill>
            <a:schemeClr val="accent4">
              <a:lumMod val="50000"/>
            </a:schemeClr>
          </a:solidFill>
        </p:spPr>
        <p:txBody>
          <a:bodyPr vert="horz" rtlCol="0" anchor="ctr">
            <a:normAutofit/>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Tx/>
              <a:buNone/>
              <a:tabLst/>
              <a:defRPr/>
            </a:pPr>
            <a:r>
              <a:rPr kumimoji="0" lang="en-GB" sz="2000" b="1" i="0" u="none" strike="noStrike" kern="1200" cap="none" spc="0" normalizeH="0" baseline="0" noProof="0" dirty="0">
                <a:ln>
                  <a:noFill/>
                </a:ln>
                <a:solidFill>
                  <a:srgbClr val="FFFFFF"/>
                </a:solidFill>
                <a:effectLst/>
                <a:uLnTx/>
                <a:uFillTx/>
                <a:latin typeface="+mn-lt"/>
                <a:ea typeface="+mn-ea"/>
                <a:cs typeface="+mn-cs"/>
              </a:rPr>
              <a:t>Adjective</a:t>
            </a:r>
          </a:p>
        </p:txBody>
      </p:sp>
      <p:sp>
        <p:nvSpPr>
          <p:cNvPr id="18" name="Content Placeholder 2"/>
          <p:cNvSpPr>
            <a:spLocks noGrp="1"/>
          </p:cNvSpPr>
          <p:nvPr>
            <p:ph sz="quarter" idx="2"/>
          </p:nvPr>
        </p:nvSpPr>
        <p:spPr>
          <a:xfrm>
            <a:off x="1475656" y="2276872"/>
            <a:ext cx="1224136" cy="4581128"/>
          </a:xfrm>
        </p:spPr>
        <p:txBody>
          <a:bodyPr>
            <a:normAutofit fontScale="92500" lnSpcReduction="20000"/>
          </a:bodyPr>
          <a:lstStyle/>
          <a:p>
            <a:pPr lvl="3"/>
            <a:endParaRPr lang="en-GB" dirty="0"/>
          </a:p>
          <a:p>
            <a:pPr>
              <a:buNone/>
            </a:pPr>
            <a:r>
              <a:rPr lang="en-GB" sz="2200" dirty="0"/>
              <a:t>sweet</a:t>
            </a:r>
          </a:p>
          <a:p>
            <a:pPr>
              <a:buNone/>
            </a:pPr>
            <a:r>
              <a:rPr lang="en-GB" sz="2200" dirty="0"/>
              <a:t>close</a:t>
            </a:r>
          </a:p>
          <a:p>
            <a:pPr>
              <a:buNone/>
            </a:pPr>
            <a:r>
              <a:rPr lang="en-GB" sz="2200" dirty="0"/>
              <a:t>hot</a:t>
            </a:r>
          </a:p>
          <a:p>
            <a:pPr>
              <a:buNone/>
            </a:pPr>
            <a:r>
              <a:rPr lang="en-GB" sz="2200" dirty="0"/>
              <a:t>floppy</a:t>
            </a:r>
          </a:p>
          <a:p>
            <a:pPr>
              <a:buNone/>
            </a:pPr>
            <a:r>
              <a:rPr lang="en-GB" sz="2200" dirty="0"/>
              <a:t>dark</a:t>
            </a:r>
          </a:p>
          <a:p>
            <a:pPr>
              <a:buNone/>
            </a:pPr>
            <a:r>
              <a:rPr lang="en-GB" sz="2200" dirty="0"/>
              <a:t>rude</a:t>
            </a:r>
          </a:p>
          <a:p>
            <a:pPr>
              <a:buNone/>
            </a:pPr>
            <a:r>
              <a:rPr lang="en-GB" sz="2200" dirty="0"/>
              <a:t>flat</a:t>
            </a:r>
          </a:p>
          <a:p>
            <a:pPr>
              <a:buNone/>
            </a:pPr>
            <a:r>
              <a:rPr lang="en-GB" sz="2200" dirty="0"/>
              <a:t>dusty</a:t>
            </a:r>
          </a:p>
          <a:p>
            <a:pPr>
              <a:buNone/>
            </a:pPr>
            <a:r>
              <a:rPr lang="en-GB" sz="2200" dirty="0"/>
              <a:t>soft</a:t>
            </a:r>
          </a:p>
          <a:p>
            <a:pPr>
              <a:buNone/>
            </a:pPr>
            <a:r>
              <a:rPr lang="en-GB" sz="2200" dirty="0"/>
              <a:t>large</a:t>
            </a:r>
          </a:p>
          <a:p>
            <a:pPr>
              <a:buNone/>
            </a:pPr>
            <a:r>
              <a:rPr lang="en-GB" sz="2200" dirty="0"/>
              <a:t>thin</a:t>
            </a:r>
          </a:p>
          <a:p>
            <a:pPr>
              <a:buNone/>
            </a:pPr>
            <a:r>
              <a:rPr lang="en-GB" sz="2200" dirty="0"/>
              <a:t>lazy</a:t>
            </a:r>
          </a:p>
        </p:txBody>
      </p:sp>
      <p:cxnSp>
        <p:nvCxnSpPr>
          <p:cNvPr id="22" name="Straight Connector 21"/>
          <p:cNvCxnSpPr/>
          <p:nvPr/>
        </p:nvCxnSpPr>
        <p:spPr>
          <a:xfrm>
            <a:off x="1403648" y="2204864"/>
            <a:ext cx="0" cy="465313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52320" y="2160240"/>
            <a:ext cx="0" cy="465313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355976" y="2204864"/>
            <a:ext cx="0" cy="465313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59832" y="2564904"/>
            <a:ext cx="814454" cy="369332"/>
          </a:xfrm>
          <a:prstGeom prst="rect">
            <a:avLst/>
          </a:prstGeom>
        </p:spPr>
        <p:txBody>
          <a:bodyPr wrap="none">
            <a:spAutoFit/>
          </a:bodyPr>
          <a:lstStyle/>
          <a:p>
            <a:pPr>
              <a:buNone/>
            </a:pPr>
            <a:r>
              <a:rPr lang="en-GB" dirty="0"/>
              <a:t>short</a:t>
            </a:r>
            <a:r>
              <a:rPr lang="en-GB" dirty="0">
                <a:solidFill>
                  <a:srgbClr val="FF0000"/>
                </a:solidFill>
              </a:rPr>
              <a:t>er</a:t>
            </a:r>
            <a:endParaRPr lang="en-GB" dirty="0"/>
          </a:p>
        </p:txBody>
      </p:sp>
      <p:sp>
        <p:nvSpPr>
          <p:cNvPr id="27" name="Rectangle 26"/>
          <p:cNvSpPr/>
          <p:nvPr/>
        </p:nvSpPr>
        <p:spPr>
          <a:xfrm>
            <a:off x="6012160" y="2564904"/>
            <a:ext cx="876971" cy="369332"/>
          </a:xfrm>
          <a:prstGeom prst="rect">
            <a:avLst/>
          </a:prstGeom>
        </p:spPr>
        <p:txBody>
          <a:bodyPr wrap="none">
            <a:spAutoFit/>
          </a:bodyPr>
          <a:lstStyle/>
          <a:p>
            <a:pPr>
              <a:buNone/>
            </a:pPr>
            <a:r>
              <a:rPr lang="en-GB" dirty="0"/>
              <a:t>short</a:t>
            </a:r>
            <a:r>
              <a:rPr lang="en-GB" dirty="0">
                <a:solidFill>
                  <a:srgbClr val="FF0000"/>
                </a:solidFill>
              </a:rPr>
              <a:t>est</a:t>
            </a:r>
            <a:endParaRPr lang="en-GB" dirty="0"/>
          </a:p>
        </p:txBody>
      </p:sp>
      <p:cxnSp>
        <p:nvCxnSpPr>
          <p:cNvPr id="28" name="Straight Connector 27"/>
          <p:cNvCxnSpPr/>
          <p:nvPr/>
        </p:nvCxnSpPr>
        <p:spPr>
          <a:xfrm>
            <a:off x="2843808" y="1484784"/>
            <a:ext cx="0" cy="53732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940152" y="1484784"/>
            <a:ext cx="0" cy="53732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804248" y="6093296"/>
            <a:ext cx="2339752" cy="646331"/>
          </a:xfrm>
          <a:prstGeom prst="rect">
            <a:avLst/>
          </a:prstGeom>
          <a:solidFill>
            <a:schemeClr val="accent4">
              <a:lumMod val="20000"/>
              <a:lumOff val="80000"/>
            </a:schemeClr>
          </a:solidFill>
          <a:ln>
            <a:solidFill>
              <a:schemeClr val="tx1"/>
            </a:solidFill>
          </a:ln>
        </p:spPr>
        <p:txBody>
          <a:bodyPr wrap="square" rtlCol="0">
            <a:spAutoFit/>
          </a:bodyPr>
          <a:lstStyle/>
          <a:p>
            <a:r>
              <a:rPr lang="en-GB" dirty="0">
                <a:solidFill>
                  <a:srgbClr val="FF0000"/>
                </a:solidFill>
              </a:rPr>
              <a:t>Check your answers on the next slide!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Grammar 10: –</a:t>
            </a:r>
            <a:r>
              <a:rPr lang="en-GB" dirty="0" err="1"/>
              <a:t>er</a:t>
            </a:r>
            <a:r>
              <a:rPr lang="en-GB" dirty="0"/>
              <a:t> and –</a:t>
            </a:r>
            <a:r>
              <a:rPr lang="en-GB" dirty="0" err="1"/>
              <a:t>est</a:t>
            </a:r>
            <a:r>
              <a:rPr lang="en-GB" dirty="0"/>
              <a:t> suffixes</a:t>
            </a:r>
            <a:br>
              <a:rPr lang="en-GB" dirty="0"/>
            </a:br>
            <a:r>
              <a:rPr lang="en-GB" sz="2200" b="1" dirty="0"/>
              <a:t>How did you do?</a:t>
            </a:r>
          </a:p>
        </p:txBody>
      </p:sp>
      <p:sp>
        <p:nvSpPr>
          <p:cNvPr id="3" name="Content Placeholder 2"/>
          <p:cNvSpPr>
            <a:spLocks noGrp="1"/>
          </p:cNvSpPr>
          <p:nvPr>
            <p:ph sz="quarter" idx="2"/>
          </p:nvPr>
        </p:nvSpPr>
        <p:spPr>
          <a:xfrm>
            <a:off x="323528" y="2276872"/>
            <a:ext cx="1224136" cy="4581128"/>
          </a:xfrm>
        </p:spPr>
        <p:txBody>
          <a:bodyPr>
            <a:normAutofit fontScale="92500" lnSpcReduction="20000"/>
          </a:bodyPr>
          <a:lstStyle/>
          <a:p>
            <a:pPr lvl="3"/>
            <a:endParaRPr lang="en-GB" dirty="0"/>
          </a:p>
          <a:p>
            <a:pPr>
              <a:buNone/>
            </a:pPr>
            <a:r>
              <a:rPr lang="en-GB" sz="2200" dirty="0"/>
              <a:t>short</a:t>
            </a:r>
          </a:p>
          <a:p>
            <a:pPr>
              <a:buNone/>
            </a:pPr>
            <a:r>
              <a:rPr lang="en-GB" sz="2200" dirty="0"/>
              <a:t>safe</a:t>
            </a:r>
          </a:p>
          <a:p>
            <a:pPr>
              <a:buNone/>
            </a:pPr>
            <a:r>
              <a:rPr lang="en-GB" sz="2200" dirty="0"/>
              <a:t>sad</a:t>
            </a:r>
          </a:p>
          <a:p>
            <a:pPr>
              <a:buNone/>
            </a:pPr>
            <a:r>
              <a:rPr lang="en-GB" sz="2200" dirty="0"/>
              <a:t>happy</a:t>
            </a:r>
          </a:p>
          <a:p>
            <a:pPr>
              <a:buNone/>
            </a:pPr>
            <a:r>
              <a:rPr lang="en-GB" sz="2200" dirty="0"/>
              <a:t>tall</a:t>
            </a:r>
          </a:p>
          <a:p>
            <a:pPr>
              <a:buNone/>
            </a:pPr>
            <a:r>
              <a:rPr lang="en-GB" sz="2200" dirty="0"/>
              <a:t>blue</a:t>
            </a:r>
          </a:p>
          <a:p>
            <a:pPr>
              <a:buNone/>
            </a:pPr>
            <a:r>
              <a:rPr lang="en-GB" sz="2200" dirty="0"/>
              <a:t>red</a:t>
            </a:r>
          </a:p>
          <a:p>
            <a:pPr>
              <a:buNone/>
            </a:pPr>
            <a:r>
              <a:rPr lang="en-GB" sz="2200" dirty="0"/>
              <a:t>heavy</a:t>
            </a:r>
          </a:p>
          <a:p>
            <a:pPr>
              <a:buNone/>
            </a:pPr>
            <a:r>
              <a:rPr lang="en-GB" sz="2200" dirty="0"/>
              <a:t>high</a:t>
            </a:r>
          </a:p>
          <a:p>
            <a:pPr>
              <a:buNone/>
            </a:pPr>
            <a:r>
              <a:rPr lang="en-GB" sz="2200" dirty="0"/>
              <a:t>nice</a:t>
            </a:r>
          </a:p>
          <a:p>
            <a:pPr>
              <a:buNone/>
            </a:pPr>
            <a:r>
              <a:rPr lang="en-GB" sz="2200" dirty="0"/>
              <a:t>big</a:t>
            </a:r>
          </a:p>
          <a:p>
            <a:pPr>
              <a:buNone/>
            </a:pPr>
            <a:r>
              <a:rPr lang="en-GB" sz="2200" dirty="0"/>
              <a:t>silly </a:t>
            </a:r>
          </a:p>
        </p:txBody>
      </p:sp>
      <p:sp>
        <p:nvSpPr>
          <p:cNvPr id="12" name="Text Placeholder 11"/>
          <p:cNvSpPr>
            <a:spLocks noGrp="1"/>
          </p:cNvSpPr>
          <p:nvPr>
            <p:ph type="body" sz="quarter" idx="1"/>
          </p:nvPr>
        </p:nvSpPr>
        <p:spPr>
          <a:xfrm>
            <a:off x="2987824" y="1484784"/>
            <a:ext cx="2738264" cy="640080"/>
          </a:xfrm>
        </p:spPr>
        <p:txBody>
          <a:bodyPr/>
          <a:lstStyle/>
          <a:p>
            <a:pPr algn="ctr"/>
            <a:r>
              <a:rPr lang="en-GB" dirty="0"/>
              <a:t>Comparative</a:t>
            </a:r>
          </a:p>
        </p:txBody>
      </p:sp>
      <p:sp>
        <p:nvSpPr>
          <p:cNvPr id="13" name="Text Placeholder 12"/>
          <p:cNvSpPr>
            <a:spLocks noGrp="1"/>
          </p:cNvSpPr>
          <p:nvPr>
            <p:ph type="body" sz="quarter" idx="3"/>
          </p:nvPr>
        </p:nvSpPr>
        <p:spPr>
          <a:xfrm>
            <a:off x="6228184" y="1484784"/>
            <a:ext cx="2651720" cy="640080"/>
          </a:xfrm>
        </p:spPr>
        <p:txBody>
          <a:bodyPr/>
          <a:lstStyle/>
          <a:p>
            <a:pPr algn="ctr"/>
            <a:r>
              <a:rPr lang="en-GB" dirty="0"/>
              <a:t>Superlative</a:t>
            </a:r>
          </a:p>
        </p:txBody>
      </p:sp>
      <p:sp>
        <p:nvSpPr>
          <p:cNvPr id="4" name="Content Placeholder 2"/>
          <p:cNvSpPr txBox="1">
            <a:spLocks/>
          </p:cNvSpPr>
          <p:nvPr/>
        </p:nvSpPr>
        <p:spPr>
          <a:xfrm>
            <a:off x="2987824" y="1628800"/>
            <a:ext cx="2088232" cy="4997152"/>
          </a:xfrm>
          <a:prstGeom prst="rect">
            <a:avLst/>
          </a:prstGeom>
        </p:spPr>
        <p:txBody>
          <a:bodyPr vert="horz">
            <a:normAutofit/>
          </a:bodyPr>
          <a:lstStyle/>
          <a:p>
            <a:pPr marL="1565910" marR="0" lvl="3" indent="-514350" algn="l" defTabSz="914400" rtl="0" eaLnBrk="1" fontAlgn="auto" latinLnBrk="0" hangingPunct="1">
              <a:lnSpc>
                <a:spcPct val="100000"/>
              </a:lnSpc>
              <a:spcBef>
                <a:spcPts val="400"/>
              </a:spcBef>
              <a:spcAft>
                <a:spcPts val="0"/>
              </a:spcAft>
              <a:buClr>
                <a:schemeClr val="accent3"/>
              </a:buClr>
              <a:buSzPct val="75000"/>
              <a:buFont typeface="Wingdings"/>
              <a:buChar char=""/>
              <a:tabLst/>
              <a:defRPr/>
            </a:pPr>
            <a:endParaRPr kumimoji="0" lang="en-GB" sz="2700" b="0"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GB"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6084168" y="1860848"/>
            <a:ext cx="2088232" cy="4997152"/>
          </a:xfrm>
          <a:prstGeom prst="rect">
            <a:avLst/>
          </a:prstGeom>
        </p:spPr>
        <p:txBody>
          <a:bodyPr vert="horz">
            <a:normAutofit/>
          </a:bodyPr>
          <a:lstStyle/>
          <a:p>
            <a:pPr marL="1565910" marR="0" lvl="3" indent="-514350" algn="l" defTabSz="914400" rtl="0" eaLnBrk="1" fontAlgn="auto" latinLnBrk="0" hangingPunct="1">
              <a:lnSpc>
                <a:spcPct val="100000"/>
              </a:lnSpc>
              <a:spcBef>
                <a:spcPts val="400"/>
              </a:spcBef>
              <a:spcAft>
                <a:spcPts val="0"/>
              </a:spcAft>
              <a:buClr>
                <a:schemeClr val="accent3"/>
              </a:buClr>
              <a:buSzPct val="75000"/>
              <a:buFont typeface="Wingdings"/>
              <a:buChar char=""/>
              <a:tabLst/>
              <a:defRPr/>
            </a:pPr>
            <a:endParaRPr kumimoji="0" lang="en-GB" sz="2700" b="0" i="0" u="none" strike="noStrike" kern="1200" cap="none" spc="0" normalizeH="0" baseline="0" noProof="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GB"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Content Placeholder 2"/>
          <p:cNvSpPr txBox="1">
            <a:spLocks/>
          </p:cNvSpPr>
          <p:nvPr/>
        </p:nvSpPr>
        <p:spPr>
          <a:xfrm>
            <a:off x="3140224" y="1781200"/>
            <a:ext cx="2088232" cy="4997152"/>
          </a:xfrm>
          <a:prstGeom prst="rect">
            <a:avLst/>
          </a:prstGeom>
        </p:spPr>
        <p:txBody>
          <a:bodyPr vert="horz">
            <a:normAutofit/>
          </a:bodyPr>
          <a:lstStyle/>
          <a:p>
            <a:pPr marL="1565910" marR="0" lvl="3" indent="-514350" algn="l" defTabSz="914400" rtl="0" eaLnBrk="1" fontAlgn="auto" latinLnBrk="0" hangingPunct="1">
              <a:lnSpc>
                <a:spcPct val="100000"/>
              </a:lnSpc>
              <a:spcBef>
                <a:spcPts val="400"/>
              </a:spcBef>
              <a:spcAft>
                <a:spcPts val="0"/>
              </a:spcAft>
              <a:buClr>
                <a:schemeClr val="accent3"/>
              </a:buClr>
              <a:buSzPct val="75000"/>
              <a:buFont typeface="Wingdings"/>
              <a:buChar char=""/>
              <a:tabLst/>
              <a:defRPr/>
            </a:pPr>
            <a:endParaRPr kumimoji="0" lang="en-GB" sz="2700" b="0" i="0" u="none" strike="noStrike" kern="1200" cap="none" spc="0" normalizeH="0" baseline="0" noProof="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GB"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Content Placeholder 2"/>
          <p:cNvSpPr txBox="1">
            <a:spLocks/>
          </p:cNvSpPr>
          <p:nvPr/>
        </p:nvSpPr>
        <p:spPr>
          <a:xfrm>
            <a:off x="3292624" y="1933600"/>
            <a:ext cx="2088232" cy="4997152"/>
          </a:xfrm>
          <a:prstGeom prst="rect">
            <a:avLst/>
          </a:prstGeom>
        </p:spPr>
        <p:txBody>
          <a:bodyPr vert="horz">
            <a:normAutofit/>
          </a:bodyPr>
          <a:lstStyle/>
          <a:p>
            <a:pPr marL="1565910" marR="0" lvl="3" indent="-514350" algn="l" defTabSz="914400" rtl="0" eaLnBrk="1" fontAlgn="auto" latinLnBrk="0" hangingPunct="1">
              <a:lnSpc>
                <a:spcPct val="100000"/>
              </a:lnSpc>
              <a:spcBef>
                <a:spcPts val="400"/>
              </a:spcBef>
              <a:spcAft>
                <a:spcPts val="0"/>
              </a:spcAft>
              <a:buClr>
                <a:schemeClr val="accent3"/>
              </a:buClr>
              <a:buSzPct val="75000"/>
              <a:buFont typeface="Wingdings"/>
              <a:buChar char=""/>
              <a:tabLst/>
              <a:defRPr/>
            </a:pPr>
            <a:endParaRPr kumimoji="0" lang="en-GB" sz="2700" b="0" i="0" u="none" strike="noStrike" kern="1200" cap="none" spc="0" normalizeH="0" baseline="0" noProof="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GB"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Text Placeholder 11"/>
          <p:cNvSpPr txBox="1">
            <a:spLocks/>
          </p:cNvSpPr>
          <p:nvPr/>
        </p:nvSpPr>
        <p:spPr>
          <a:xfrm>
            <a:off x="35496" y="1484784"/>
            <a:ext cx="2738264" cy="640080"/>
          </a:xfrm>
          <a:prstGeom prst="rect">
            <a:avLst/>
          </a:prstGeom>
          <a:solidFill>
            <a:schemeClr val="accent4">
              <a:lumMod val="50000"/>
            </a:schemeClr>
          </a:solidFill>
        </p:spPr>
        <p:txBody>
          <a:bodyPr vert="horz" rtlCol="0" anchor="ctr">
            <a:normAutofit/>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Tx/>
              <a:buNone/>
              <a:tabLst/>
              <a:defRPr/>
            </a:pPr>
            <a:r>
              <a:rPr kumimoji="0" lang="en-GB" sz="2000" b="1" i="0" u="none" strike="noStrike" kern="1200" cap="none" spc="0" normalizeH="0" baseline="0" noProof="0" dirty="0">
                <a:ln>
                  <a:noFill/>
                </a:ln>
                <a:solidFill>
                  <a:srgbClr val="FFFFFF"/>
                </a:solidFill>
                <a:effectLst/>
                <a:uLnTx/>
                <a:uFillTx/>
                <a:latin typeface="+mn-lt"/>
                <a:ea typeface="+mn-ea"/>
                <a:cs typeface="+mn-cs"/>
              </a:rPr>
              <a:t>Adjective</a:t>
            </a:r>
          </a:p>
        </p:txBody>
      </p:sp>
      <p:sp>
        <p:nvSpPr>
          <p:cNvPr id="18" name="Content Placeholder 2"/>
          <p:cNvSpPr>
            <a:spLocks noGrp="1"/>
          </p:cNvSpPr>
          <p:nvPr>
            <p:ph sz="quarter" idx="2"/>
          </p:nvPr>
        </p:nvSpPr>
        <p:spPr>
          <a:xfrm>
            <a:off x="1475656" y="2276872"/>
            <a:ext cx="1224136" cy="4581128"/>
          </a:xfrm>
        </p:spPr>
        <p:txBody>
          <a:bodyPr>
            <a:normAutofit fontScale="92500" lnSpcReduction="20000"/>
          </a:bodyPr>
          <a:lstStyle/>
          <a:p>
            <a:pPr lvl="3"/>
            <a:endParaRPr lang="en-GB" dirty="0"/>
          </a:p>
          <a:p>
            <a:pPr>
              <a:buNone/>
            </a:pPr>
            <a:r>
              <a:rPr lang="en-GB" sz="2200" dirty="0"/>
              <a:t>sweet</a:t>
            </a:r>
          </a:p>
          <a:p>
            <a:pPr>
              <a:buNone/>
            </a:pPr>
            <a:r>
              <a:rPr lang="en-GB" sz="2200" dirty="0"/>
              <a:t>close</a:t>
            </a:r>
          </a:p>
          <a:p>
            <a:pPr>
              <a:buNone/>
            </a:pPr>
            <a:r>
              <a:rPr lang="en-GB" sz="2200" dirty="0"/>
              <a:t>hot</a:t>
            </a:r>
          </a:p>
          <a:p>
            <a:pPr>
              <a:buNone/>
            </a:pPr>
            <a:r>
              <a:rPr lang="en-GB" sz="2200" dirty="0"/>
              <a:t>floppy</a:t>
            </a:r>
          </a:p>
          <a:p>
            <a:pPr>
              <a:buNone/>
            </a:pPr>
            <a:r>
              <a:rPr lang="en-GB" sz="2200" dirty="0"/>
              <a:t>dark</a:t>
            </a:r>
          </a:p>
          <a:p>
            <a:pPr>
              <a:buNone/>
            </a:pPr>
            <a:r>
              <a:rPr lang="en-GB" sz="2200" dirty="0"/>
              <a:t>rude</a:t>
            </a:r>
          </a:p>
          <a:p>
            <a:pPr>
              <a:buNone/>
            </a:pPr>
            <a:r>
              <a:rPr lang="en-GB" sz="2200" dirty="0"/>
              <a:t>flat</a:t>
            </a:r>
          </a:p>
          <a:p>
            <a:pPr>
              <a:buNone/>
            </a:pPr>
            <a:r>
              <a:rPr lang="en-GB" sz="2200" dirty="0"/>
              <a:t>dusty</a:t>
            </a:r>
          </a:p>
          <a:p>
            <a:pPr>
              <a:buNone/>
            </a:pPr>
            <a:r>
              <a:rPr lang="en-GB" sz="2200" dirty="0"/>
              <a:t>soft</a:t>
            </a:r>
          </a:p>
          <a:p>
            <a:pPr>
              <a:buNone/>
            </a:pPr>
            <a:r>
              <a:rPr lang="en-GB" sz="2200" dirty="0"/>
              <a:t>large</a:t>
            </a:r>
          </a:p>
          <a:p>
            <a:pPr>
              <a:buNone/>
            </a:pPr>
            <a:r>
              <a:rPr lang="en-GB" sz="2200" dirty="0"/>
              <a:t>thin</a:t>
            </a:r>
          </a:p>
          <a:p>
            <a:pPr>
              <a:buNone/>
            </a:pPr>
            <a:r>
              <a:rPr lang="en-GB" sz="2200" dirty="0"/>
              <a:t>lazy</a:t>
            </a:r>
          </a:p>
        </p:txBody>
      </p:sp>
      <p:cxnSp>
        <p:nvCxnSpPr>
          <p:cNvPr id="20" name="Straight Connector 19"/>
          <p:cNvCxnSpPr/>
          <p:nvPr/>
        </p:nvCxnSpPr>
        <p:spPr>
          <a:xfrm>
            <a:off x="2843808" y="1484784"/>
            <a:ext cx="0" cy="53732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03648" y="2204864"/>
            <a:ext cx="0" cy="465313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52320" y="2160240"/>
            <a:ext cx="0" cy="465313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83968" y="2204864"/>
            <a:ext cx="0" cy="465313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Content Placeholder 2"/>
          <p:cNvSpPr>
            <a:spLocks noGrp="1"/>
          </p:cNvSpPr>
          <p:nvPr>
            <p:ph sz="quarter" idx="2"/>
          </p:nvPr>
        </p:nvSpPr>
        <p:spPr>
          <a:xfrm>
            <a:off x="6012160" y="2276872"/>
            <a:ext cx="1224136" cy="4581128"/>
          </a:xfrm>
        </p:spPr>
        <p:txBody>
          <a:bodyPr>
            <a:normAutofit fontScale="92500" lnSpcReduction="20000"/>
          </a:bodyPr>
          <a:lstStyle/>
          <a:p>
            <a:pPr lvl="3"/>
            <a:endParaRPr lang="en-GB" dirty="0"/>
          </a:p>
          <a:p>
            <a:pPr>
              <a:buNone/>
            </a:pPr>
            <a:r>
              <a:rPr lang="en-GB" sz="2200" dirty="0"/>
              <a:t>short</a:t>
            </a:r>
            <a:r>
              <a:rPr lang="en-GB" sz="2200" dirty="0">
                <a:solidFill>
                  <a:srgbClr val="FF0000"/>
                </a:solidFill>
              </a:rPr>
              <a:t>est</a:t>
            </a:r>
            <a:endParaRPr lang="en-GB" sz="2200" dirty="0"/>
          </a:p>
          <a:p>
            <a:pPr>
              <a:buNone/>
            </a:pPr>
            <a:r>
              <a:rPr lang="en-GB" sz="2200" dirty="0"/>
              <a:t>safe</a:t>
            </a:r>
            <a:r>
              <a:rPr lang="en-GB" sz="2200" dirty="0">
                <a:solidFill>
                  <a:srgbClr val="FF0000"/>
                </a:solidFill>
              </a:rPr>
              <a:t>st</a:t>
            </a:r>
          </a:p>
          <a:p>
            <a:pPr>
              <a:buNone/>
            </a:pPr>
            <a:r>
              <a:rPr lang="en-GB" sz="2200" dirty="0"/>
              <a:t>sad</a:t>
            </a:r>
            <a:r>
              <a:rPr lang="en-GB" sz="2200" b="1" dirty="0">
                <a:solidFill>
                  <a:srgbClr val="FF0000"/>
                </a:solidFill>
              </a:rPr>
              <a:t>d</a:t>
            </a:r>
            <a:r>
              <a:rPr lang="en-GB" sz="2200" dirty="0">
                <a:solidFill>
                  <a:srgbClr val="FF0000"/>
                </a:solidFill>
              </a:rPr>
              <a:t>est</a:t>
            </a:r>
          </a:p>
          <a:p>
            <a:pPr>
              <a:buNone/>
            </a:pPr>
            <a:r>
              <a:rPr lang="en-GB" sz="2200" dirty="0"/>
              <a:t>happ</a:t>
            </a:r>
            <a:r>
              <a:rPr lang="en-GB" sz="2200" b="1" dirty="0">
                <a:solidFill>
                  <a:srgbClr val="FF0000"/>
                </a:solidFill>
              </a:rPr>
              <a:t>i</a:t>
            </a:r>
            <a:r>
              <a:rPr lang="en-GB" sz="2200" dirty="0">
                <a:solidFill>
                  <a:srgbClr val="FF0000"/>
                </a:solidFill>
              </a:rPr>
              <a:t>est</a:t>
            </a:r>
          </a:p>
          <a:p>
            <a:pPr>
              <a:buNone/>
            </a:pPr>
            <a:r>
              <a:rPr lang="en-GB" sz="2200" dirty="0"/>
              <a:t>tall</a:t>
            </a:r>
            <a:r>
              <a:rPr lang="en-GB" sz="2200" dirty="0">
                <a:solidFill>
                  <a:srgbClr val="FF0000"/>
                </a:solidFill>
              </a:rPr>
              <a:t>est</a:t>
            </a:r>
            <a:endParaRPr lang="en-GB" sz="2200" dirty="0"/>
          </a:p>
          <a:p>
            <a:pPr>
              <a:buNone/>
            </a:pPr>
            <a:r>
              <a:rPr lang="en-GB" sz="2200" dirty="0"/>
              <a:t>blue</a:t>
            </a:r>
            <a:r>
              <a:rPr lang="en-GB" sz="2200" dirty="0">
                <a:solidFill>
                  <a:srgbClr val="FF0000"/>
                </a:solidFill>
              </a:rPr>
              <a:t>st</a:t>
            </a:r>
            <a:endParaRPr lang="en-GB" sz="2200" dirty="0"/>
          </a:p>
          <a:p>
            <a:pPr>
              <a:buNone/>
            </a:pPr>
            <a:r>
              <a:rPr lang="en-GB" sz="2200" dirty="0"/>
              <a:t>red</a:t>
            </a:r>
            <a:r>
              <a:rPr lang="en-GB" sz="2200" b="1" dirty="0">
                <a:solidFill>
                  <a:srgbClr val="FF0000"/>
                </a:solidFill>
              </a:rPr>
              <a:t>d</a:t>
            </a:r>
            <a:r>
              <a:rPr lang="en-GB" sz="2200" dirty="0">
                <a:solidFill>
                  <a:srgbClr val="FF0000"/>
                </a:solidFill>
              </a:rPr>
              <a:t>est</a:t>
            </a:r>
            <a:endParaRPr lang="en-GB" sz="2200" dirty="0"/>
          </a:p>
          <a:p>
            <a:pPr>
              <a:buNone/>
            </a:pPr>
            <a:r>
              <a:rPr lang="en-GB" sz="2200" dirty="0"/>
              <a:t>heav</a:t>
            </a:r>
            <a:r>
              <a:rPr lang="en-GB" sz="2200" b="1" dirty="0">
                <a:solidFill>
                  <a:srgbClr val="FF0000"/>
                </a:solidFill>
              </a:rPr>
              <a:t>i</a:t>
            </a:r>
            <a:r>
              <a:rPr lang="en-GB" sz="2200" dirty="0">
                <a:solidFill>
                  <a:srgbClr val="FF0000"/>
                </a:solidFill>
              </a:rPr>
              <a:t>est</a:t>
            </a:r>
            <a:endParaRPr lang="en-GB" sz="2200" dirty="0"/>
          </a:p>
          <a:p>
            <a:pPr>
              <a:buNone/>
            </a:pPr>
            <a:r>
              <a:rPr lang="en-GB" sz="2200" dirty="0"/>
              <a:t>high</a:t>
            </a:r>
            <a:r>
              <a:rPr lang="en-GB" sz="2200" dirty="0">
                <a:solidFill>
                  <a:srgbClr val="FF0000"/>
                </a:solidFill>
              </a:rPr>
              <a:t>est</a:t>
            </a:r>
            <a:endParaRPr lang="en-GB" sz="2200" dirty="0"/>
          </a:p>
          <a:p>
            <a:pPr>
              <a:buNone/>
            </a:pPr>
            <a:r>
              <a:rPr lang="en-GB" sz="2200" dirty="0"/>
              <a:t>nice</a:t>
            </a:r>
            <a:r>
              <a:rPr lang="en-GB" sz="2200" dirty="0">
                <a:solidFill>
                  <a:srgbClr val="FF0000"/>
                </a:solidFill>
              </a:rPr>
              <a:t>st</a:t>
            </a:r>
            <a:endParaRPr lang="en-GB" sz="2200" dirty="0"/>
          </a:p>
          <a:p>
            <a:pPr>
              <a:buNone/>
            </a:pPr>
            <a:r>
              <a:rPr lang="en-GB" sz="2200" dirty="0"/>
              <a:t>big</a:t>
            </a:r>
            <a:r>
              <a:rPr lang="en-GB" sz="2200" b="1" dirty="0">
                <a:solidFill>
                  <a:srgbClr val="FF0000"/>
                </a:solidFill>
              </a:rPr>
              <a:t>g</a:t>
            </a:r>
            <a:r>
              <a:rPr lang="en-GB" sz="2200" dirty="0">
                <a:solidFill>
                  <a:srgbClr val="FF0000"/>
                </a:solidFill>
              </a:rPr>
              <a:t>est</a:t>
            </a:r>
            <a:endParaRPr lang="en-GB" sz="2200" dirty="0"/>
          </a:p>
          <a:p>
            <a:pPr>
              <a:buNone/>
            </a:pPr>
            <a:r>
              <a:rPr lang="en-GB" sz="2200" dirty="0"/>
              <a:t>sill</a:t>
            </a:r>
            <a:r>
              <a:rPr lang="en-GB" sz="2200" b="1" dirty="0">
                <a:solidFill>
                  <a:srgbClr val="FF0000"/>
                </a:solidFill>
              </a:rPr>
              <a:t>i</a:t>
            </a:r>
            <a:r>
              <a:rPr lang="en-GB" sz="2200" dirty="0">
                <a:solidFill>
                  <a:srgbClr val="FF0000"/>
                </a:solidFill>
              </a:rPr>
              <a:t>est</a:t>
            </a:r>
            <a:endParaRPr lang="en-GB" sz="2200" dirty="0"/>
          </a:p>
        </p:txBody>
      </p:sp>
      <p:sp>
        <p:nvSpPr>
          <p:cNvPr id="23" name="Content Placeholder 2"/>
          <p:cNvSpPr>
            <a:spLocks noGrp="1"/>
          </p:cNvSpPr>
          <p:nvPr>
            <p:ph sz="quarter" idx="2"/>
          </p:nvPr>
        </p:nvSpPr>
        <p:spPr>
          <a:xfrm>
            <a:off x="2987824" y="2276872"/>
            <a:ext cx="1224136" cy="4581128"/>
          </a:xfrm>
        </p:spPr>
        <p:txBody>
          <a:bodyPr>
            <a:normAutofit fontScale="92500" lnSpcReduction="20000"/>
          </a:bodyPr>
          <a:lstStyle/>
          <a:p>
            <a:pPr lvl="3"/>
            <a:endParaRPr lang="en-GB" dirty="0"/>
          </a:p>
          <a:p>
            <a:pPr>
              <a:buNone/>
            </a:pPr>
            <a:r>
              <a:rPr lang="en-GB" sz="2200" dirty="0"/>
              <a:t>short</a:t>
            </a:r>
            <a:r>
              <a:rPr lang="en-GB" sz="2200" dirty="0">
                <a:solidFill>
                  <a:srgbClr val="FF0000"/>
                </a:solidFill>
              </a:rPr>
              <a:t>er</a:t>
            </a:r>
            <a:endParaRPr lang="en-GB" sz="2200" dirty="0"/>
          </a:p>
          <a:p>
            <a:pPr>
              <a:buNone/>
            </a:pPr>
            <a:r>
              <a:rPr lang="en-GB" sz="2200" dirty="0"/>
              <a:t>safe</a:t>
            </a:r>
            <a:r>
              <a:rPr lang="en-GB" sz="2200" dirty="0">
                <a:solidFill>
                  <a:srgbClr val="FF0000"/>
                </a:solidFill>
              </a:rPr>
              <a:t>r</a:t>
            </a:r>
            <a:endParaRPr lang="en-GB" sz="2200" dirty="0"/>
          </a:p>
          <a:p>
            <a:pPr>
              <a:buNone/>
            </a:pPr>
            <a:r>
              <a:rPr lang="en-GB" sz="2200" dirty="0"/>
              <a:t>sad</a:t>
            </a:r>
            <a:r>
              <a:rPr lang="en-GB" sz="2200" b="1" dirty="0">
                <a:solidFill>
                  <a:srgbClr val="FF0000"/>
                </a:solidFill>
              </a:rPr>
              <a:t>d</a:t>
            </a:r>
            <a:r>
              <a:rPr lang="en-GB" sz="2200" dirty="0">
                <a:solidFill>
                  <a:srgbClr val="FF0000"/>
                </a:solidFill>
              </a:rPr>
              <a:t>er</a:t>
            </a:r>
          </a:p>
          <a:p>
            <a:pPr>
              <a:buNone/>
            </a:pPr>
            <a:r>
              <a:rPr lang="en-GB" sz="2200" dirty="0"/>
              <a:t>happ</a:t>
            </a:r>
            <a:r>
              <a:rPr lang="en-GB" sz="2200" b="1" dirty="0">
                <a:solidFill>
                  <a:srgbClr val="FF0000"/>
                </a:solidFill>
              </a:rPr>
              <a:t>i</a:t>
            </a:r>
            <a:r>
              <a:rPr lang="en-GB" sz="2200" dirty="0">
                <a:solidFill>
                  <a:srgbClr val="FF0000"/>
                </a:solidFill>
              </a:rPr>
              <a:t>er</a:t>
            </a:r>
          </a:p>
          <a:p>
            <a:pPr>
              <a:buNone/>
            </a:pPr>
            <a:r>
              <a:rPr lang="en-GB" sz="2200" dirty="0"/>
              <a:t>tall</a:t>
            </a:r>
            <a:r>
              <a:rPr lang="en-GB" sz="2200" dirty="0">
                <a:solidFill>
                  <a:srgbClr val="FF0000"/>
                </a:solidFill>
              </a:rPr>
              <a:t>er</a:t>
            </a:r>
            <a:endParaRPr lang="en-GB" sz="2200" dirty="0"/>
          </a:p>
          <a:p>
            <a:pPr>
              <a:buNone/>
            </a:pPr>
            <a:r>
              <a:rPr lang="en-GB" sz="2200" dirty="0"/>
              <a:t>blue</a:t>
            </a:r>
            <a:r>
              <a:rPr lang="en-GB" sz="2200" dirty="0">
                <a:solidFill>
                  <a:srgbClr val="FF0000"/>
                </a:solidFill>
              </a:rPr>
              <a:t>r</a:t>
            </a:r>
            <a:endParaRPr lang="en-GB" sz="2200" dirty="0"/>
          </a:p>
          <a:p>
            <a:pPr>
              <a:buNone/>
            </a:pPr>
            <a:r>
              <a:rPr lang="en-GB" sz="2200" dirty="0"/>
              <a:t>red</a:t>
            </a:r>
            <a:r>
              <a:rPr lang="en-GB" sz="2200" b="1" dirty="0">
                <a:solidFill>
                  <a:srgbClr val="FF0000"/>
                </a:solidFill>
              </a:rPr>
              <a:t>d</a:t>
            </a:r>
            <a:r>
              <a:rPr lang="en-GB" sz="2200" dirty="0">
                <a:solidFill>
                  <a:srgbClr val="FF0000"/>
                </a:solidFill>
              </a:rPr>
              <a:t>er</a:t>
            </a:r>
            <a:endParaRPr lang="en-GB" sz="2200" dirty="0"/>
          </a:p>
          <a:p>
            <a:pPr>
              <a:buNone/>
            </a:pPr>
            <a:r>
              <a:rPr lang="en-GB" sz="2200" dirty="0"/>
              <a:t>heav</a:t>
            </a:r>
            <a:r>
              <a:rPr lang="en-GB" sz="2200" b="1" dirty="0">
                <a:solidFill>
                  <a:srgbClr val="FF0000"/>
                </a:solidFill>
              </a:rPr>
              <a:t>i</a:t>
            </a:r>
            <a:r>
              <a:rPr lang="en-GB" sz="2200" dirty="0">
                <a:solidFill>
                  <a:srgbClr val="FF0000"/>
                </a:solidFill>
              </a:rPr>
              <a:t>er</a:t>
            </a:r>
            <a:endParaRPr lang="en-GB" sz="2200" dirty="0"/>
          </a:p>
          <a:p>
            <a:pPr>
              <a:buNone/>
            </a:pPr>
            <a:r>
              <a:rPr lang="en-GB" sz="2200" dirty="0"/>
              <a:t>high</a:t>
            </a:r>
            <a:r>
              <a:rPr lang="en-GB" sz="2200" dirty="0">
                <a:solidFill>
                  <a:srgbClr val="FF0000"/>
                </a:solidFill>
              </a:rPr>
              <a:t>er</a:t>
            </a:r>
            <a:endParaRPr lang="en-GB" sz="2200" dirty="0"/>
          </a:p>
          <a:p>
            <a:pPr>
              <a:buNone/>
            </a:pPr>
            <a:r>
              <a:rPr lang="en-GB" sz="2200" dirty="0"/>
              <a:t>nice</a:t>
            </a:r>
            <a:r>
              <a:rPr lang="en-GB" sz="2200" dirty="0">
                <a:solidFill>
                  <a:srgbClr val="FF0000"/>
                </a:solidFill>
              </a:rPr>
              <a:t>r</a:t>
            </a:r>
            <a:endParaRPr lang="en-GB" sz="2200" dirty="0"/>
          </a:p>
          <a:p>
            <a:pPr>
              <a:buNone/>
            </a:pPr>
            <a:r>
              <a:rPr lang="en-GB" sz="2200" dirty="0"/>
              <a:t>big</a:t>
            </a:r>
            <a:r>
              <a:rPr lang="en-GB" sz="2200" b="1" dirty="0">
                <a:solidFill>
                  <a:srgbClr val="FF0000"/>
                </a:solidFill>
              </a:rPr>
              <a:t>g</a:t>
            </a:r>
            <a:r>
              <a:rPr lang="en-GB" sz="2200" dirty="0">
                <a:solidFill>
                  <a:srgbClr val="FF0000"/>
                </a:solidFill>
              </a:rPr>
              <a:t>er</a:t>
            </a:r>
            <a:endParaRPr lang="en-GB" sz="2200" dirty="0"/>
          </a:p>
          <a:p>
            <a:pPr>
              <a:buNone/>
            </a:pPr>
            <a:r>
              <a:rPr lang="en-GB" sz="2200" dirty="0"/>
              <a:t>sill</a:t>
            </a:r>
            <a:r>
              <a:rPr lang="en-GB" sz="2200" b="1" dirty="0">
                <a:solidFill>
                  <a:srgbClr val="FF0000"/>
                </a:solidFill>
              </a:rPr>
              <a:t>i</a:t>
            </a:r>
            <a:r>
              <a:rPr lang="en-GB" sz="2200" dirty="0">
                <a:solidFill>
                  <a:srgbClr val="FF0000"/>
                </a:solidFill>
              </a:rPr>
              <a:t>er</a:t>
            </a:r>
            <a:r>
              <a:rPr lang="en-GB" sz="2200" dirty="0"/>
              <a:t> </a:t>
            </a:r>
          </a:p>
        </p:txBody>
      </p:sp>
      <p:sp>
        <p:nvSpPr>
          <p:cNvPr id="26" name="Content Placeholder 2"/>
          <p:cNvSpPr>
            <a:spLocks noGrp="1"/>
          </p:cNvSpPr>
          <p:nvPr>
            <p:ph sz="quarter" idx="2"/>
          </p:nvPr>
        </p:nvSpPr>
        <p:spPr>
          <a:xfrm>
            <a:off x="4572000" y="2276872"/>
            <a:ext cx="1224136" cy="4581128"/>
          </a:xfrm>
        </p:spPr>
        <p:txBody>
          <a:bodyPr>
            <a:normAutofit fontScale="92500" lnSpcReduction="20000"/>
          </a:bodyPr>
          <a:lstStyle/>
          <a:p>
            <a:pPr lvl="3"/>
            <a:endParaRPr lang="en-GB" dirty="0"/>
          </a:p>
          <a:p>
            <a:pPr>
              <a:buNone/>
            </a:pPr>
            <a:r>
              <a:rPr lang="en-GB" sz="2200" dirty="0"/>
              <a:t>sweet</a:t>
            </a:r>
            <a:r>
              <a:rPr lang="en-GB" sz="2200" dirty="0">
                <a:solidFill>
                  <a:srgbClr val="FF0000"/>
                </a:solidFill>
              </a:rPr>
              <a:t>er</a:t>
            </a:r>
            <a:endParaRPr lang="en-GB" sz="2200" dirty="0"/>
          </a:p>
          <a:p>
            <a:pPr>
              <a:buNone/>
            </a:pPr>
            <a:r>
              <a:rPr lang="en-GB" sz="2200" dirty="0"/>
              <a:t>close</a:t>
            </a:r>
            <a:r>
              <a:rPr lang="en-GB" sz="2200" dirty="0">
                <a:solidFill>
                  <a:srgbClr val="FF0000"/>
                </a:solidFill>
              </a:rPr>
              <a:t>r</a:t>
            </a:r>
            <a:endParaRPr lang="en-GB" sz="2200" dirty="0"/>
          </a:p>
          <a:p>
            <a:pPr>
              <a:buNone/>
            </a:pPr>
            <a:r>
              <a:rPr lang="en-GB" sz="2200" dirty="0"/>
              <a:t>hot</a:t>
            </a:r>
            <a:r>
              <a:rPr lang="en-GB" sz="2200" b="1" dirty="0">
                <a:solidFill>
                  <a:srgbClr val="FF0000"/>
                </a:solidFill>
              </a:rPr>
              <a:t>t</a:t>
            </a:r>
            <a:r>
              <a:rPr lang="en-GB" sz="2200" dirty="0">
                <a:solidFill>
                  <a:srgbClr val="FF0000"/>
                </a:solidFill>
              </a:rPr>
              <a:t>er</a:t>
            </a:r>
            <a:endParaRPr lang="en-GB" sz="2200" dirty="0"/>
          </a:p>
          <a:p>
            <a:pPr>
              <a:buNone/>
            </a:pPr>
            <a:r>
              <a:rPr lang="en-GB" sz="2200" dirty="0"/>
              <a:t>flopp</a:t>
            </a:r>
            <a:r>
              <a:rPr lang="en-GB" sz="2200" b="1" dirty="0">
                <a:solidFill>
                  <a:srgbClr val="FF0000"/>
                </a:solidFill>
              </a:rPr>
              <a:t>i</a:t>
            </a:r>
            <a:r>
              <a:rPr lang="en-GB" sz="2200" dirty="0">
                <a:solidFill>
                  <a:srgbClr val="FF0000"/>
                </a:solidFill>
              </a:rPr>
              <a:t>er</a:t>
            </a:r>
            <a:endParaRPr lang="en-GB" sz="2200" dirty="0"/>
          </a:p>
          <a:p>
            <a:pPr>
              <a:buNone/>
            </a:pPr>
            <a:r>
              <a:rPr lang="en-GB" sz="2200" dirty="0"/>
              <a:t>dark</a:t>
            </a:r>
            <a:r>
              <a:rPr lang="en-GB" sz="2200" dirty="0">
                <a:solidFill>
                  <a:srgbClr val="FF0000"/>
                </a:solidFill>
              </a:rPr>
              <a:t>er</a:t>
            </a:r>
            <a:endParaRPr lang="en-GB" sz="2200" dirty="0"/>
          </a:p>
          <a:p>
            <a:pPr>
              <a:buNone/>
            </a:pPr>
            <a:r>
              <a:rPr lang="en-GB" sz="2200" dirty="0"/>
              <a:t>rude</a:t>
            </a:r>
            <a:r>
              <a:rPr lang="en-GB" sz="2200" dirty="0">
                <a:solidFill>
                  <a:srgbClr val="FF0000"/>
                </a:solidFill>
              </a:rPr>
              <a:t>r</a:t>
            </a:r>
            <a:endParaRPr lang="en-GB" sz="2200" dirty="0"/>
          </a:p>
          <a:p>
            <a:pPr>
              <a:buNone/>
            </a:pPr>
            <a:r>
              <a:rPr lang="en-GB" sz="2200" dirty="0"/>
              <a:t>flat</a:t>
            </a:r>
            <a:r>
              <a:rPr lang="en-GB" sz="2200" b="1" dirty="0">
                <a:solidFill>
                  <a:srgbClr val="FF0000"/>
                </a:solidFill>
              </a:rPr>
              <a:t>t</a:t>
            </a:r>
            <a:r>
              <a:rPr lang="en-GB" sz="2200" dirty="0">
                <a:solidFill>
                  <a:srgbClr val="FF0000"/>
                </a:solidFill>
              </a:rPr>
              <a:t>er</a:t>
            </a:r>
            <a:endParaRPr lang="en-GB" sz="2200" dirty="0"/>
          </a:p>
          <a:p>
            <a:pPr>
              <a:buNone/>
            </a:pPr>
            <a:r>
              <a:rPr lang="en-GB" sz="2200" dirty="0"/>
              <a:t>dust</a:t>
            </a:r>
            <a:r>
              <a:rPr lang="en-GB" sz="2200" b="1" dirty="0">
                <a:solidFill>
                  <a:srgbClr val="FF0000"/>
                </a:solidFill>
              </a:rPr>
              <a:t>i</a:t>
            </a:r>
            <a:r>
              <a:rPr lang="en-GB" sz="2200" dirty="0">
                <a:solidFill>
                  <a:srgbClr val="FF0000"/>
                </a:solidFill>
              </a:rPr>
              <a:t>er</a:t>
            </a:r>
            <a:endParaRPr lang="en-GB" sz="2200" dirty="0"/>
          </a:p>
          <a:p>
            <a:pPr>
              <a:buNone/>
            </a:pPr>
            <a:r>
              <a:rPr lang="en-GB" sz="2200" dirty="0"/>
              <a:t>soft</a:t>
            </a:r>
            <a:r>
              <a:rPr lang="en-GB" sz="2200" dirty="0">
                <a:solidFill>
                  <a:srgbClr val="FF0000"/>
                </a:solidFill>
              </a:rPr>
              <a:t>er</a:t>
            </a:r>
            <a:endParaRPr lang="en-GB" sz="2200" dirty="0"/>
          </a:p>
          <a:p>
            <a:pPr>
              <a:buNone/>
            </a:pPr>
            <a:r>
              <a:rPr lang="en-GB" sz="2200" dirty="0"/>
              <a:t>large</a:t>
            </a:r>
            <a:r>
              <a:rPr lang="en-GB" sz="2200" dirty="0">
                <a:solidFill>
                  <a:srgbClr val="FF0000"/>
                </a:solidFill>
              </a:rPr>
              <a:t>r</a:t>
            </a:r>
            <a:endParaRPr lang="en-GB" sz="2200" dirty="0"/>
          </a:p>
          <a:p>
            <a:pPr>
              <a:buNone/>
            </a:pPr>
            <a:r>
              <a:rPr lang="en-GB" sz="2200" dirty="0"/>
              <a:t>thin</a:t>
            </a:r>
            <a:r>
              <a:rPr lang="en-GB" sz="2200" b="1" dirty="0">
                <a:solidFill>
                  <a:srgbClr val="FF0000"/>
                </a:solidFill>
              </a:rPr>
              <a:t>n</a:t>
            </a:r>
            <a:r>
              <a:rPr lang="en-GB" sz="2200" dirty="0">
                <a:solidFill>
                  <a:srgbClr val="FF0000"/>
                </a:solidFill>
              </a:rPr>
              <a:t>er</a:t>
            </a:r>
            <a:endParaRPr lang="en-GB" sz="2200" dirty="0"/>
          </a:p>
          <a:p>
            <a:pPr>
              <a:buNone/>
            </a:pPr>
            <a:r>
              <a:rPr lang="en-GB" sz="2200" dirty="0"/>
              <a:t>laz</a:t>
            </a:r>
            <a:r>
              <a:rPr lang="en-GB" sz="2200" b="1" dirty="0">
                <a:solidFill>
                  <a:srgbClr val="FF0000"/>
                </a:solidFill>
              </a:rPr>
              <a:t>i</a:t>
            </a:r>
            <a:r>
              <a:rPr lang="en-GB" sz="2200" dirty="0">
                <a:solidFill>
                  <a:srgbClr val="FF0000"/>
                </a:solidFill>
              </a:rPr>
              <a:t>er</a:t>
            </a:r>
            <a:endParaRPr lang="en-GB" sz="2200" dirty="0"/>
          </a:p>
        </p:txBody>
      </p:sp>
      <p:sp>
        <p:nvSpPr>
          <p:cNvPr id="27" name="Content Placeholder 2"/>
          <p:cNvSpPr>
            <a:spLocks noGrp="1"/>
          </p:cNvSpPr>
          <p:nvPr>
            <p:ph sz="quarter" idx="2"/>
          </p:nvPr>
        </p:nvSpPr>
        <p:spPr>
          <a:xfrm>
            <a:off x="7524328" y="2276872"/>
            <a:ext cx="1224136" cy="4581128"/>
          </a:xfrm>
        </p:spPr>
        <p:txBody>
          <a:bodyPr>
            <a:normAutofit fontScale="92500" lnSpcReduction="20000"/>
          </a:bodyPr>
          <a:lstStyle/>
          <a:p>
            <a:pPr lvl="3"/>
            <a:endParaRPr lang="en-GB" dirty="0"/>
          </a:p>
          <a:p>
            <a:pPr>
              <a:buNone/>
            </a:pPr>
            <a:r>
              <a:rPr lang="en-GB" sz="2200" dirty="0"/>
              <a:t>sweet</a:t>
            </a:r>
            <a:r>
              <a:rPr lang="en-GB" sz="2200" dirty="0">
                <a:solidFill>
                  <a:srgbClr val="FF0000"/>
                </a:solidFill>
              </a:rPr>
              <a:t>est</a:t>
            </a:r>
            <a:endParaRPr lang="en-GB" sz="2200" dirty="0"/>
          </a:p>
          <a:p>
            <a:pPr>
              <a:buNone/>
            </a:pPr>
            <a:r>
              <a:rPr lang="en-GB" sz="2200" dirty="0"/>
              <a:t>close</a:t>
            </a:r>
            <a:r>
              <a:rPr lang="en-GB" sz="2200" dirty="0">
                <a:solidFill>
                  <a:srgbClr val="FF0000"/>
                </a:solidFill>
              </a:rPr>
              <a:t>st</a:t>
            </a:r>
            <a:endParaRPr lang="en-GB" sz="2200" dirty="0"/>
          </a:p>
          <a:p>
            <a:pPr>
              <a:buNone/>
            </a:pPr>
            <a:r>
              <a:rPr lang="en-GB" sz="2200" dirty="0"/>
              <a:t>hot</a:t>
            </a:r>
            <a:r>
              <a:rPr lang="en-GB" sz="2200" b="1" dirty="0">
                <a:solidFill>
                  <a:srgbClr val="FF0000"/>
                </a:solidFill>
              </a:rPr>
              <a:t>t</a:t>
            </a:r>
            <a:r>
              <a:rPr lang="en-GB" sz="2200" dirty="0">
                <a:solidFill>
                  <a:srgbClr val="FF0000"/>
                </a:solidFill>
              </a:rPr>
              <a:t>est</a:t>
            </a:r>
            <a:endParaRPr lang="en-GB" sz="2200" dirty="0"/>
          </a:p>
          <a:p>
            <a:pPr>
              <a:buNone/>
            </a:pPr>
            <a:r>
              <a:rPr lang="en-GB" sz="2200" dirty="0"/>
              <a:t>flopp</a:t>
            </a:r>
            <a:r>
              <a:rPr lang="en-GB" sz="2200" b="1" dirty="0">
                <a:solidFill>
                  <a:srgbClr val="FF0000"/>
                </a:solidFill>
              </a:rPr>
              <a:t>i</a:t>
            </a:r>
            <a:r>
              <a:rPr lang="en-GB" sz="2200" dirty="0">
                <a:solidFill>
                  <a:srgbClr val="FF0000"/>
                </a:solidFill>
              </a:rPr>
              <a:t>est</a:t>
            </a:r>
          </a:p>
          <a:p>
            <a:pPr>
              <a:buNone/>
            </a:pPr>
            <a:r>
              <a:rPr lang="en-GB" sz="2200" dirty="0"/>
              <a:t>dark</a:t>
            </a:r>
            <a:r>
              <a:rPr lang="en-GB" sz="2200" dirty="0">
                <a:solidFill>
                  <a:srgbClr val="FF0000"/>
                </a:solidFill>
              </a:rPr>
              <a:t>est</a:t>
            </a:r>
            <a:endParaRPr lang="en-GB" sz="2200" dirty="0"/>
          </a:p>
          <a:p>
            <a:pPr>
              <a:buNone/>
            </a:pPr>
            <a:r>
              <a:rPr lang="en-GB" sz="2200" dirty="0"/>
              <a:t>rude</a:t>
            </a:r>
            <a:r>
              <a:rPr lang="en-GB" sz="2200" dirty="0">
                <a:solidFill>
                  <a:srgbClr val="FF0000"/>
                </a:solidFill>
              </a:rPr>
              <a:t>st</a:t>
            </a:r>
            <a:endParaRPr lang="en-GB" sz="2200" dirty="0"/>
          </a:p>
          <a:p>
            <a:pPr>
              <a:buNone/>
            </a:pPr>
            <a:r>
              <a:rPr lang="en-GB" sz="2200" dirty="0"/>
              <a:t>flat</a:t>
            </a:r>
            <a:r>
              <a:rPr lang="en-GB" sz="2200" b="1" dirty="0">
                <a:solidFill>
                  <a:srgbClr val="FF0000"/>
                </a:solidFill>
              </a:rPr>
              <a:t>t</a:t>
            </a:r>
            <a:r>
              <a:rPr lang="en-GB" sz="2200" dirty="0">
                <a:solidFill>
                  <a:srgbClr val="FF0000"/>
                </a:solidFill>
              </a:rPr>
              <a:t>est</a:t>
            </a:r>
            <a:endParaRPr lang="en-GB" sz="2200" dirty="0"/>
          </a:p>
          <a:p>
            <a:pPr>
              <a:buNone/>
            </a:pPr>
            <a:r>
              <a:rPr lang="en-GB" sz="2200" dirty="0"/>
              <a:t>dust</a:t>
            </a:r>
            <a:r>
              <a:rPr lang="en-GB" sz="2200" b="1" dirty="0">
                <a:solidFill>
                  <a:srgbClr val="FF0000"/>
                </a:solidFill>
              </a:rPr>
              <a:t>i</a:t>
            </a:r>
            <a:r>
              <a:rPr lang="en-GB" sz="2200" dirty="0">
                <a:solidFill>
                  <a:srgbClr val="FF0000"/>
                </a:solidFill>
              </a:rPr>
              <a:t>est</a:t>
            </a:r>
            <a:endParaRPr lang="en-GB" sz="2200" dirty="0"/>
          </a:p>
          <a:p>
            <a:pPr>
              <a:buNone/>
            </a:pPr>
            <a:r>
              <a:rPr lang="en-GB" sz="2200" dirty="0"/>
              <a:t>soft</a:t>
            </a:r>
            <a:r>
              <a:rPr lang="en-GB" sz="2200" dirty="0">
                <a:solidFill>
                  <a:srgbClr val="FF0000"/>
                </a:solidFill>
              </a:rPr>
              <a:t>est</a:t>
            </a:r>
            <a:endParaRPr lang="en-GB" sz="2200" dirty="0"/>
          </a:p>
          <a:p>
            <a:pPr>
              <a:buNone/>
            </a:pPr>
            <a:r>
              <a:rPr lang="en-GB" sz="2200" dirty="0"/>
              <a:t>large</a:t>
            </a:r>
            <a:r>
              <a:rPr lang="en-GB" sz="2200" dirty="0">
                <a:solidFill>
                  <a:srgbClr val="FF0000"/>
                </a:solidFill>
              </a:rPr>
              <a:t>st</a:t>
            </a:r>
            <a:endParaRPr lang="en-GB" sz="2200" dirty="0"/>
          </a:p>
          <a:p>
            <a:pPr>
              <a:buNone/>
            </a:pPr>
            <a:r>
              <a:rPr lang="en-GB" sz="2200" dirty="0"/>
              <a:t>thin</a:t>
            </a:r>
            <a:r>
              <a:rPr lang="en-GB" sz="2200" b="1" dirty="0">
                <a:solidFill>
                  <a:srgbClr val="FF0000"/>
                </a:solidFill>
              </a:rPr>
              <a:t>n</a:t>
            </a:r>
            <a:r>
              <a:rPr lang="en-GB" sz="2200" dirty="0">
                <a:solidFill>
                  <a:srgbClr val="FF0000"/>
                </a:solidFill>
              </a:rPr>
              <a:t>est</a:t>
            </a:r>
            <a:endParaRPr lang="en-GB" sz="2200" dirty="0"/>
          </a:p>
          <a:p>
            <a:pPr>
              <a:buNone/>
            </a:pPr>
            <a:r>
              <a:rPr lang="en-GB" sz="2200" dirty="0"/>
              <a:t>laz</a:t>
            </a:r>
            <a:r>
              <a:rPr lang="en-GB" sz="2200" b="1" dirty="0">
                <a:solidFill>
                  <a:srgbClr val="FF0000"/>
                </a:solidFill>
              </a:rPr>
              <a:t>i</a:t>
            </a:r>
            <a:r>
              <a:rPr lang="en-GB" sz="2200" dirty="0">
                <a:solidFill>
                  <a:srgbClr val="FF0000"/>
                </a:solidFill>
              </a:rPr>
              <a:t>est</a:t>
            </a:r>
            <a:endParaRPr lang="en-GB" sz="2200" dirty="0"/>
          </a:p>
        </p:txBody>
      </p:sp>
      <p:cxnSp>
        <p:nvCxnSpPr>
          <p:cNvPr id="28" name="Straight Connector 27"/>
          <p:cNvCxnSpPr/>
          <p:nvPr/>
        </p:nvCxnSpPr>
        <p:spPr>
          <a:xfrm>
            <a:off x="5940152" y="1484784"/>
            <a:ext cx="0" cy="5373216"/>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520880" cy="3854152"/>
          </a:xfrm>
        </p:spPr>
        <p:txBody>
          <a:bodyPr>
            <a:normAutofit/>
          </a:bodyPr>
          <a:lstStyle/>
          <a:p>
            <a:endParaRPr lang="en-GB" dirty="0"/>
          </a:p>
        </p:txBody>
      </p:sp>
      <p:sp>
        <p:nvSpPr>
          <p:cNvPr id="3" name="Title 2"/>
          <p:cNvSpPr>
            <a:spLocks noGrp="1"/>
          </p:cNvSpPr>
          <p:nvPr>
            <p:ph type="title"/>
          </p:nvPr>
        </p:nvSpPr>
        <p:spPr/>
        <p:txBody>
          <a:bodyPr>
            <a:normAutofit fontScale="90000"/>
          </a:bodyPr>
          <a:lstStyle/>
          <a:p>
            <a:r>
              <a:rPr lang="en-GB" dirty="0"/>
              <a:t>Week 10: Thursday</a:t>
            </a:r>
            <a:br>
              <a:rPr lang="en-GB" dirty="0"/>
            </a:br>
            <a:r>
              <a:rPr lang="en-GB" sz="3300" dirty="0"/>
              <a:t>Comprehension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Comprehension</a:t>
            </a:r>
            <a:br>
              <a:rPr lang="en-GB" dirty="0"/>
            </a:br>
            <a:r>
              <a:rPr lang="en-GB" sz="3300" dirty="0"/>
              <a:t>Read this.</a:t>
            </a:r>
          </a:p>
        </p:txBody>
      </p:sp>
      <p:pic>
        <p:nvPicPr>
          <p:cNvPr id="7169" name="Picture 1"/>
          <p:cNvPicPr>
            <a:picLocks noGrp="1" noChangeAspect="1" noChangeArrowheads="1"/>
          </p:cNvPicPr>
          <p:nvPr>
            <p:ph sz="quarter" idx="1"/>
          </p:nvPr>
        </p:nvPicPr>
        <p:blipFill>
          <a:blip r:embed="rId2" cstate="print"/>
          <a:srcRect/>
          <a:stretch>
            <a:fillRect/>
          </a:stretch>
        </p:blipFill>
        <p:spPr bwMode="auto">
          <a:xfrm>
            <a:off x="441988" y="1600200"/>
            <a:ext cx="8243754" cy="4637112"/>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4144"/>
            <a:ext cx="9144000" cy="990600"/>
          </a:xfrm>
        </p:spPr>
        <p:txBody>
          <a:bodyPr>
            <a:normAutofit fontScale="90000"/>
          </a:bodyPr>
          <a:lstStyle/>
          <a:p>
            <a:r>
              <a:rPr lang="en-GB" sz="4900" dirty="0"/>
              <a:t>Comprehension</a:t>
            </a:r>
            <a:r>
              <a:rPr lang="en-GB" dirty="0"/>
              <a:t> </a:t>
            </a:r>
            <a:br>
              <a:rPr lang="en-GB" dirty="0"/>
            </a:br>
            <a:r>
              <a:rPr lang="en-GB" sz="3100" dirty="0"/>
              <a:t>Now write full sentences to answer these questions in your copy.</a:t>
            </a:r>
          </a:p>
        </p:txBody>
      </p:sp>
      <p:pic>
        <p:nvPicPr>
          <p:cNvPr id="6145" name="Picture 1"/>
          <p:cNvPicPr>
            <a:picLocks noGrp="1" noChangeAspect="1" noChangeArrowheads="1"/>
          </p:cNvPicPr>
          <p:nvPr>
            <p:ph sz="quarter" idx="1"/>
          </p:nvPr>
        </p:nvPicPr>
        <p:blipFill>
          <a:blip r:embed="rId2" cstate="print"/>
          <a:srcRect/>
          <a:stretch>
            <a:fillRect/>
          </a:stretch>
        </p:blipFill>
        <p:spPr bwMode="auto">
          <a:xfrm rot="16200000">
            <a:off x="2039719" y="-231409"/>
            <a:ext cx="4968554" cy="883298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Contents</a:t>
            </a:r>
          </a:p>
        </p:txBody>
      </p:sp>
      <p:sp>
        <p:nvSpPr>
          <p:cNvPr id="4" name="Content Placeholder 3"/>
          <p:cNvSpPr>
            <a:spLocks noGrp="1"/>
          </p:cNvSpPr>
          <p:nvPr>
            <p:ph sz="quarter" idx="2"/>
          </p:nvPr>
        </p:nvSpPr>
        <p:spPr>
          <a:xfrm>
            <a:off x="609600" y="2438400"/>
            <a:ext cx="4034408" cy="3581400"/>
          </a:xfrm>
        </p:spPr>
        <p:txBody>
          <a:bodyPr>
            <a:normAutofit fontScale="85000" lnSpcReduction="10000"/>
          </a:bodyPr>
          <a:lstStyle/>
          <a:p>
            <a:r>
              <a:rPr lang="en-GB" dirty="0"/>
              <a:t>Read every day</a:t>
            </a:r>
          </a:p>
          <a:p>
            <a:r>
              <a:rPr lang="en-GB" dirty="0"/>
              <a:t>Diary and/ or time capsule</a:t>
            </a:r>
          </a:p>
          <a:p>
            <a:r>
              <a:rPr lang="en-GB" dirty="0"/>
              <a:t>Spellings 9</a:t>
            </a:r>
          </a:p>
          <a:p>
            <a:r>
              <a:rPr lang="en-GB" dirty="0"/>
              <a:t>News</a:t>
            </a:r>
          </a:p>
          <a:p>
            <a:r>
              <a:rPr lang="en-GB" dirty="0"/>
              <a:t>Story</a:t>
            </a:r>
          </a:p>
          <a:p>
            <a:r>
              <a:rPr lang="en-GB" dirty="0"/>
              <a:t>Narrative writing</a:t>
            </a:r>
          </a:p>
          <a:p>
            <a:r>
              <a:rPr lang="en-GB" dirty="0"/>
              <a:t>Grammar 9</a:t>
            </a:r>
          </a:p>
          <a:p>
            <a:r>
              <a:rPr lang="en-GB" dirty="0"/>
              <a:t>Comprehension</a:t>
            </a:r>
          </a:p>
          <a:p>
            <a:endParaRPr lang="en-GB" dirty="0"/>
          </a:p>
        </p:txBody>
      </p:sp>
      <p:sp>
        <p:nvSpPr>
          <p:cNvPr id="6" name="Content Placeholder 5"/>
          <p:cNvSpPr>
            <a:spLocks noGrp="1"/>
          </p:cNvSpPr>
          <p:nvPr>
            <p:ph sz="quarter" idx="4"/>
          </p:nvPr>
        </p:nvSpPr>
        <p:spPr>
          <a:xfrm>
            <a:off x="4800600" y="2438400"/>
            <a:ext cx="4091880" cy="3581400"/>
          </a:xfrm>
        </p:spPr>
        <p:txBody>
          <a:bodyPr>
            <a:normAutofit fontScale="85000" lnSpcReduction="10000"/>
          </a:bodyPr>
          <a:lstStyle/>
          <a:p>
            <a:r>
              <a:rPr lang="en-GB" dirty="0"/>
              <a:t>Read every day</a:t>
            </a:r>
          </a:p>
          <a:p>
            <a:r>
              <a:rPr lang="en-GB" dirty="0"/>
              <a:t>Diary and/ or time capsule</a:t>
            </a:r>
          </a:p>
          <a:p>
            <a:r>
              <a:rPr lang="en-GB" dirty="0"/>
              <a:t>Spellings 10</a:t>
            </a:r>
          </a:p>
          <a:p>
            <a:r>
              <a:rPr lang="en-GB" dirty="0"/>
              <a:t>Narrative writing</a:t>
            </a:r>
          </a:p>
          <a:p>
            <a:r>
              <a:rPr lang="en-GB" dirty="0"/>
              <a:t>Poem </a:t>
            </a:r>
          </a:p>
          <a:p>
            <a:r>
              <a:rPr lang="en-GB" dirty="0"/>
              <a:t>Grammar 10</a:t>
            </a:r>
          </a:p>
          <a:p>
            <a:r>
              <a:rPr lang="en-GB" dirty="0"/>
              <a:t>Comprehension</a:t>
            </a:r>
          </a:p>
          <a:p>
            <a:r>
              <a:rPr lang="en-GB" dirty="0"/>
              <a:t>Oral language</a:t>
            </a:r>
          </a:p>
          <a:p>
            <a:endParaRPr lang="en-GB" b="1" dirty="0"/>
          </a:p>
          <a:p>
            <a:endParaRPr lang="en-GB" dirty="0"/>
          </a:p>
        </p:txBody>
      </p:sp>
      <p:sp>
        <p:nvSpPr>
          <p:cNvPr id="2" name="Text Placeholder 1"/>
          <p:cNvSpPr>
            <a:spLocks noGrp="1"/>
          </p:cNvSpPr>
          <p:nvPr>
            <p:ph type="body" sz="quarter" idx="1"/>
          </p:nvPr>
        </p:nvSpPr>
        <p:spPr/>
        <p:txBody>
          <a:bodyPr/>
          <a:lstStyle/>
          <a:p>
            <a:r>
              <a:rPr lang="en-GB" dirty="0"/>
              <a:t>Week 9</a:t>
            </a:r>
          </a:p>
        </p:txBody>
      </p:sp>
      <p:sp>
        <p:nvSpPr>
          <p:cNvPr id="5" name="Text Placeholder 4"/>
          <p:cNvSpPr>
            <a:spLocks noGrp="1"/>
          </p:cNvSpPr>
          <p:nvPr>
            <p:ph type="body" sz="quarter" idx="3"/>
          </p:nvPr>
        </p:nvSpPr>
        <p:spPr/>
        <p:txBody>
          <a:bodyPr/>
          <a:lstStyle/>
          <a:p>
            <a:r>
              <a:rPr lang="en-GB" dirty="0"/>
              <a:t>Week 10</a:t>
            </a:r>
          </a:p>
        </p:txBody>
      </p:sp>
      <p:sp>
        <p:nvSpPr>
          <p:cNvPr id="7" name="TextBox 6"/>
          <p:cNvSpPr txBox="1"/>
          <p:nvPr/>
        </p:nvSpPr>
        <p:spPr>
          <a:xfrm>
            <a:off x="1835696" y="6088559"/>
            <a:ext cx="5688632" cy="769441"/>
          </a:xfrm>
          <a:prstGeom prst="rect">
            <a:avLst/>
          </a:prstGeom>
          <a:noFill/>
        </p:spPr>
        <p:txBody>
          <a:bodyPr wrap="square" rtlCol="0">
            <a:spAutoFit/>
          </a:bodyPr>
          <a:lstStyle/>
          <a:p>
            <a:r>
              <a:rPr lang="en-GB" sz="2200" b="1" dirty="0">
                <a:solidFill>
                  <a:schemeClr val="accent4">
                    <a:lumMod val="50000"/>
                  </a:schemeClr>
                </a:solidFill>
              </a:rPr>
              <a:t>And there are some more fun activities at the end if you’d like to check them out too!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520880" cy="3854152"/>
          </a:xfrm>
        </p:spPr>
        <p:txBody>
          <a:bodyPr>
            <a:normAutofit/>
          </a:bodyPr>
          <a:lstStyle/>
          <a:p>
            <a:endParaRPr lang="en-GB" dirty="0"/>
          </a:p>
        </p:txBody>
      </p:sp>
      <p:sp>
        <p:nvSpPr>
          <p:cNvPr id="3" name="Title 2"/>
          <p:cNvSpPr>
            <a:spLocks noGrp="1"/>
          </p:cNvSpPr>
          <p:nvPr>
            <p:ph type="title"/>
          </p:nvPr>
        </p:nvSpPr>
        <p:spPr/>
        <p:txBody>
          <a:bodyPr>
            <a:normAutofit fontScale="90000"/>
          </a:bodyPr>
          <a:lstStyle/>
          <a:p>
            <a:r>
              <a:rPr lang="en-GB" dirty="0"/>
              <a:t>Week 10: Friday</a:t>
            </a:r>
            <a:br>
              <a:rPr lang="en-GB" dirty="0"/>
            </a:br>
            <a:r>
              <a:rPr lang="en-GB" sz="3300" dirty="0"/>
              <a:t>Oral Language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Oral Language: Bees</a:t>
            </a:r>
          </a:p>
        </p:txBody>
      </p:sp>
      <p:sp>
        <p:nvSpPr>
          <p:cNvPr id="3" name="Content Placeholder 2"/>
          <p:cNvSpPr>
            <a:spLocks noGrp="1"/>
          </p:cNvSpPr>
          <p:nvPr>
            <p:ph sz="quarter" idx="1"/>
          </p:nvPr>
        </p:nvSpPr>
        <p:spPr>
          <a:xfrm>
            <a:off x="395536" y="1600200"/>
            <a:ext cx="8424936" cy="5257800"/>
          </a:xfrm>
        </p:spPr>
        <p:txBody>
          <a:bodyPr>
            <a:normAutofit fontScale="77500" lnSpcReduction="20000"/>
          </a:bodyPr>
          <a:lstStyle/>
          <a:p>
            <a:pPr marL="0" indent="0">
              <a:buNone/>
            </a:pPr>
            <a:r>
              <a:rPr lang="en-GB" sz="2800" dirty="0"/>
              <a:t>Like we talked about a few weeks ago, our worlds have become much quieter recently, so we are all getting the chance to look at and listen to some of the amazing things around us in nature.</a:t>
            </a:r>
          </a:p>
          <a:p>
            <a:pPr marL="0" indent="0">
              <a:buNone/>
            </a:pPr>
            <a:r>
              <a:rPr lang="en-GB" sz="2800" dirty="0"/>
              <a:t>Today, if you are sitting in your garden or on your balcony, or when you go for a walk, look out for bees. They will probably be buzzing near or around flowers. Don’t worry, they don’t want to sting you! Describe them to whoever is with you. What words would you use? </a:t>
            </a:r>
          </a:p>
          <a:p>
            <a:pPr marL="0" indent="0">
              <a:buNone/>
            </a:pPr>
            <a:endParaRPr lang="en-GB" sz="2800" dirty="0"/>
          </a:p>
          <a:p>
            <a:pPr marL="0" indent="0">
              <a:buNone/>
            </a:pPr>
            <a:r>
              <a:rPr lang="en-GB" sz="2800" dirty="0"/>
              <a:t>Now watch this video of </a:t>
            </a:r>
            <a:r>
              <a:rPr lang="en-GB" sz="2800" dirty="0" err="1"/>
              <a:t>Maddie</a:t>
            </a:r>
            <a:r>
              <a:rPr lang="en-GB" sz="2800" dirty="0"/>
              <a:t> helping her mother collect honey: </a:t>
            </a:r>
            <a:r>
              <a:rPr lang="en-GB" sz="2800" dirty="0">
                <a:hlinkClick r:id="rId2"/>
              </a:rPr>
              <a:t>https://www.youtube.com/watch?v=xnhmxNoo4EY</a:t>
            </a:r>
            <a:r>
              <a:rPr lang="en-GB" sz="2800" dirty="0"/>
              <a:t> </a:t>
            </a:r>
          </a:p>
          <a:p>
            <a:pPr marL="0" indent="0">
              <a:buNone/>
            </a:pPr>
            <a:endParaRPr lang="en-GB" sz="2800" dirty="0"/>
          </a:p>
          <a:p>
            <a:pPr marL="0" indent="0">
              <a:buNone/>
            </a:pPr>
            <a:r>
              <a:rPr lang="en-GB" sz="2800" dirty="0"/>
              <a:t>Explain to whoever is with you what you think these words mean and how they relate to bees: </a:t>
            </a:r>
          </a:p>
          <a:p>
            <a:pPr marL="0" indent="0">
              <a:buNone/>
            </a:pPr>
            <a:r>
              <a:rPr lang="en-GB" sz="2800" b="1" dirty="0"/>
              <a:t>           hive</a:t>
            </a:r>
            <a:r>
              <a:rPr lang="en-GB" sz="2800" dirty="0"/>
              <a:t>, </a:t>
            </a:r>
            <a:r>
              <a:rPr lang="en-GB" sz="2800" b="1" dirty="0">
                <a:solidFill>
                  <a:srgbClr val="FFC000"/>
                </a:solidFill>
              </a:rPr>
              <a:t>nectar</a:t>
            </a:r>
            <a:r>
              <a:rPr lang="en-GB" sz="2800" dirty="0"/>
              <a:t>, </a:t>
            </a:r>
            <a:r>
              <a:rPr lang="en-GB" sz="2800" b="1" dirty="0"/>
              <a:t>pollen</a:t>
            </a:r>
            <a:r>
              <a:rPr lang="en-GB" sz="2800" dirty="0"/>
              <a:t>, </a:t>
            </a:r>
            <a:r>
              <a:rPr lang="en-GB" sz="2800" b="1" dirty="0">
                <a:solidFill>
                  <a:srgbClr val="FFC000"/>
                </a:solidFill>
              </a:rPr>
              <a:t>hexagon</a:t>
            </a:r>
            <a:r>
              <a:rPr lang="en-GB" sz="2800" dirty="0"/>
              <a:t>, </a:t>
            </a:r>
            <a:r>
              <a:rPr lang="en-GB" sz="2800" b="1" dirty="0"/>
              <a:t>smoker</a:t>
            </a:r>
            <a:r>
              <a:rPr lang="en-GB" sz="2800" dirty="0"/>
              <a:t>, </a:t>
            </a:r>
            <a:r>
              <a:rPr lang="en-GB" sz="2800" b="1" dirty="0">
                <a:solidFill>
                  <a:srgbClr val="FFC000"/>
                </a:solidFill>
              </a:rPr>
              <a:t>bellows</a:t>
            </a:r>
            <a:r>
              <a:rPr lang="en-GB" sz="2800" dirty="0"/>
              <a:t>, </a:t>
            </a:r>
            <a:r>
              <a:rPr lang="en-GB" sz="2800" b="1" dirty="0"/>
              <a:t>beekeeper</a:t>
            </a:r>
            <a:r>
              <a:rPr lang="en-GB" sz="2800" dirty="0"/>
              <a:t>. </a:t>
            </a:r>
          </a:p>
          <a:p>
            <a:pPr marL="0" indent="0">
              <a:buNone/>
            </a:pPr>
            <a:r>
              <a:rPr lang="en-GB" sz="2800" dirty="0"/>
              <a:t>If you don’t know the meaning of any word, you could use a dictionary online (like </a:t>
            </a:r>
            <a:r>
              <a:rPr lang="en-GB" sz="2800" u="sng" dirty="0"/>
              <a:t>https://www.collinsdictionary.com</a:t>
            </a:r>
            <a:r>
              <a:rPr lang="en-GB" sz="2800" dirty="0"/>
              <a:t>).</a:t>
            </a:r>
          </a:p>
          <a:p>
            <a:pPr marL="0" indent="0">
              <a:buNone/>
            </a:pPr>
            <a:endParaRPr lang="en-GB"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p:txBody>
          <a:bodyPr>
            <a:normAutofit/>
          </a:bodyPr>
          <a:lstStyle/>
          <a:p>
            <a:r>
              <a:rPr lang="en-IE" altLang="en-US" dirty="0">
                <a:cs typeface="Arial" charset="0"/>
              </a:rPr>
              <a:t>Fun literacy activities</a:t>
            </a:r>
          </a:p>
        </p:txBody>
      </p:sp>
      <p:sp>
        <p:nvSpPr>
          <p:cNvPr id="7171" name="Content Placeholder 2"/>
          <p:cNvSpPr>
            <a:spLocks noGrp="1" noChangeArrowheads="1"/>
          </p:cNvSpPr>
          <p:nvPr>
            <p:ph sz="quarter" idx="1"/>
          </p:nvPr>
        </p:nvSpPr>
        <p:spPr>
          <a:xfrm>
            <a:off x="179512" y="1589567"/>
            <a:ext cx="3600400" cy="5007786"/>
          </a:xfrm>
        </p:spPr>
        <p:txBody>
          <a:bodyPr>
            <a:normAutofit/>
          </a:bodyPr>
          <a:lstStyle/>
          <a:p>
            <a:pPr marL="457200" indent="-457200">
              <a:buFont typeface="+mj-lt"/>
              <a:buAutoNum type="arabicPeriod"/>
            </a:pPr>
            <a:r>
              <a:rPr lang="en-IE" altLang="en-US" sz="2600" dirty="0">
                <a:cs typeface="Arial" charset="0"/>
              </a:rPr>
              <a:t>See how many words starting with ‘d’ you can write down in 3 minutes. Now, go look for things starting with ‘d’ in your bedroom, the kitchen, the garden...</a:t>
            </a:r>
          </a:p>
          <a:p>
            <a:pPr marL="457200" indent="-457200">
              <a:buFont typeface="+mj-lt"/>
              <a:buAutoNum type="arabicPeriod"/>
            </a:pPr>
            <a:r>
              <a:rPr lang="en-IE" altLang="en-US" sz="2600" dirty="0">
                <a:cs typeface="Arial" charset="0"/>
              </a:rPr>
              <a:t>Try this summer </a:t>
            </a:r>
            <a:r>
              <a:rPr lang="en-IE" altLang="en-US" sz="2600" dirty="0" err="1">
                <a:cs typeface="Arial" charset="0"/>
              </a:rPr>
              <a:t>wordsearch</a:t>
            </a:r>
            <a:r>
              <a:rPr lang="en-IE" altLang="en-US" sz="2600" dirty="0">
                <a:cs typeface="Arial" charset="0"/>
              </a:rPr>
              <a:t>! </a:t>
            </a:r>
          </a:p>
          <a:p>
            <a:pPr marL="457200" indent="-457200">
              <a:buFont typeface="+mj-lt"/>
              <a:buAutoNum type="arabicPeriod"/>
            </a:pPr>
            <a:endParaRPr lang="en-IE" altLang="en-US" sz="2600" dirty="0">
              <a:cs typeface="Arial" charset="0"/>
            </a:endParaRPr>
          </a:p>
          <a:p>
            <a:endParaRPr lang="en-IE" altLang="en-US" sz="2400" dirty="0">
              <a:cs typeface="Arial" charset="0"/>
            </a:endParaRPr>
          </a:p>
          <a:p>
            <a:endParaRPr lang="en-IE" altLang="en-US" sz="2400" dirty="0">
              <a:cs typeface="Arial" charset="0"/>
            </a:endParaRPr>
          </a:p>
        </p:txBody>
      </p:sp>
      <p:pic>
        <p:nvPicPr>
          <p:cNvPr id="3074" name="Picture 2" descr="Summer Word Search Puzzles - Best Coloring Pages For Kids"/>
          <p:cNvPicPr>
            <a:picLocks noChangeAspect="1" noChangeArrowheads="1"/>
          </p:cNvPicPr>
          <p:nvPr/>
        </p:nvPicPr>
        <p:blipFill>
          <a:blip r:embed="rId2" cstate="print"/>
          <a:srcRect/>
          <a:stretch>
            <a:fillRect/>
          </a:stretch>
        </p:blipFill>
        <p:spPr bwMode="auto">
          <a:xfrm>
            <a:off x="4519800" y="997890"/>
            <a:ext cx="4660712" cy="6031510"/>
          </a:xfrm>
          <a:prstGeom prst="rect">
            <a:avLst/>
          </a:prstGeom>
          <a:noFill/>
        </p:spPr>
      </p:pic>
      <p:sp>
        <p:nvSpPr>
          <p:cNvPr id="5" name="Right Arrow 4"/>
          <p:cNvSpPr/>
          <p:nvPr/>
        </p:nvSpPr>
        <p:spPr>
          <a:xfrm>
            <a:off x="2483768" y="5229200"/>
            <a:ext cx="122413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advClick="0" advTm="4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371600" y="2636912"/>
            <a:ext cx="7232848" cy="1224136"/>
          </a:xfrm>
        </p:spPr>
        <p:txBody>
          <a:bodyPr>
            <a:normAutofit fontScale="92500" lnSpcReduction="20000"/>
          </a:bodyPr>
          <a:lstStyle/>
          <a:p>
            <a:r>
              <a:rPr lang="en-GB" dirty="0"/>
              <a:t>Give yourself a spelling test. How did you get on? Send us a picture on Aladdin Connect if you like!</a:t>
            </a:r>
          </a:p>
          <a:p>
            <a:r>
              <a:rPr lang="en-GB" dirty="0"/>
              <a:t>Well done on finishing Week 10!</a:t>
            </a:r>
          </a:p>
          <a:p>
            <a:endParaRPr lang="en-GB" dirty="0"/>
          </a:p>
        </p:txBody>
      </p:sp>
      <p:sp>
        <p:nvSpPr>
          <p:cNvPr id="2" name="Title 1"/>
          <p:cNvSpPr>
            <a:spLocks noGrp="1"/>
          </p:cNvSpPr>
          <p:nvPr>
            <p:ph type="title"/>
          </p:nvPr>
        </p:nvSpPr>
        <p:spPr/>
        <p:txBody>
          <a:bodyPr>
            <a:normAutofit/>
          </a:bodyPr>
          <a:lstStyle/>
          <a:p>
            <a:r>
              <a:rPr lang="en-GB" dirty="0"/>
              <a:t>End of Week 10</a:t>
            </a:r>
            <a:endParaRPr lang="en-GB" sz="3300" dirty="0"/>
          </a:p>
        </p:txBody>
      </p:sp>
      <p:sp>
        <p:nvSpPr>
          <p:cNvPr id="7170" name="AutoShape 2" descr="Image result for clip art hand cl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171" name="Picture 3"/>
          <p:cNvPicPr>
            <a:picLocks noChangeAspect="1" noChangeArrowheads="1"/>
          </p:cNvPicPr>
          <p:nvPr/>
        </p:nvPicPr>
        <p:blipFill>
          <a:blip r:embed="rId3" cstate="print"/>
          <a:srcRect/>
          <a:stretch>
            <a:fillRect/>
          </a:stretch>
        </p:blipFill>
        <p:spPr bwMode="auto">
          <a:xfrm>
            <a:off x="2483768" y="3910930"/>
            <a:ext cx="2238375" cy="203835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572000" y="3910930"/>
            <a:ext cx="2238375" cy="20383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Reading</a:t>
            </a:r>
          </a:p>
        </p:txBody>
      </p:sp>
      <p:sp>
        <p:nvSpPr>
          <p:cNvPr id="8" name="Content Placeholder 7"/>
          <p:cNvSpPr>
            <a:spLocks noGrp="1"/>
          </p:cNvSpPr>
          <p:nvPr>
            <p:ph sz="quarter" idx="1"/>
          </p:nvPr>
        </p:nvSpPr>
        <p:spPr>
          <a:xfrm>
            <a:off x="612648" y="1600200"/>
            <a:ext cx="8153400" cy="5069160"/>
          </a:xfrm>
        </p:spPr>
        <p:txBody>
          <a:bodyPr>
            <a:normAutofit fontScale="92500" lnSpcReduction="20000"/>
          </a:bodyPr>
          <a:lstStyle/>
          <a:p>
            <a:r>
              <a:rPr lang="en-GB" dirty="0"/>
              <a:t>If you have books at home that you can read, try to read for at least 15 minutes every day.</a:t>
            </a:r>
          </a:p>
          <a:p>
            <a:r>
              <a:rPr lang="en-GB" dirty="0"/>
              <a:t>If you have read all your books at home, maybe </a:t>
            </a:r>
            <a:r>
              <a:rPr lang="en-GB" dirty="0" err="1"/>
              <a:t>mam</a:t>
            </a:r>
            <a:r>
              <a:rPr lang="en-GB" dirty="0"/>
              <a:t> or dad could set you up with an </a:t>
            </a:r>
            <a:r>
              <a:rPr lang="en-GB" dirty="0" err="1"/>
              <a:t>audiobook</a:t>
            </a:r>
            <a:r>
              <a:rPr lang="en-GB" dirty="0"/>
              <a:t> to listen to from Audible here (no charges for these at present):</a:t>
            </a:r>
          </a:p>
          <a:p>
            <a:pPr marL="319088" indent="-49213">
              <a:buNone/>
            </a:pPr>
            <a:r>
              <a:rPr lang="en-GB" dirty="0">
                <a:hlinkClick r:id="rId2"/>
              </a:rPr>
              <a:t>https://stories.audible.com/discovery</a:t>
            </a:r>
            <a:r>
              <a:rPr lang="en-GB" dirty="0"/>
              <a:t> </a:t>
            </a:r>
          </a:p>
          <a:p>
            <a:pPr marL="319088" indent="-49213">
              <a:buNone/>
            </a:pPr>
            <a:r>
              <a:rPr lang="en-GB" dirty="0"/>
              <a:t>(our favourites include </a:t>
            </a:r>
            <a:r>
              <a:rPr lang="en-GB" i="1" dirty="0" err="1"/>
              <a:t>Winnie</a:t>
            </a:r>
            <a:r>
              <a:rPr lang="en-GB" i="1" dirty="0"/>
              <a:t> the Pooh</a:t>
            </a:r>
            <a:r>
              <a:rPr lang="en-GB" dirty="0"/>
              <a:t>, </a:t>
            </a:r>
            <a:r>
              <a:rPr lang="en-GB" i="1" dirty="0"/>
              <a:t>Anne of Green Gables </a:t>
            </a:r>
            <a:r>
              <a:rPr lang="en-GB" dirty="0"/>
              <a:t>and </a:t>
            </a:r>
            <a:r>
              <a:rPr lang="en-GB" i="1" dirty="0"/>
              <a:t>Alice’s Adventures in Wonderland</a:t>
            </a:r>
            <a:r>
              <a:rPr lang="en-GB" dirty="0"/>
              <a:t>)</a:t>
            </a:r>
          </a:p>
          <a:p>
            <a:r>
              <a:rPr lang="en-GB" dirty="0"/>
              <a:t>If you are a member of the local library, </a:t>
            </a:r>
            <a:r>
              <a:rPr lang="en-GB" dirty="0" err="1"/>
              <a:t>mam</a:t>
            </a:r>
            <a:r>
              <a:rPr lang="en-GB" dirty="0"/>
              <a:t> or dad can help you set up </a:t>
            </a:r>
            <a:r>
              <a:rPr lang="en-GB" dirty="0" err="1"/>
              <a:t>BorrowBox</a:t>
            </a:r>
            <a:r>
              <a:rPr lang="en-GB" dirty="0"/>
              <a:t> for </a:t>
            </a:r>
            <a:r>
              <a:rPr lang="en-GB" dirty="0" err="1"/>
              <a:t>ebooks</a:t>
            </a:r>
            <a:r>
              <a:rPr lang="en-GB" dirty="0"/>
              <a:t> and audio books (and if you aren’t you can set up an online account very easily). Use the instructions here: </a:t>
            </a:r>
            <a:r>
              <a:rPr lang="en-GB" dirty="0">
                <a:hlinkClick r:id="rId3"/>
              </a:rPr>
              <a:t>https://www.librariesireland.ie/news/online-services-during-coronavirus</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Diary / Time capsule</a:t>
            </a:r>
          </a:p>
        </p:txBody>
      </p:sp>
      <p:sp>
        <p:nvSpPr>
          <p:cNvPr id="2" name="Text Placeholder 1"/>
          <p:cNvSpPr>
            <a:spLocks noGrp="1"/>
          </p:cNvSpPr>
          <p:nvPr>
            <p:ph sz="quarter" idx="1"/>
          </p:nvPr>
        </p:nvSpPr>
        <p:spPr>
          <a:xfrm>
            <a:off x="612648" y="1600200"/>
            <a:ext cx="4391400" cy="4853136"/>
          </a:xfrm>
        </p:spPr>
        <p:txBody>
          <a:bodyPr>
            <a:noAutofit/>
          </a:bodyPr>
          <a:lstStyle/>
          <a:p>
            <a:pPr marL="0" indent="0">
              <a:buNone/>
            </a:pPr>
            <a:r>
              <a:rPr lang="en-GB" sz="2700" dirty="0"/>
              <a:t>How is your </a:t>
            </a:r>
            <a:r>
              <a:rPr lang="en-GB" sz="2700" b="1" dirty="0"/>
              <a:t>diary</a:t>
            </a:r>
            <a:r>
              <a:rPr lang="en-GB" sz="2700" dirty="0"/>
              <a:t> writing going? How many entries have you now?</a:t>
            </a:r>
          </a:p>
          <a:p>
            <a:pPr marL="0" indent="0">
              <a:buNone/>
            </a:pPr>
            <a:endParaRPr lang="en-GB" sz="2700" dirty="0"/>
          </a:p>
          <a:p>
            <a:pPr marL="0" indent="0">
              <a:buNone/>
            </a:pPr>
            <a:r>
              <a:rPr lang="en-GB" sz="2700" dirty="0"/>
              <a:t>Did you make a </a:t>
            </a:r>
            <a:r>
              <a:rPr lang="en-GB" sz="2700" b="1" dirty="0"/>
              <a:t>time capsule</a:t>
            </a:r>
            <a:r>
              <a:rPr lang="en-GB" sz="2700" dirty="0"/>
              <a:t>? It would be so exciting to read and look at it some time in the future, wouldn’t it? What kinds of things did you put in it? Let us know on Aladdin Connect!</a:t>
            </a:r>
          </a:p>
          <a:p>
            <a:pPr>
              <a:buNone/>
            </a:pPr>
            <a:endParaRPr lang="en-GB" sz="4000" dirty="0"/>
          </a:p>
        </p:txBody>
      </p:sp>
      <p:pic>
        <p:nvPicPr>
          <p:cNvPr id="53250" name="Picture 2" descr="Mansfield Primary Academy - Reading in Unusual Places"/>
          <p:cNvPicPr>
            <a:picLocks noChangeAspect="1" noChangeArrowheads="1"/>
          </p:cNvPicPr>
          <p:nvPr/>
        </p:nvPicPr>
        <p:blipFill>
          <a:blip r:embed="rId2" cstate="print"/>
          <a:srcRect/>
          <a:stretch>
            <a:fillRect/>
          </a:stretch>
        </p:blipFill>
        <p:spPr bwMode="auto">
          <a:xfrm>
            <a:off x="5580112" y="2060848"/>
            <a:ext cx="3403363" cy="27363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19200"/>
          </a:xfrm>
        </p:spPr>
        <p:txBody>
          <a:bodyPr>
            <a:normAutofit fontScale="90000"/>
          </a:bodyPr>
          <a:lstStyle/>
          <a:p>
            <a:r>
              <a:rPr lang="en-GB" sz="4000" b="1" dirty="0"/>
              <a:t>Spellings Week 9: </a:t>
            </a:r>
            <a:r>
              <a:rPr lang="en-GB" sz="4000" i="1" dirty="0"/>
              <a:t>o</a:t>
            </a:r>
            <a:r>
              <a:rPr lang="en-GB" sz="4000" dirty="0"/>
              <a:t> as /u/ </a:t>
            </a:r>
            <a:r>
              <a:rPr lang="en-GB" sz="2200" dirty="0"/>
              <a:t>Write a sentence for each word in your copy. Play games on Spelling City (parents, you might need to enable Flash in your browser): </a:t>
            </a:r>
            <a:r>
              <a:rPr lang="en-GB" sz="2200" b="1" dirty="0">
                <a:hlinkClick r:id="rId2"/>
              </a:rPr>
              <a:t>https://www.spellingcity.com/users/2ndClassRoom15and16</a:t>
            </a:r>
            <a:endParaRPr lang="en-GB" sz="2200" dirty="0"/>
          </a:p>
        </p:txBody>
      </p:sp>
      <p:sp>
        <p:nvSpPr>
          <p:cNvPr id="5" name="Text Placeholder 4"/>
          <p:cNvSpPr>
            <a:spLocks noGrp="1"/>
          </p:cNvSpPr>
          <p:nvPr>
            <p:ph sz="quarter" idx="1"/>
          </p:nvPr>
        </p:nvSpPr>
        <p:spPr>
          <a:xfrm>
            <a:off x="609600" y="1589567"/>
            <a:ext cx="1946176" cy="4572000"/>
          </a:xfrm>
        </p:spPr>
        <p:txBody>
          <a:bodyPr>
            <a:normAutofit/>
          </a:bodyPr>
          <a:lstStyle/>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indent="-514350">
              <a:buFont typeface="+mj-lt"/>
              <a:buAutoNum type="arabicPeriod"/>
            </a:pPr>
            <a:endParaRPr lang="en-GB" dirty="0">
              <a:solidFill>
                <a:schemeClr val="tx1"/>
              </a:solidFill>
            </a:endParaRPr>
          </a:p>
          <a:p>
            <a:pPr marL="514350" lvl="0" indent="-514350">
              <a:buFont typeface="+mj-lt"/>
              <a:buAutoNum type="arabicPeriod"/>
              <a:defRPr/>
            </a:pPr>
            <a:endParaRPr lang="en-GB" dirty="0">
              <a:solidFill>
                <a:schemeClr val="tx1"/>
              </a:solidFill>
            </a:endParaRPr>
          </a:p>
          <a:p>
            <a:pPr marL="514350" indent="-514350">
              <a:buFont typeface="+mj-lt"/>
              <a:buAutoNum type="arabicPeriod"/>
            </a:pPr>
            <a:endParaRPr lang="en-GB" dirty="0">
              <a:solidFill>
                <a:schemeClr val="tx1"/>
              </a:solidFill>
            </a:endParaRPr>
          </a:p>
        </p:txBody>
      </p:sp>
      <p:graphicFrame>
        <p:nvGraphicFramePr>
          <p:cNvPr id="9" name="Content Placeholder 8"/>
          <p:cNvGraphicFramePr>
            <a:graphicFrameLocks noGrp="1"/>
          </p:cNvGraphicFramePr>
          <p:nvPr>
            <p:ph sz="quarter" idx="2"/>
          </p:nvPr>
        </p:nvGraphicFramePr>
        <p:xfrm>
          <a:off x="611560" y="1484784"/>
          <a:ext cx="8028385" cy="5306181"/>
        </p:xfrm>
        <a:graphic>
          <a:graphicData uri="http://schemas.openxmlformats.org/drawingml/2006/table">
            <a:tbl>
              <a:tblPr firstRow="1" bandRow="1">
                <a:tableStyleId>{5C22544A-7EE6-4342-B048-85BDC9FD1C3A}</a:tableStyleId>
              </a:tblPr>
              <a:tblGrid>
                <a:gridCol w="1605677">
                  <a:extLst>
                    <a:ext uri="{9D8B030D-6E8A-4147-A177-3AD203B41FA5}">
                      <a16:colId xmlns:a16="http://schemas.microsoft.com/office/drawing/2014/main" val="20000"/>
                    </a:ext>
                  </a:extLst>
                </a:gridCol>
                <a:gridCol w="1605677">
                  <a:extLst>
                    <a:ext uri="{9D8B030D-6E8A-4147-A177-3AD203B41FA5}">
                      <a16:colId xmlns:a16="http://schemas.microsoft.com/office/drawing/2014/main" val="20001"/>
                    </a:ext>
                  </a:extLst>
                </a:gridCol>
                <a:gridCol w="1605677">
                  <a:extLst>
                    <a:ext uri="{9D8B030D-6E8A-4147-A177-3AD203B41FA5}">
                      <a16:colId xmlns:a16="http://schemas.microsoft.com/office/drawing/2014/main" val="20002"/>
                    </a:ext>
                  </a:extLst>
                </a:gridCol>
                <a:gridCol w="1605677">
                  <a:extLst>
                    <a:ext uri="{9D8B030D-6E8A-4147-A177-3AD203B41FA5}">
                      <a16:colId xmlns:a16="http://schemas.microsoft.com/office/drawing/2014/main" val="20003"/>
                    </a:ext>
                  </a:extLst>
                </a:gridCol>
                <a:gridCol w="1605677">
                  <a:extLst>
                    <a:ext uri="{9D8B030D-6E8A-4147-A177-3AD203B41FA5}">
                      <a16:colId xmlns:a16="http://schemas.microsoft.com/office/drawing/2014/main" val="20004"/>
                    </a:ext>
                  </a:extLst>
                </a:gridCol>
              </a:tblGrid>
              <a:tr h="667245">
                <a:tc>
                  <a:txBody>
                    <a:bodyPr/>
                    <a:lstStyle/>
                    <a:p>
                      <a:endParaRPr lang="en-GB" dirty="0"/>
                    </a:p>
                  </a:txBody>
                  <a:tcPr/>
                </a:tc>
                <a:tc>
                  <a:txBody>
                    <a:bodyPr/>
                    <a:lstStyle/>
                    <a:p>
                      <a:r>
                        <a:rPr lang="en-GB" dirty="0"/>
                        <a:t>Look</a:t>
                      </a:r>
                    </a:p>
                  </a:txBody>
                  <a:tcPr/>
                </a:tc>
                <a:tc>
                  <a:txBody>
                    <a:bodyPr/>
                    <a:lstStyle/>
                    <a:p>
                      <a:r>
                        <a:rPr lang="en-GB" dirty="0"/>
                        <a:t>Copy</a:t>
                      </a:r>
                    </a:p>
                  </a:txBody>
                  <a:tcPr/>
                </a:tc>
                <a:tc>
                  <a:txBody>
                    <a:bodyPr/>
                    <a:lstStyle/>
                    <a:p>
                      <a:r>
                        <a:rPr lang="en-GB" dirty="0"/>
                        <a:t>Cover &amp; Write</a:t>
                      </a:r>
                    </a:p>
                  </a:txBody>
                  <a:tcPr/>
                </a:tc>
                <a:tc>
                  <a:txBody>
                    <a:bodyPr/>
                    <a:lstStyle/>
                    <a:p>
                      <a:r>
                        <a:rPr lang="en-GB" dirty="0"/>
                        <a:t>Check</a:t>
                      </a:r>
                    </a:p>
                  </a:txBody>
                  <a:tcPr/>
                </a:tc>
                <a:extLst>
                  <a:ext uri="{0D108BD9-81ED-4DB2-BD59-A6C34878D82A}">
                    <a16:rowId xmlns:a16="http://schemas.microsoft.com/office/drawing/2014/main" val="10000"/>
                  </a:ext>
                </a:extLst>
              </a:tr>
              <a:tr h="386578">
                <a:tc>
                  <a:txBody>
                    <a:bodyPr/>
                    <a:lstStyle/>
                    <a:p>
                      <a:r>
                        <a:rPr lang="en-GB" b="1" dirty="0"/>
                        <a:t>Mon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glove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86578">
                <a:tc>
                  <a:txBody>
                    <a:bodyPr/>
                    <a:lstStyle/>
                    <a:p>
                      <a:endParaRPr lang="en-GB" b="1" dirty="0"/>
                    </a:p>
                  </a:txBody>
                  <a:tcPr/>
                </a:tc>
                <a:tc>
                  <a:txBody>
                    <a:bodyPr/>
                    <a:lstStyle/>
                    <a:p>
                      <a:r>
                        <a:rPr lang="en-GB" dirty="0">
                          <a:solidFill>
                            <a:schemeClr val="tx1"/>
                          </a:solidFill>
                        </a:rPr>
                        <a:t>son</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86578">
                <a:tc>
                  <a:txBody>
                    <a:bodyPr/>
                    <a:lstStyle/>
                    <a:p>
                      <a:endParaRPr lang="en-GB" b="1" dirty="0"/>
                    </a:p>
                  </a:txBody>
                  <a:tcPr/>
                </a:tc>
                <a:tc>
                  <a:txBody>
                    <a:bodyPr/>
                    <a:lstStyle/>
                    <a:p>
                      <a:r>
                        <a:rPr lang="en-GB" dirty="0"/>
                        <a:t>wonderful</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86578">
                <a:tc>
                  <a:txBody>
                    <a:bodyPr/>
                    <a:lstStyle/>
                    <a:p>
                      <a:r>
                        <a:rPr lang="en-GB" b="1" dirty="0"/>
                        <a:t>Tue</a:t>
                      </a:r>
                    </a:p>
                  </a:txBody>
                  <a:tcPr/>
                </a:tc>
                <a:tc>
                  <a:txBody>
                    <a:bodyPr/>
                    <a:lstStyle/>
                    <a:p>
                      <a:r>
                        <a:rPr lang="en-GB" dirty="0"/>
                        <a:t>brother</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386578">
                <a:tc>
                  <a:txBody>
                    <a:bodyPr/>
                    <a:lstStyle/>
                    <a:p>
                      <a:endParaRPr lang="en-GB" b="1" dirty="0"/>
                    </a:p>
                  </a:txBody>
                  <a:tcPr/>
                </a:tc>
                <a:tc>
                  <a:txBody>
                    <a:bodyPr/>
                    <a:lstStyle/>
                    <a:p>
                      <a:r>
                        <a:rPr lang="en-GB" dirty="0"/>
                        <a:t>monkey</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86578">
                <a:tc>
                  <a:txBody>
                    <a:bodyPr/>
                    <a:lstStyle/>
                    <a:p>
                      <a:endParaRPr lang="en-GB" b="1" dirty="0"/>
                    </a:p>
                  </a:txBody>
                  <a:tcPr/>
                </a:tc>
                <a:tc>
                  <a:txBody>
                    <a:bodyPr/>
                    <a:lstStyle/>
                    <a:p>
                      <a:r>
                        <a:rPr lang="en-GB" dirty="0"/>
                        <a:t>month</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r h="386578">
                <a:tc>
                  <a:txBody>
                    <a:bodyPr/>
                    <a:lstStyle/>
                    <a:p>
                      <a:r>
                        <a:rPr lang="en-GB" b="1" dirty="0"/>
                        <a:t>Wed</a:t>
                      </a:r>
                    </a:p>
                  </a:txBody>
                  <a:tcPr/>
                </a:tc>
                <a:tc>
                  <a:txBody>
                    <a:bodyPr/>
                    <a:lstStyle/>
                    <a:p>
                      <a:r>
                        <a:rPr lang="en-GB" dirty="0"/>
                        <a:t>somebody</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7"/>
                  </a:ext>
                </a:extLst>
              </a:tr>
              <a:tr h="386578">
                <a:tc>
                  <a:txBody>
                    <a:bodyPr/>
                    <a:lstStyle/>
                    <a:p>
                      <a:endParaRPr lang="en-GB"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front</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86578">
                <a:tc>
                  <a:txBody>
                    <a:bodyPr/>
                    <a:lstStyle/>
                    <a:p>
                      <a:endParaRPr lang="en-GB"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Monday</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9"/>
                  </a:ext>
                </a:extLst>
              </a:tr>
              <a:tr h="386578">
                <a:tc>
                  <a:txBody>
                    <a:bodyPr/>
                    <a:lstStyle/>
                    <a:p>
                      <a:r>
                        <a:rPr lang="en-GB" b="1" dirty="0" err="1"/>
                        <a:t>Thur</a:t>
                      </a:r>
                      <a:endParaRPr lang="en-GB" b="1" dirty="0"/>
                    </a:p>
                  </a:txBody>
                  <a:tcPr/>
                </a:tc>
                <a:tc>
                  <a:txBody>
                    <a:bodyPr/>
                    <a:lstStyle/>
                    <a:p>
                      <a:r>
                        <a:rPr lang="en-GB" dirty="0"/>
                        <a:t>money</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10"/>
                  </a:ext>
                </a:extLst>
              </a:tr>
              <a:tr h="386578">
                <a:tc>
                  <a:txBody>
                    <a:bodyPr/>
                    <a:lstStyle/>
                    <a:p>
                      <a:endParaRPr lang="en-GB" b="1" dirty="0"/>
                    </a:p>
                  </a:txBody>
                  <a:tcPr/>
                </a:tc>
                <a:tc>
                  <a:txBody>
                    <a:bodyPr/>
                    <a:lstStyle/>
                    <a:p>
                      <a:r>
                        <a:rPr lang="en-GB" dirty="0"/>
                        <a:t>woman</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11"/>
                  </a:ext>
                </a:extLst>
              </a:tr>
              <a:tr h="386578">
                <a:tc>
                  <a:txBody>
                    <a:bodyPr/>
                    <a:lstStyle/>
                    <a:p>
                      <a:endParaRPr lang="en-GB" b="1" dirty="0"/>
                    </a:p>
                  </a:txBody>
                  <a:tcPr/>
                </a:tc>
                <a:tc>
                  <a:txBody>
                    <a:bodyPr/>
                    <a:lstStyle/>
                    <a:p>
                      <a:r>
                        <a:rPr lang="en-GB" dirty="0"/>
                        <a:t>women</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12"/>
                  </a:ext>
                </a:extLst>
              </a:tr>
            </a:tbl>
          </a:graphicData>
        </a:graphic>
      </p:graphicFrame>
      <p:sp>
        <p:nvSpPr>
          <p:cNvPr id="6" name="Text Placeholder 4"/>
          <p:cNvSpPr txBox="1">
            <a:spLocks/>
          </p:cNvSpPr>
          <p:nvPr/>
        </p:nvSpPr>
        <p:spPr>
          <a:xfrm>
            <a:off x="4716016" y="2852936"/>
            <a:ext cx="2984376" cy="3710136"/>
          </a:xfrm>
          <a:prstGeom prst="rect">
            <a:avLst/>
          </a:prstGeom>
        </p:spPr>
        <p:txBody>
          <a:bodyPr vert="horz" anchor="t">
            <a:normAutofit/>
          </a:bodyPr>
          <a:lstStyle/>
          <a:p>
            <a:pPr marL="514350" indent="-514350">
              <a:buFont typeface="+mj-lt"/>
              <a:buAutoNum type="arabicPeriod"/>
            </a:pPr>
            <a:endParaRPr kumimoji="0" lang="en-GB" sz="28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GB" dirty="0"/>
          </a:p>
        </p:txBody>
      </p:sp>
      <p:sp>
        <p:nvSpPr>
          <p:cNvPr id="2" name="Title 1"/>
          <p:cNvSpPr>
            <a:spLocks noGrp="1"/>
          </p:cNvSpPr>
          <p:nvPr>
            <p:ph type="title"/>
          </p:nvPr>
        </p:nvSpPr>
        <p:spPr/>
        <p:txBody>
          <a:bodyPr>
            <a:normAutofit fontScale="90000"/>
          </a:bodyPr>
          <a:lstStyle/>
          <a:p>
            <a:r>
              <a:rPr lang="en-GB" dirty="0"/>
              <a:t>Week 9: Monday</a:t>
            </a:r>
            <a:br>
              <a:rPr lang="en-GB" dirty="0"/>
            </a:br>
            <a:r>
              <a:rPr lang="en-GB" sz="3300" dirty="0"/>
              <a:t>News</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2973</TotalTime>
  <Words>3147</Words>
  <Application>Microsoft Office PowerPoint</Application>
  <PresentationFormat>On-screen Show (4:3)</PresentationFormat>
  <Paragraphs>563</Paragraphs>
  <Slides>53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Tw Cen MT</vt:lpstr>
      <vt:lpstr>Wingdings</vt:lpstr>
      <vt:lpstr>Wingdings 2</vt:lpstr>
      <vt:lpstr>Median</vt:lpstr>
      <vt:lpstr>Second Class Literacy work at home 5</vt:lpstr>
      <vt:lpstr>Note to parents</vt:lpstr>
      <vt:lpstr>Note to children</vt:lpstr>
      <vt:lpstr>You will need:</vt:lpstr>
      <vt:lpstr>Contents</vt:lpstr>
      <vt:lpstr>Reading</vt:lpstr>
      <vt:lpstr>Diary / Time capsule</vt:lpstr>
      <vt:lpstr>Spellings Week 9: o as /u/ Write a sentence for each word in your copy. Play games on Spelling City (parents, you might need to enable Flash in your browser): https://www.spellingcity.com/users/2ndClassRoom15and16</vt:lpstr>
      <vt:lpstr>Week 9: Monday News</vt:lpstr>
      <vt:lpstr>News</vt:lpstr>
      <vt:lpstr>Week 9: Tuesday Now for a story! </vt:lpstr>
      <vt:lpstr>Story: A Bad Case of Stripes by David Shannon</vt:lpstr>
      <vt:lpstr>Story: Talk about</vt:lpstr>
      <vt:lpstr>Story: Respond to the story</vt:lpstr>
      <vt:lpstr>Week 9: Wednesday Narrative Writing</vt:lpstr>
      <vt:lpstr>Narrative writing: your story</vt:lpstr>
      <vt:lpstr>Narrative writing: your story</vt:lpstr>
      <vt:lpstr>Narrative writing: your story</vt:lpstr>
      <vt:lpstr>Narrative writing: your story</vt:lpstr>
      <vt:lpstr>Narrative writing: your story</vt:lpstr>
      <vt:lpstr>Narrative writing: your story</vt:lpstr>
      <vt:lpstr>Week 9: Thursday Grammar</vt:lpstr>
      <vt:lpstr>Grammar 9: -ing suffix</vt:lpstr>
      <vt:lpstr>Grammar 9: -ing suffix</vt:lpstr>
      <vt:lpstr>Grammar 9: -ing suffix</vt:lpstr>
      <vt:lpstr>Grammar 9: -ing suffix</vt:lpstr>
      <vt:lpstr>Week 9: Friday Comprehension</vt:lpstr>
      <vt:lpstr>Comprehension Read this.</vt:lpstr>
      <vt:lpstr>Comprehension  Now write full sentences to answer these questions in your copy.</vt:lpstr>
      <vt:lpstr>End of Week 9</vt:lpstr>
      <vt:lpstr>Week 10</vt:lpstr>
      <vt:lpstr>Spellings Week 10: -ture  Write a sentence for each word in your copy. Play games on Spelling City (parents, you might need to enable Flash in your browser): https://www.spellingcity.com/users/2ndClassRoom15and16</vt:lpstr>
      <vt:lpstr>Week 10: Monday Narrative writing</vt:lpstr>
      <vt:lpstr>Narrative writing genre: recap</vt:lpstr>
      <vt:lpstr>Narrative writing: write your story</vt:lpstr>
      <vt:lpstr>Week 10: Tuesday Poem</vt:lpstr>
      <vt:lpstr> Poem: “There Are Big Waves” by Eleanor Farjeon Read through this and answer the questions on the next two slides. </vt:lpstr>
      <vt:lpstr>Poem: Some questions  Answer these questions about the poem in your copy. Don’t forget to write full sentences using capital letters, full stops and the spellings you know.</vt:lpstr>
      <vt:lpstr>Poem: Some more questions  Answer these questions about the poem in your copy. Don’t forget to write full sentences using capital letters, full stops and the spellings you know.</vt:lpstr>
      <vt:lpstr>Week 10: Wednesday Grammar</vt:lpstr>
      <vt:lpstr>Grammar 10: –er and –est suffixes</vt:lpstr>
      <vt:lpstr>Grammar 10: –er and –est suffixes</vt:lpstr>
      <vt:lpstr>Grammar 10: –er and –est suffixes</vt:lpstr>
      <vt:lpstr>Grammar 10: –er and –est suffixes</vt:lpstr>
      <vt:lpstr>Grammar 10: –er and –est suffixes Do these in your copy.</vt:lpstr>
      <vt:lpstr>Grammar 10: –er and –est suffixes How did you do?</vt:lpstr>
      <vt:lpstr>Week 10: Thursday Comprehension</vt:lpstr>
      <vt:lpstr>Comprehension Read this.</vt:lpstr>
      <vt:lpstr>Comprehension  Now write full sentences to answer these questions in your copy.</vt:lpstr>
      <vt:lpstr>Week 10: Friday Oral Language</vt:lpstr>
      <vt:lpstr>Oral Language: Bees</vt:lpstr>
      <vt:lpstr>Fun literacy activities</vt:lpstr>
      <vt:lpstr>End of Week 10</vt:lpstr>
    </vt:vector>
  </TitlesOfParts>
  <Company>UCD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Class Literacy work at home</dc:title>
  <dc:creator>user</dc:creator>
  <cp:lastModifiedBy> </cp:lastModifiedBy>
  <cp:revision>280</cp:revision>
  <dcterms:created xsi:type="dcterms:W3CDTF">2020-03-19T15:15:51Z</dcterms:created>
  <dcterms:modified xsi:type="dcterms:W3CDTF">2020-05-26T14:42:07Z</dcterms:modified>
</cp:coreProperties>
</file>