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68" r:id="rId3"/>
    <p:sldId id="259" r:id="rId4"/>
    <p:sldId id="269" r:id="rId5"/>
    <p:sldId id="267" r:id="rId6"/>
    <p:sldId id="294" r:id="rId7"/>
    <p:sldId id="260" r:id="rId8"/>
    <p:sldId id="262" r:id="rId9"/>
    <p:sldId id="277" r:id="rId10"/>
    <p:sldId id="311" r:id="rId11"/>
    <p:sldId id="257" r:id="rId12"/>
    <p:sldId id="278" r:id="rId13"/>
    <p:sldId id="258" r:id="rId14"/>
    <p:sldId id="261" r:id="rId15"/>
    <p:sldId id="279" r:id="rId16"/>
    <p:sldId id="305" r:id="rId17"/>
    <p:sldId id="306" r:id="rId18"/>
    <p:sldId id="270" r:id="rId19"/>
    <p:sldId id="271" r:id="rId20"/>
    <p:sldId id="303" r:id="rId21"/>
    <p:sldId id="304" r:id="rId22"/>
    <p:sldId id="302" r:id="rId23"/>
    <p:sldId id="272" r:id="rId24"/>
    <p:sldId id="273" r:id="rId25"/>
    <p:sldId id="274" r:id="rId26"/>
    <p:sldId id="280" r:id="rId27"/>
    <p:sldId id="282" r:id="rId28"/>
    <p:sldId id="283" r:id="rId29"/>
    <p:sldId id="281" r:id="rId30"/>
    <p:sldId id="284" r:id="rId31"/>
    <p:sldId id="263" r:id="rId32"/>
    <p:sldId id="266" r:id="rId33"/>
    <p:sldId id="285" r:id="rId34"/>
    <p:sldId id="309" r:id="rId35"/>
    <p:sldId id="310" r:id="rId36"/>
    <p:sldId id="307" r:id="rId37"/>
    <p:sldId id="286" r:id="rId38"/>
    <p:sldId id="264" r:id="rId39"/>
    <p:sldId id="265" r:id="rId40"/>
    <p:sldId id="301" r:id="rId41"/>
    <p:sldId id="289" r:id="rId42"/>
    <p:sldId id="290" r:id="rId43"/>
    <p:sldId id="300" r:id="rId44"/>
    <p:sldId id="295" r:id="rId45"/>
    <p:sldId id="297" r:id="rId46"/>
    <p:sldId id="293" r:id="rId47"/>
    <p:sldId id="291" r:id="rId48"/>
    <p:sldId id="292" r:id="rId49"/>
    <p:sldId id="288" r:id="rId50"/>
    <p:sldId id="287" r:id="rId51"/>
    <p:sldId id="298" r:id="rId52"/>
    <p:sldId id="29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8E369A-2872-4444-9A3A-98A3C2D6569B}" type="datetimeFigureOut">
              <a:rPr lang="en-GB" smtClean="0"/>
              <a:pPr/>
              <a:t>10/04/2020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F9442B-A172-4419-9B33-FE6FBB015AE3}"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11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12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15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26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29</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30</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35</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52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400E352-DCA9-4119-B7D7-494DD97EB31A}" type="datetimeFigureOut">
              <a:rPr lang="en-GB" smtClean="0"/>
              <a:pPr/>
              <a:t>10/04/2020</a:t>
            </a:fld>
            <a:endParaRPr lang="en-GB"/>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47F6B4E-4BC7-4C99-8117-4F7F05101F0A}"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00E352-DCA9-4119-B7D7-494DD97EB31A}" type="datetimeFigureOut">
              <a:rPr lang="en-GB" smtClean="0"/>
              <a:pPr/>
              <a:t>10/04/2020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7F6B4E-4BC7-4C99-8117-4F7F05101F0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400E352-DCA9-4119-B7D7-494DD97EB31A}" type="datetimeFigureOut">
              <a:rPr lang="en-GB" smtClean="0"/>
              <a:pPr/>
              <a:t>10/04/2020</a:t>
            </a:fld>
            <a:endParaRPr lang="en-GB"/>
          </a:p>
        </p:txBody>
      </p:sp>
      <p:sp>
        <p:nvSpPr>
          <p:cNvPr id="5" name="Footer Placeholder 4"/>
          <p:cNvSpPr>
            <a:spLocks noGrp="1"/>
          </p:cNvSpPr>
          <p:nvPr>
            <p:ph type="ftr" sz="quarter" idx="11"/>
          </p:nvPr>
        </p:nvSpPr>
        <p:spPr>
          <a:xfrm>
            <a:off x="457201" y="6248207"/>
            <a:ext cx="5573483" cy="365125"/>
          </a:xfrm>
        </p:spPr>
        <p:txBody>
          <a:bodyPr/>
          <a:lstStyle/>
          <a:p>
            <a:endParaRPr lang="en-GB"/>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247F6B4E-4BC7-4C99-8117-4F7F05101F0A}"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400E352-DCA9-4119-B7D7-494DD97EB31A}" type="datetimeFigureOut">
              <a:rPr lang="en-GB" smtClean="0"/>
              <a:pPr/>
              <a:t>10/04/2020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47F6B4E-4BC7-4C99-8117-4F7F05101F0A}"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400E352-DCA9-4119-B7D7-494DD97EB31A}" type="datetimeFigureOut">
              <a:rPr lang="en-GB" smtClean="0"/>
              <a:pPr/>
              <a:t>10/04/2020</a:t>
            </a:fld>
            <a:endParaRPr lang="en-GB"/>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47F6B4E-4BC7-4C99-8117-4F7F05101F0A}" type="slidenum">
              <a:rPr lang="en-GB" smtClean="0"/>
              <a:pPr/>
              <a:t>‹#›</a:t>
            </a:fld>
            <a:endParaRPr lang="en-GB"/>
          </a:p>
        </p:txBody>
      </p:sp>
      <p:sp>
        <p:nvSpPr>
          <p:cNvPr id="14" name="Footer Placeholder 13"/>
          <p:cNvSpPr>
            <a:spLocks noGrp="1"/>
          </p:cNvSpPr>
          <p:nvPr>
            <p:ph type="ftr" sz="quarter" idx="12"/>
          </p:nvPr>
        </p:nvSpPr>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400E352-DCA9-4119-B7D7-494DD97EB31A}" type="datetimeFigureOut">
              <a:rPr lang="en-GB" smtClean="0"/>
              <a:pPr/>
              <a:t>10/04/2020</a:t>
            </a:fld>
            <a:endParaRPr lang="en-GB"/>
          </a:p>
        </p:txBody>
      </p:sp>
      <p:sp>
        <p:nvSpPr>
          <p:cNvPr id="10" name="Slide Number Placeholder 9"/>
          <p:cNvSpPr>
            <a:spLocks noGrp="1"/>
          </p:cNvSpPr>
          <p:nvPr>
            <p:ph type="sldNum" sz="quarter" idx="16"/>
          </p:nvPr>
        </p:nvSpPr>
        <p:spPr/>
        <p:txBody>
          <a:bodyPr rtlCol="0"/>
          <a:lstStyle/>
          <a:p>
            <a:fld id="{247F6B4E-4BC7-4C99-8117-4F7F05101F0A}"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400E352-DCA9-4119-B7D7-494DD97EB31A}" type="datetimeFigureOut">
              <a:rPr lang="en-GB" smtClean="0"/>
              <a:pPr/>
              <a:t>10/04/2020</a:t>
            </a:fld>
            <a:endParaRPr lang="en-GB"/>
          </a:p>
        </p:txBody>
      </p:sp>
      <p:sp>
        <p:nvSpPr>
          <p:cNvPr id="12" name="Slide Number Placeholder 11"/>
          <p:cNvSpPr>
            <a:spLocks noGrp="1"/>
          </p:cNvSpPr>
          <p:nvPr>
            <p:ph type="sldNum" sz="quarter" idx="16"/>
          </p:nvPr>
        </p:nvSpPr>
        <p:spPr/>
        <p:txBody>
          <a:bodyPr rtlCol="0"/>
          <a:lstStyle/>
          <a:p>
            <a:fld id="{247F6B4E-4BC7-4C99-8117-4F7F05101F0A}"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400E352-DCA9-4119-B7D7-494DD97EB31A}" type="datetimeFigureOut">
              <a:rPr lang="en-GB" smtClean="0"/>
              <a:pPr/>
              <a:t>10/04/2020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47F6B4E-4BC7-4C99-8117-4F7F05101F0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00E352-DCA9-4119-B7D7-494DD97EB31A}" type="datetimeFigureOut">
              <a:rPr lang="en-GB" smtClean="0"/>
              <a:pPr/>
              <a:t>10/04/2020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47F6B4E-4BC7-4C99-8117-4F7F05101F0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400E352-DCA9-4119-B7D7-494DD97EB31A}" type="datetimeFigureOut">
              <a:rPr lang="en-GB" smtClean="0"/>
              <a:pPr/>
              <a:t>10/04/2020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47F6B4E-4BC7-4C99-8117-4F7F05101F0A}"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400E352-DCA9-4119-B7D7-494DD97EB31A}" type="datetimeFigureOut">
              <a:rPr lang="en-GB" smtClean="0"/>
              <a:pPr/>
              <a:t>10/04/2020</a:t>
            </a:fld>
            <a:endParaRPr lang="en-GB"/>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47F6B4E-4BC7-4C99-8117-4F7F05101F0A}" type="slidenum">
              <a:rPr lang="en-GB" smtClean="0"/>
              <a:pPr/>
              <a:t>‹#›</a:t>
            </a:fld>
            <a:endParaRPr lang="en-GB"/>
          </a:p>
        </p:txBody>
      </p:sp>
      <p:sp>
        <p:nvSpPr>
          <p:cNvPr id="14" name="Footer Placeholder 13"/>
          <p:cNvSpPr>
            <a:spLocks noGrp="1"/>
          </p:cNvSpPr>
          <p:nvPr>
            <p:ph type="ftr" sz="quarter" idx="12"/>
          </p:nvPr>
        </p:nvSpPr>
        <p:spPr>
          <a:xfrm>
            <a:off x="1600200" y="6248206"/>
            <a:ext cx="4572000" cy="365125"/>
          </a:xfrm>
        </p:spPr>
        <p:txBody>
          <a:bodyPr rtlCol="0"/>
          <a:lstStyle/>
          <a:p>
            <a:endParaRPr lang="en-GB"/>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400E352-DCA9-4119-B7D7-494DD97EB31A}" type="datetimeFigureOut">
              <a:rPr lang="en-GB" smtClean="0"/>
              <a:pPr/>
              <a:t>10/04/2020</a:t>
            </a:fld>
            <a:endParaRPr lang="en-GB"/>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47F6B4E-4BC7-4C99-8117-4F7F05101F0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46wCRq50Ww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LhOBuYQJPEY"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www.spellingcity.com/users/2ndClassRoom15and16"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stories.audible.com/discovery"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9nslEXxCwNA"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librariesireland.ie/news/online-services-during-coronavirus" TargetMode="External"/><Relationship Id="rId2" Type="http://schemas.openxmlformats.org/officeDocument/2006/relationships/hyperlink" Target="https://stories.audible.com/discover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assumptionjns.com/2nd-class.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spellingcity.com/users/2ndClassRoom15and16"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Second Class</a:t>
            </a:r>
            <a:br>
              <a:rPr lang="en-GB" dirty="0" smtClean="0"/>
            </a:br>
            <a:r>
              <a:rPr lang="en-GB" b="1" dirty="0" smtClean="0"/>
              <a:t>Literacy</a:t>
            </a:r>
            <a:r>
              <a:rPr lang="en-GB" dirty="0" smtClean="0"/>
              <a:t> work at home 2</a:t>
            </a:r>
            <a:endParaRPr lang="en-GB" dirty="0"/>
          </a:p>
        </p:txBody>
      </p:sp>
      <p:sp>
        <p:nvSpPr>
          <p:cNvPr id="3" name="Subtitle 2"/>
          <p:cNvSpPr>
            <a:spLocks noGrp="1"/>
          </p:cNvSpPr>
          <p:nvPr>
            <p:ph type="subTitle" idx="1"/>
          </p:nvPr>
        </p:nvSpPr>
        <p:spPr/>
        <p:txBody>
          <a:bodyPr/>
          <a:lstStyle/>
          <a:p>
            <a:r>
              <a:rPr lang="en-GB" dirty="0" smtClean="0"/>
              <a:t>Try your best and do what you can!</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News</a:t>
            </a:r>
            <a:endParaRPr lang="en-GB" dirty="0"/>
          </a:p>
        </p:txBody>
      </p:sp>
      <p:sp>
        <p:nvSpPr>
          <p:cNvPr id="2" name="Text Placeholder 1"/>
          <p:cNvSpPr>
            <a:spLocks noGrp="1"/>
          </p:cNvSpPr>
          <p:nvPr>
            <p:ph sz="quarter" idx="1"/>
          </p:nvPr>
        </p:nvSpPr>
        <p:spPr>
          <a:xfrm>
            <a:off x="612648" y="1600200"/>
            <a:ext cx="8153400" cy="1540768"/>
          </a:xfrm>
        </p:spPr>
        <p:txBody>
          <a:bodyPr>
            <a:noAutofit/>
          </a:bodyPr>
          <a:lstStyle/>
          <a:p>
            <a:pPr>
              <a:buNone/>
            </a:pPr>
            <a:r>
              <a:rPr lang="en-GB" sz="2700" dirty="0" smtClean="0"/>
              <a:t>Write your </a:t>
            </a:r>
            <a:r>
              <a:rPr lang="en-GB" sz="2700" b="1" dirty="0" smtClean="0"/>
              <a:t>news</a:t>
            </a:r>
            <a:r>
              <a:rPr lang="en-GB" sz="2700" dirty="0" smtClean="0"/>
              <a:t> from Easter in your copy. What did you do? Did you get any eggs? Describe them. Remember the rules for recount writing.</a:t>
            </a:r>
          </a:p>
          <a:p>
            <a:pPr>
              <a:buNone/>
            </a:pPr>
            <a:endParaRPr lang="en-GB" sz="2700" dirty="0" smtClean="0"/>
          </a:p>
        </p:txBody>
      </p:sp>
      <p:pic>
        <p:nvPicPr>
          <p:cNvPr id="2052" name="Picture 4" descr="Easter Egg Clip Art - Easter Egg Images"/>
          <p:cNvPicPr>
            <a:picLocks noChangeAspect="1" noChangeArrowheads="1"/>
          </p:cNvPicPr>
          <p:nvPr/>
        </p:nvPicPr>
        <p:blipFill>
          <a:blip r:embed="rId2" cstate="print"/>
          <a:srcRect/>
          <a:stretch>
            <a:fillRect/>
          </a:stretch>
        </p:blipFill>
        <p:spPr bwMode="auto">
          <a:xfrm>
            <a:off x="2123728" y="3212976"/>
            <a:ext cx="5238750" cy="304800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2743200"/>
            <a:ext cx="7123113" cy="3494112"/>
          </a:xfrm>
        </p:spPr>
        <p:txBody>
          <a:bodyPr>
            <a:normAutofit/>
          </a:bodyPr>
          <a:lstStyle/>
          <a:p>
            <a:endParaRPr lang="en-GB" dirty="0"/>
          </a:p>
        </p:txBody>
      </p:sp>
      <p:sp>
        <p:nvSpPr>
          <p:cNvPr id="2" name="Title 1"/>
          <p:cNvSpPr>
            <a:spLocks noGrp="1"/>
          </p:cNvSpPr>
          <p:nvPr>
            <p:ph type="title"/>
          </p:nvPr>
        </p:nvSpPr>
        <p:spPr/>
        <p:txBody>
          <a:bodyPr>
            <a:normAutofit fontScale="90000"/>
          </a:bodyPr>
          <a:lstStyle/>
          <a:p>
            <a:r>
              <a:rPr lang="en-GB" dirty="0" smtClean="0"/>
              <a:t>Week 3: Tuesday</a:t>
            </a:r>
            <a:br>
              <a:rPr lang="en-GB" dirty="0" smtClean="0"/>
            </a:br>
            <a:r>
              <a:rPr lang="en-GB" sz="3300" dirty="0" smtClean="0"/>
              <a:t>Now for a story! </a:t>
            </a:r>
            <a:endParaRPr lang="en-GB" sz="33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Story: The Lighthouse Keeper’s Lunch</a:t>
            </a:r>
            <a:endParaRPr lang="en-GB" sz="3300" b="1" dirty="0">
              <a:solidFill>
                <a:srgbClr val="FF0000"/>
              </a:solidFill>
            </a:endParaRPr>
          </a:p>
        </p:txBody>
      </p:sp>
      <p:sp>
        <p:nvSpPr>
          <p:cNvPr id="4" name="Text Placeholder 3"/>
          <p:cNvSpPr>
            <a:spLocks noGrp="1"/>
          </p:cNvSpPr>
          <p:nvPr>
            <p:ph sz="quarter" idx="1"/>
          </p:nvPr>
        </p:nvSpPr>
        <p:spPr/>
        <p:txBody>
          <a:bodyPr>
            <a:normAutofit/>
          </a:bodyPr>
          <a:lstStyle/>
          <a:p>
            <a:pPr>
              <a:buNone/>
            </a:pPr>
            <a:r>
              <a:rPr lang="en-GB" dirty="0" smtClean="0"/>
              <a:t>Have a look at this story on YouTube. </a:t>
            </a:r>
          </a:p>
          <a:p>
            <a:pPr>
              <a:buNone/>
            </a:pPr>
            <a:r>
              <a:rPr lang="en-GB" dirty="0" smtClean="0"/>
              <a:t>It is written by Ronda and David </a:t>
            </a:r>
            <a:r>
              <a:rPr lang="en-GB" dirty="0" err="1" smtClean="0"/>
              <a:t>Armitage</a:t>
            </a:r>
            <a:r>
              <a:rPr lang="en-GB" dirty="0" smtClean="0"/>
              <a:t> and is called </a:t>
            </a:r>
            <a:r>
              <a:rPr lang="en-GB" i="1" dirty="0" smtClean="0"/>
              <a:t>The Lighthouse Keeper’s Lunch</a:t>
            </a:r>
            <a:r>
              <a:rPr lang="en-GB" dirty="0" smtClean="0"/>
              <a:t>. Hope it doesn’t make you hungry!</a:t>
            </a:r>
          </a:p>
          <a:p>
            <a:pPr>
              <a:buNone/>
            </a:pPr>
            <a:endParaRPr lang="en-GB" dirty="0" smtClean="0"/>
          </a:p>
          <a:p>
            <a:pPr>
              <a:buNone/>
            </a:pPr>
            <a:r>
              <a:rPr lang="en-GB" dirty="0" smtClean="0">
                <a:hlinkClick r:id="rId3"/>
              </a:rPr>
              <a:t>https://www.youtube.com/watch?v=46wCRq50Wwg</a:t>
            </a: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228600"/>
            <a:ext cx="8351840" cy="990600"/>
          </a:xfrm>
        </p:spPr>
        <p:txBody>
          <a:bodyPr>
            <a:normAutofit/>
          </a:bodyPr>
          <a:lstStyle/>
          <a:p>
            <a:r>
              <a:rPr lang="en-GB" dirty="0" smtClean="0"/>
              <a:t>Story: Talk about</a:t>
            </a:r>
            <a:endParaRPr lang="en-GB" i="1" dirty="0"/>
          </a:p>
        </p:txBody>
      </p:sp>
      <p:sp>
        <p:nvSpPr>
          <p:cNvPr id="2" name="Text Placeholder 1"/>
          <p:cNvSpPr>
            <a:spLocks noGrp="1"/>
          </p:cNvSpPr>
          <p:nvPr>
            <p:ph sz="quarter" idx="1"/>
          </p:nvPr>
        </p:nvSpPr>
        <p:spPr>
          <a:xfrm>
            <a:off x="251520" y="1600200"/>
            <a:ext cx="5184576" cy="5257800"/>
          </a:xfrm>
        </p:spPr>
        <p:txBody>
          <a:bodyPr>
            <a:noAutofit/>
          </a:bodyPr>
          <a:lstStyle/>
          <a:p>
            <a:pPr marL="0" indent="0">
              <a:buNone/>
            </a:pPr>
            <a:r>
              <a:rPr lang="en-GB" sz="2400" dirty="0" smtClean="0"/>
              <a:t>Tell your </a:t>
            </a:r>
            <a:r>
              <a:rPr lang="en-GB" sz="2400" dirty="0" err="1" smtClean="0"/>
              <a:t>mam</a:t>
            </a:r>
            <a:r>
              <a:rPr lang="en-GB" sz="2400" dirty="0" smtClean="0"/>
              <a:t> or dad or whoever is at home with you about the story. You can then answer the following questions in your copy (or if you’d prefer, tell your </a:t>
            </a:r>
            <a:r>
              <a:rPr lang="en-GB" sz="2400" dirty="0" err="1" smtClean="0"/>
              <a:t>mam</a:t>
            </a:r>
            <a:r>
              <a:rPr lang="en-GB" sz="2400" dirty="0" smtClean="0"/>
              <a:t> or dad the answers): </a:t>
            </a:r>
          </a:p>
          <a:p>
            <a:pPr>
              <a:buFont typeface="Arial" pitchFamily="34" charset="0"/>
              <a:buChar char="•"/>
            </a:pPr>
            <a:r>
              <a:rPr lang="en-GB" sz="2400" dirty="0" smtClean="0">
                <a:solidFill>
                  <a:schemeClr val="accent2"/>
                </a:solidFill>
              </a:rPr>
              <a:t>Did the story have a good title? Why?</a:t>
            </a:r>
          </a:p>
          <a:p>
            <a:pPr>
              <a:buFont typeface="Arial" pitchFamily="34" charset="0"/>
              <a:buChar char="•"/>
            </a:pPr>
            <a:r>
              <a:rPr lang="en-GB" sz="2400" dirty="0" smtClean="0">
                <a:solidFill>
                  <a:schemeClr val="accent2"/>
                </a:solidFill>
              </a:rPr>
              <a:t>What happened at the beginning, in the middle and at the end?</a:t>
            </a:r>
          </a:p>
          <a:p>
            <a:pPr>
              <a:buFont typeface="Arial" pitchFamily="34" charset="0"/>
              <a:buChar char="•"/>
            </a:pPr>
            <a:r>
              <a:rPr lang="en-GB" sz="2400" dirty="0" smtClean="0">
                <a:solidFill>
                  <a:schemeClr val="accent2"/>
                </a:solidFill>
              </a:rPr>
              <a:t>Would you like to live in or near a lighthouse? Why?</a:t>
            </a:r>
          </a:p>
          <a:p>
            <a:pPr>
              <a:buFont typeface="Arial" pitchFamily="34" charset="0"/>
              <a:buChar char="•"/>
            </a:pPr>
            <a:r>
              <a:rPr lang="en-GB" sz="2400" dirty="0" smtClean="0">
                <a:solidFill>
                  <a:schemeClr val="accent2"/>
                </a:solidFill>
              </a:rPr>
              <a:t>Would you say this is an example of </a:t>
            </a:r>
            <a:r>
              <a:rPr lang="en-GB" sz="2400" b="1" dirty="0" smtClean="0">
                <a:solidFill>
                  <a:schemeClr val="accent2"/>
                </a:solidFill>
              </a:rPr>
              <a:t>recount</a:t>
            </a:r>
            <a:r>
              <a:rPr lang="en-GB" sz="2400" dirty="0" smtClean="0">
                <a:solidFill>
                  <a:schemeClr val="accent2"/>
                </a:solidFill>
              </a:rPr>
              <a:t>, </a:t>
            </a:r>
            <a:r>
              <a:rPr lang="en-GB" sz="2400" b="1" dirty="0" smtClean="0">
                <a:solidFill>
                  <a:schemeClr val="accent2"/>
                </a:solidFill>
              </a:rPr>
              <a:t>procedural</a:t>
            </a:r>
            <a:r>
              <a:rPr lang="en-GB" sz="2400" dirty="0" smtClean="0">
                <a:solidFill>
                  <a:schemeClr val="accent2"/>
                </a:solidFill>
              </a:rPr>
              <a:t> or </a:t>
            </a:r>
            <a:r>
              <a:rPr lang="en-GB" sz="2400" b="1" dirty="0" smtClean="0">
                <a:solidFill>
                  <a:schemeClr val="accent2"/>
                </a:solidFill>
              </a:rPr>
              <a:t>narrative</a:t>
            </a:r>
            <a:r>
              <a:rPr lang="en-GB" sz="2400" dirty="0" smtClean="0">
                <a:solidFill>
                  <a:schemeClr val="accent2"/>
                </a:solidFill>
              </a:rPr>
              <a:t> writing?</a:t>
            </a:r>
          </a:p>
        </p:txBody>
      </p:sp>
      <p:sp>
        <p:nvSpPr>
          <p:cNvPr id="4098" name="AutoShape 2" descr="Image result for how to draw arnie the doughnu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100" name="AutoShape 4" descr="Image result for how to draw arnie the doughnu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9938" name="Picture 2" descr="The Lighthouse Keeper's Lunch: 4 star review by Kate B"/>
          <p:cNvPicPr>
            <a:picLocks noChangeAspect="1" noChangeArrowheads="1"/>
          </p:cNvPicPr>
          <p:nvPr/>
        </p:nvPicPr>
        <p:blipFill>
          <a:blip r:embed="rId2" cstate="print"/>
          <a:srcRect/>
          <a:stretch>
            <a:fillRect/>
          </a:stretch>
        </p:blipFill>
        <p:spPr bwMode="auto">
          <a:xfrm>
            <a:off x="5436096" y="2060848"/>
            <a:ext cx="3519413" cy="351941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28600"/>
            <a:ext cx="8442520" cy="990600"/>
          </a:xfrm>
        </p:spPr>
        <p:txBody>
          <a:bodyPr>
            <a:normAutofit/>
          </a:bodyPr>
          <a:lstStyle/>
          <a:p>
            <a:r>
              <a:rPr lang="en-GB" dirty="0" smtClean="0"/>
              <a:t>Story: Respond to the story</a:t>
            </a:r>
            <a:endParaRPr lang="en-GB" dirty="0"/>
          </a:p>
        </p:txBody>
      </p:sp>
      <p:sp>
        <p:nvSpPr>
          <p:cNvPr id="2" name="Text Placeholder 1"/>
          <p:cNvSpPr>
            <a:spLocks noGrp="1"/>
          </p:cNvSpPr>
          <p:nvPr>
            <p:ph sz="quarter" idx="1"/>
          </p:nvPr>
        </p:nvSpPr>
        <p:spPr>
          <a:xfrm>
            <a:off x="612648" y="1600200"/>
            <a:ext cx="4895456" cy="5257800"/>
          </a:xfrm>
        </p:spPr>
        <p:txBody>
          <a:bodyPr>
            <a:normAutofit/>
          </a:bodyPr>
          <a:lstStyle/>
          <a:p>
            <a:pPr>
              <a:buNone/>
            </a:pPr>
            <a:r>
              <a:rPr lang="en-GB" dirty="0" smtClean="0"/>
              <a:t>Thinking about the story:</a:t>
            </a:r>
          </a:p>
          <a:p>
            <a:pPr>
              <a:buFont typeface="Arial" pitchFamily="34" charset="0"/>
              <a:buChar char="•"/>
            </a:pPr>
            <a:r>
              <a:rPr lang="en-GB" dirty="0" smtClean="0"/>
              <a:t>Describe your favourite scene from the story in your copy. Now draw or paint it.</a:t>
            </a:r>
          </a:p>
          <a:p>
            <a:pPr>
              <a:buNone/>
            </a:pPr>
            <a:r>
              <a:rPr lang="en-GB" dirty="0" smtClean="0"/>
              <a:t>OR</a:t>
            </a:r>
          </a:p>
          <a:p>
            <a:pPr>
              <a:buFont typeface="Arial" pitchFamily="34" charset="0"/>
              <a:buChar char="•"/>
            </a:pPr>
            <a:r>
              <a:rPr lang="en-GB" dirty="0" smtClean="0"/>
              <a:t>Have you ever been to a lighthouse? Write a description of a lighthouse in your copy. Then draw or paint one. You can use this template to help if you like.</a:t>
            </a:r>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endParaRPr lang="en-GB" dirty="0"/>
          </a:p>
        </p:txBody>
      </p:sp>
      <p:pic>
        <p:nvPicPr>
          <p:cNvPr id="46082" name="Picture 2" descr="The Lighthouse Keeper's Lunch | Lighthouse keepers lunch ..."/>
          <p:cNvPicPr>
            <a:picLocks noChangeAspect="1" noChangeArrowheads="1"/>
          </p:cNvPicPr>
          <p:nvPr/>
        </p:nvPicPr>
        <p:blipFill>
          <a:blip r:embed="rId2" cstate="print"/>
          <a:srcRect/>
          <a:stretch>
            <a:fillRect/>
          </a:stretch>
        </p:blipFill>
        <p:spPr bwMode="auto">
          <a:xfrm>
            <a:off x="5364088" y="1756531"/>
            <a:ext cx="3744416" cy="4984837"/>
          </a:xfrm>
          <a:prstGeom prst="rect">
            <a:avLst/>
          </a:prstGeom>
          <a:noFill/>
        </p:spPr>
      </p:pic>
      <p:sp>
        <p:nvSpPr>
          <p:cNvPr id="6" name="Right Arrow 5"/>
          <p:cNvSpPr/>
          <p:nvPr/>
        </p:nvSpPr>
        <p:spPr>
          <a:xfrm>
            <a:off x="4932040" y="5949280"/>
            <a:ext cx="79208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2743200"/>
            <a:ext cx="7123113" cy="3494112"/>
          </a:xfrm>
        </p:spPr>
        <p:txBody>
          <a:bodyPr>
            <a:normAutofit/>
          </a:bodyPr>
          <a:lstStyle/>
          <a:p>
            <a:endParaRPr lang="en-GB" dirty="0"/>
          </a:p>
        </p:txBody>
      </p:sp>
      <p:sp>
        <p:nvSpPr>
          <p:cNvPr id="2" name="Title 1"/>
          <p:cNvSpPr>
            <a:spLocks noGrp="1"/>
          </p:cNvSpPr>
          <p:nvPr>
            <p:ph type="title"/>
          </p:nvPr>
        </p:nvSpPr>
        <p:spPr/>
        <p:txBody>
          <a:bodyPr>
            <a:normAutofit fontScale="90000"/>
          </a:bodyPr>
          <a:lstStyle/>
          <a:p>
            <a:r>
              <a:rPr lang="en-GB" dirty="0" smtClean="0"/>
              <a:t>Week 3: Wednesday</a:t>
            </a:r>
            <a:br>
              <a:rPr lang="en-GB" dirty="0" smtClean="0"/>
            </a:br>
            <a:r>
              <a:rPr lang="en-GB" sz="3300" dirty="0" smtClean="0"/>
              <a:t>Narrative writing genre</a:t>
            </a:r>
            <a:endParaRPr lang="en-GB" sz="33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28600"/>
            <a:ext cx="8442520" cy="990600"/>
          </a:xfrm>
        </p:spPr>
        <p:txBody>
          <a:bodyPr>
            <a:normAutofit/>
          </a:bodyPr>
          <a:lstStyle/>
          <a:p>
            <a:r>
              <a:rPr lang="en-GB" dirty="0" smtClean="0"/>
              <a:t>Narrative writing: Character</a:t>
            </a:r>
            <a:endParaRPr lang="en-GB" dirty="0"/>
          </a:p>
        </p:txBody>
      </p:sp>
      <p:sp>
        <p:nvSpPr>
          <p:cNvPr id="5" name="Content Placeholder 4"/>
          <p:cNvSpPr>
            <a:spLocks noGrp="1"/>
          </p:cNvSpPr>
          <p:nvPr>
            <p:ph sz="quarter" idx="1"/>
          </p:nvPr>
        </p:nvSpPr>
        <p:spPr>
          <a:xfrm>
            <a:off x="395536" y="1600200"/>
            <a:ext cx="8496944" cy="5257800"/>
          </a:xfrm>
        </p:spPr>
        <p:txBody>
          <a:bodyPr>
            <a:normAutofit fontScale="92500"/>
          </a:bodyPr>
          <a:lstStyle/>
          <a:p>
            <a:r>
              <a:rPr lang="en-GB" dirty="0" smtClean="0"/>
              <a:t>Before the school closed, we learnt that the </a:t>
            </a:r>
            <a:r>
              <a:rPr lang="en-GB" b="1" dirty="0" smtClean="0"/>
              <a:t>narrative</a:t>
            </a:r>
            <a:r>
              <a:rPr lang="en-GB" dirty="0" smtClean="0"/>
              <a:t> writing genre is all about </a:t>
            </a:r>
            <a:r>
              <a:rPr lang="en-GB" dirty="0" smtClean="0">
                <a:solidFill>
                  <a:schemeClr val="accent4">
                    <a:lumMod val="50000"/>
                  </a:schemeClr>
                </a:solidFill>
              </a:rPr>
              <a:t>story-telling in an imaginative way.</a:t>
            </a:r>
            <a:r>
              <a:rPr lang="en-GB" dirty="0" smtClean="0"/>
              <a:t> These stories always have a </a:t>
            </a:r>
            <a:r>
              <a:rPr lang="en-GB" dirty="0" smtClean="0">
                <a:solidFill>
                  <a:schemeClr val="accent4">
                    <a:lumMod val="50000"/>
                  </a:schemeClr>
                </a:solidFill>
              </a:rPr>
              <a:t>beginning, middle and end</a:t>
            </a:r>
            <a:r>
              <a:rPr lang="en-GB" dirty="0" smtClean="0"/>
              <a:t>.</a:t>
            </a:r>
          </a:p>
          <a:p>
            <a:r>
              <a:rPr lang="en-GB" dirty="0" smtClean="0"/>
              <a:t>Now have a think about what other things or </a:t>
            </a:r>
            <a:r>
              <a:rPr lang="en-GB" i="1" dirty="0" smtClean="0"/>
              <a:t>elements</a:t>
            </a:r>
            <a:r>
              <a:rPr lang="en-GB" dirty="0" smtClean="0"/>
              <a:t> you see in narrative writing ... Remember: </a:t>
            </a:r>
            <a:r>
              <a:rPr lang="en-GB" dirty="0" smtClean="0">
                <a:solidFill>
                  <a:schemeClr val="accent4">
                    <a:lumMod val="50000"/>
                  </a:schemeClr>
                </a:solidFill>
              </a:rPr>
              <a:t>character</a:t>
            </a:r>
            <a:r>
              <a:rPr lang="en-GB" dirty="0" smtClean="0"/>
              <a:t>, </a:t>
            </a:r>
            <a:r>
              <a:rPr lang="en-GB" dirty="0" smtClean="0">
                <a:solidFill>
                  <a:schemeClr val="accent4">
                    <a:lumMod val="50000"/>
                  </a:schemeClr>
                </a:solidFill>
              </a:rPr>
              <a:t>setting</a:t>
            </a:r>
            <a:r>
              <a:rPr lang="en-GB" dirty="0" smtClean="0"/>
              <a:t> and </a:t>
            </a:r>
            <a:r>
              <a:rPr lang="en-GB" dirty="0" smtClean="0">
                <a:solidFill>
                  <a:schemeClr val="accent4">
                    <a:lumMod val="50000"/>
                  </a:schemeClr>
                </a:solidFill>
              </a:rPr>
              <a:t>plot</a:t>
            </a:r>
            <a:r>
              <a:rPr lang="en-GB" dirty="0" smtClean="0"/>
              <a:t>. This week, we are going to look at the element of </a:t>
            </a:r>
            <a:r>
              <a:rPr lang="en-GB" u="sng" dirty="0" smtClean="0"/>
              <a:t>character</a:t>
            </a:r>
            <a:r>
              <a:rPr lang="en-GB" dirty="0" smtClean="0"/>
              <a:t>.</a:t>
            </a:r>
          </a:p>
          <a:p>
            <a:r>
              <a:rPr lang="en-GB" b="1" dirty="0" smtClean="0"/>
              <a:t>Characters are usually people, animals or creatures in a story that can think, feel or act</a:t>
            </a:r>
            <a:r>
              <a:rPr lang="en-GB" dirty="0" smtClean="0"/>
              <a:t> (as in, “do something”). Have a look at this video to find out more: </a:t>
            </a:r>
            <a:r>
              <a:rPr lang="en-GB" dirty="0" smtClean="0">
                <a:hlinkClick r:id="rId2"/>
              </a:rPr>
              <a:t>https://www.youtube.com/watch?v=LhOBuYQJPEY</a:t>
            </a:r>
            <a:endParaRPr lang="en-GB"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28600"/>
            <a:ext cx="8442520" cy="990600"/>
          </a:xfrm>
        </p:spPr>
        <p:txBody>
          <a:bodyPr>
            <a:normAutofit/>
          </a:bodyPr>
          <a:lstStyle/>
          <a:p>
            <a:r>
              <a:rPr lang="en-GB" dirty="0" smtClean="0"/>
              <a:t>Narrative writing: Character</a:t>
            </a:r>
            <a:endParaRPr lang="en-GB" dirty="0"/>
          </a:p>
        </p:txBody>
      </p:sp>
      <p:sp>
        <p:nvSpPr>
          <p:cNvPr id="5" name="Content Placeholder 4"/>
          <p:cNvSpPr>
            <a:spLocks noGrp="1"/>
          </p:cNvSpPr>
          <p:nvPr>
            <p:ph sz="quarter" idx="1"/>
          </p:nvPr>
        </p:nvSpPr>
        <p:spPr>
          <a:xfrm>
            <a:off x="612648" y="1556792"/>
            <a:ext cx="8531352" cy="5301208"/>
          </a:xfrm>
        </p:spPr>
        <p:txBody>
          <a:bodyPr>
            <a:normAutofit/>
          </a:bodyPr>
          <a:lstStyle/>
          <a:p>
            <a:r>
              <a:rPr lang="en-GB" dirty="0" smtClean="0"/>
              <a:t>So thinking back to our story from yesterday, </a:t>
            </a:r>
            <a:r>
              <a:rPr lang="en-GB" i="1" dirty="0" smtClean="0"/>
              <a:t>The Lighthouse Keeper’s Lunch</a:t>
            </a:r>
            <a:r>
              <a:rPr lang="en-GB" dirty="0" smtClean="0"/>
              <a:t>, make a list of the story’s characters in your copy. How many did you get? There are six, aren’t there?</a:t>
            </a:r>
          </a:p>
          <a:p>
            <a:r>
              <a:rPr lang="en-GB" dirty="0" smtClean="0"/>
              <a:t>Describe two of them (you can write this in your copy): </a:t>
            </a:r>
          </a:p>
          <a:p>
            <a:pPr>
              <a:buNone/>
            </a:pPr>
            <a:r>
              <a:rPr lang="en-GB" dirty="0" smtClean="0"/>
              <a:t>   What do they look like? Where do they live? What kind of personality have they? What kind of clothes do they wear (or do they wear any?!)? Is there anything else you can tell us about them?</a:t>
            </a:r>
          </a:p>
          <a:p>
            <a:r>
              <a:rPr lang="en-GB" dirty="0" smtClean="0"/>
              <a:t>Now draw a picture of the two of them sharing lunch.</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GB" dirty="0"/>
          </a:p>
        </p:txBody>
      </p:sp>
      <p:sp>
        <p:nvSpPr>
          <p:cNvPr id="2" name="Title 1"/>
          <p:cNvSpPr>
            <a:spLocks noGrp="1"/>
          </p:cNvSpPr>
          <p:nvPr>
            <p:ph type="title"/>
          </p:nvPr>
        </p:nvSpPr>
        <p:spPr/>
        <p:txBody>
          <a:bodyPr>
            <a:normAutofit fontScale="90000"/>
          </a:bodyPr>
          <a:lstStyle/>
          <a:p>
            <a:r>
              <a:rPr lang="en-GB" dirty="0" smtClean="0"/>
              <a:t>Week 3: Thursday</a:t>
            </a:r>
            <a:br>
              <a:rPr lang="en-GB" dirty="0" smtClean="0"/>
            </a:br>
            <a:r>
              <a:rPr lang="en-GB" sz="3300" dirty="0" smtClean="0"/>
              <a:t>Grammar</a:t>
            </a:r>
            <a:endParaRPr lang="en-GB" sz="33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Grammar 3: Proofreading</a:t>
            </a:r>
            <a:endParaRPr lang="en-GB" dirty="0"/>
          </a:p>
        </p:txBody>
      </p:sp>
      <p:sp>
        <p:nvSpPr>
          <p:cNvPr id="5" name="Content Placeholder 4"/>
          <p:cNvSpPr>
            <a:spLocks noGrp="1"/>
          </p:cNvSpPr>
          <p:nvPr>
            <p:ph sz="quarter" idx="1"/>
          </p:nvPr>
        </p:nvSpPr>
        <p:spPr>
          <a:xfrm>
            <a:off x="612648" y="1600200"/>
            <a:ext cx="8153400" cy="5257800"/>
          </a:xfrm>
        </p:spPr>
        <p:txBody>
          <a:bodyPr>
            <a:normAutofit/>
          </a:bodyPr>
          <a:lstStyle/>
          <a:p>
            <a:r>
              <a:rPr lang="en-GB" dirty="0" smtClean="0"/>
              <a:t>As you know, after writing something, it is a good idea to read it through, to make sure there are no mistakes.</a:t>
            </a:r>
          </a:p>
          <a:p>
            <a:r>
              <a:rPr lang="en-GB" dirty="0" smtClean="0"/>
              <a:t>You might spot that you have forgotten a full stop or capital letter, or maybe speech marks or a comma. You might even notice a word you have misspelt. </a:t>
            </a:r>
          </a:p>
          <a:p>
            <a:r>
              <a:rPr lang="en-GB" dirty="0" smtClean="0"/>
              <a:t>Can you correct this sentence?</a:t>
            </a:r>
          </a:p>
          <a:p>
            <a:pPr>
              <a:buNone/>
            </a:pPr>
            <a:r>
              <a:rPr lang="en-GB" dirty="0" smtClean="0"/>
              <a:t>      </a:t>
            </a:r>
            <a:r>
              <a:rPr lang="en-GB" i="1" dirty="0" smtClean="0"/>
              <a:t>Do u no </a:t>
            </a:r>
            <a:r>
              <a:rPr lang="en-GB" i="1" dirty="0" err="1" smtClean="0"/>
              <a:t>wot</a:t>
            </a:r>
            <a:r>
              <a:rPr lang="en-GB" i="1" dirty="0" smtClean="0"/>
              <a:t> the time is asked Bonnie</a:t>
            </a:r>
          </a:p>
          <a:p>
            <a:pPr>
              <a:buNone/>
            </a:pPr>
            <a:r>
              <a:rPr lang="en-GB" dirty="0" smtClean="0"/>
              <a:t>That’s right, it should read:</a:t>
            </a:r>
          </a:p>
          <a:p>
            <a:pPr>
              <a:buNone/>
            </a:pPr>
            <a:r>
              <a:rPr lang="en-GB" i="1" dirty="0" smtClean="0"/>
              <a:t>      </a:t>
            </a:r>
            <a:r>
              <a:rPr lang="en-GB" i="1" dirty="0" smtClean="0">
                <a:solidFill>
                  <a:srgbClr val="FF0000"/>
                </a:solidFill>
              </a:rPr>
              <a:t>“</a:t>
            </a:r>
            <a:r>
              <a:rPr lang="en-GB" i="1" dirty="0" smtClean="0"/>
              <a:t>Do </a:t>
            </a:r>
            <a:r>
              <a:rPr lang="en-GB" i="1" dirty="0" smtClean="0">
                <a:solidFill>
                  <a:srgbClr val="FF0000"/>
                </a:solidFill>
              </a:rPr>
              <a:t>yo</a:t>
            </a:r>
            <a:r>
              <a:rPr lang="en-GB" i="1" dirty="0" smtClean="0"/>
              <a:t>u </a:t>
            </a:r>
            <a:r>
              <a:rPr lang="en-GB" i="1" dirty="0" smtClean="0">
                <a:solidFill>
                  <a:srgbClr val="FF0000"/>
                </a:solidFill>
              </a:rPr>
              <a:t>k</a:t>
            </a:r>
            <a:r>
              <a:rPr lang="en-GB" i="1" dirty="0" smtClean="0"/>
              <a:t>no</a:t>
            </a:r>
            <a:r>
              <a:rPr lang="en-GB" i="1" dirty="0" smtClean="0">
                <a:solidFill>
                  <a:srgbClr val="FF0000"/>
                </a:solidFill>
              </a:rPr>
              <a:t>w</a:t>
            </a:r>
            <a:r>
              <a:rPr lang="en-GB" i="1" dirty="0" smtClean="0"/>
              <a:t> w</a:t>
            </a:r>
            <a:r>
              <a:rPr lang="en-GB" i="1" dirty="0" smtClean="0">
                <a:solidFill>
                  <a:srgbClr val="FF0000"/>
                </a:solidFill>
              </a:rPr>
              <a:t>ha</a:t>
            </a:r>
            <a:r>
              <a:rPr lang="en-GB" i="1" dirty="0" smtClean="0"/>
              <a:t>t the time is</a:t>
            </a:r>
            <a:r>
              <a:rPr lang="en-GB" i="1" dirty="0" smtClean="0">
                <a:solidFill>
                  <a:srgbClr val="FF0000"/>
                </a:solidFill>
              </a:rPr>
              <a:t>?”</a:t>
            </a:r>
            <a:r>
              <a:rPr lang="en-GB" i="1" dirty="0" smtClean="0"/>
              <a:t> asked Bonnie</a:t>
            </a:r>
            <a:r>
              <a:rPr lang="en-GB" i="1" dirty="0" smtClean="0">
                <a:solidFill>
                  <a:srgbClr val="FF0000"/>
                </a:solidFill>
              </a:rPr>
              <a:t>.</a:t>
            </a:r>
            <a:endParaRPr lang="en-GB" i="1"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Note to parents</a:t>
            </a:r>
            <a:endParaRPr lang="en-GB" dirty="0"/>
          </a:p>
        </p:txBody>
      </p:sp>
      <p:sp>
        <p:nvSpPr>
          <p:cNvPr id="3" name="Content Placeholder 2"/>
          <p:cNvSpPr>
            <a:spLocks noGrp="1"/>
          </p:cNvSpPr>
          <p:nvPr>
            <p:ph sz="quarter" idx="1"/>
          </p:nvPr>
        </p:nvSpPr>
        <p:spPr>
          <a:xfrm>
            <a:off x="251520" y="1600200"/>
            <a:ext cx="8514528" cy="5257800"/>
          </a:xfrm>
        </p:spPr>
        <p:txBody>
          <a:bodyPr>
            <a:noAutofit/>
          </a:bodyPr>
          <a:lstStyle/>
          <a:p>
            <a:pPr marL="0" indent="0">
              <a:buNone/>
            </a:pPr>
            <a:r>
              <a:rPr lang="en-GB" sz="2600" dirty="0" smtClean="0"/>
              <a:t>Dear parents, we hope you and your loved ones are all well. </a:t>
            </a:r>
          </a:p>
          <a:p>
            <a:pPr marL="0" indent="0">
              <a:buNone/>
            </a:pPr>
            <a:r>
              <a:rPr lang="en-GB" sz="2600" dirty="0" smtClean="0"/>
              <a:t>In this PowerPoint, as before, you will find some suggestions for helping your child’s Literacy. You can follow the suggested timetable or use this as a menu of ideas for what your child would like to do.</a:t>
            </a:r>
          </a:p>
          <a:p>
            <a:pPr marL="0" indent="0">
              <a:buNone/>
            </a:pPr>
            <a:r>
              <a:rPr lang="en-IE" altLang="en-US" sz="2600" dirty="0" smtClean="0"/>
              <a:t>The 2</a:t>
            </a:r>
            <a:r>
              <a:rPr lang="en-IE" altLang="en-US" sz="2600" baseline="30000" dirty="0" smtClean="0"/>
              <a:t>nd</a:t>
            </a:r>
            <a:r>
              <a:rPr lang="en-IE" altLang="en-US" sz="2600" dirty="0" smtClean="0"/>
              <a:t> class team have set as much work as we can that your children can do independently. However, they might need some help reading and figuring out some of the tasks/ instructions. </a:t>
            </a:r>
          </a:p>
          <a:p>
            <a:pPr marL="0" indent="0">
              <a:buNone/>
            </a:pPr>
            <a:r>
              <a:rPr lang="en-IE" altLang="en-US" sz="2600" dirty="0" smtClean="0"/>
              <a:t>Please note work is planned for over two weeks.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Grammar 3: Proofreading</a:t>
            </a:r>
            <a:endParaRPr lang="en-GB" dirty="0"/>
          </a:p>
        </p:txBody>
      </p:sp>
      <p:sp>
        <p:nvSpPr>
          <p:cNvPr id="3" name="Content Placeholder 2"/>
          <p:cNvSpPr>
            <a:spLocks noGrp="1"/>
          </p:cNvSpPr>
          <p:nvPr>
            <p:ph sz="quarter" idx="1"/>
          </p:nvPr>
        </p:nvSpPr>
        <p:spPr/>
        <p:txBody>
          <a:bodyPr>
            <a:normAutofit lnSpcReduction="10000"/>
          </a:bodyPr>
          <a:lstStyle/>
          <a:p>
            <a:pPr>
              <a:buNone/>
            </a:pPr>
            <a:r>
              <a:rPr lang="en-GB" dirty="0" smtClean="0"/>
              <a:t>Now try these in your copy:</a:t>
            </a:r>
          </a:p>
          <a:p>
            <a:r>
              <a:rPr lang="en-GB" dirty="0" smtClean="0"/>
              <a:t>My presents were a kite a </a:t>
            </a:r>
            <a:r>
              <a:rPr lang="en-GB" dirty="0" err="1" smtClean="0"/>
              <a:t>buk</a:t>
            </a:r>
            <a:r>
              <a:rPr lang="en-GB" dirty="0" smtClean="0"/>
              <a:t> a </a:t>
            </a:r>
            <a:r>
              <a:rPr lang="en-GB" dirty="0" err="1" smtClean="0"/>
              <a:t>paintbox</a:t>
            </a:r>
            <a:r>
              <a:rPr lang="en-GB" dirty="0" smtClean="0"/>
              <a:t> and a box of chocolates said Mia.</a:t>
            </a:r>
          </a:p>
          <a:p>
            <a:r>
              <a:rPr lang="en-GB" dirty="0" smtClean="0"/>
              <a:t>Oh no I told you not to do </a:t>
            </a:r>
            <a:r>
              <a:rPr lang="en-GB" dirty="0" err="1" smtClean="0"/>
              <a:t>dat</a:t>
            </a:r>
            <a:r>
              <a:rPr lang="en-GB" dirty="0" smtClean="0"/>
              <a:t> yelled the furious man</a:t>
            </a:r>
          </a:p>
          <a:p>
            <a:r>
              <a:rPr lang="en-GB" dirty="0" smtClean="0"/>
              <a:t>jimmy bought soap cornflakes </a:t>
            </a:r>
            <a:r>
              <a:rPr lang="en-GB" dirty="0" err="1" smtClean="0"/>
              <a:t>egs</a:t>
            </a:r>
            <a:r>
              <a:rPr lang="en-GB" dirty="0" smtClean="0"/>
              <a:t> and flour in the supermarket</a:t>
            </a:r>
          </a:p>
          <a:p>
            <a:endParaRPr lang="en-GB" dirty="0" smtClean="0"/>
          </a:p>
          <a:p>
            <a:pPr>
              <a:buNone/>
            </a:pPr>
            <a:r>
              <a:rPr lang="en-GB" dirty="0" smtClean="0">
                <a:solidFill>
                  <a:schemeClr val="accent2">
                    <a:lumMod val="50000"/>
                  </a:schemeClr>
                </a:solidFill>
              </a:rPr>
              <a:t>Check the next slide for the answers.</a:t>
            </a:r>
            <a:endParaRPr lang="en-GB" dirty="0">
              <a:solidFill>
                <a:schemeClr val="accent2">
                  <a:lumMod val="50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Grammar 3: Proofreading</a:t>
            </a:r>
            <a:endParaRPr lang="en-GB" dirty="0"/>
          </a:p>
        </p:txBody>
      </p:sp>
      <p:sp>
        <p:nvSpPr>
          <p:cNvPr id="3" name="Content Placeholder 2"/>
          <p:cNvSpPr>
            <a:spLocks noGrp="1"/>
          </p:cNvSpPr>
          <p:nvPr>
            <p:ph sz="quarter" idx="1"/>
          </p:nvPr>
        </p:nvSpPr>
        <p:spPr/>
        <p:txBody>
          <a:bodyPr/>
          <a:lstStyle/>
          <a:p>
            <a:pPr>
              <a:buNone/>
            </a:pPr>
            <a:r>
              <a:rPr lang="en-GB" dirty="0" smtClean="0">
                <a:solidFill>
                  <a:schemeClr val="accent2">
                    <a:lumMod val="50000"/>
                  </a:schemeClr>
                </a:solidFill>
              </a:rPr>
              <a:t>How did you get on? Here are the correct answers:</a:t>
            </a:r>
          </a:p>
          <a:p>
            <a:r>
              <a:rPr lang="en-GB" dirty="0" smtClean="0">
                <a:solidFill>
                  <a:srgbClr val="FF0000"/>
                </a:solidFill>
              </a:rPr>
              <a:t>“</a:t>
            </a:r>
            <a:r>
              <a:rPr lang="en-GB" dirty="0" smtClean="0"/>
              <a:t>My presents were a kite</a:t>
            </a:r>
            <a:r>
              <a:rPr lang="en-GB" dirty="0" smtClean="0">
                <a:solidFill>
                  <a:srgbClr val="FF0000"/>
                </a:solidFill>
              </a:rPr>
              <a:t>,</a:t>
            </a:r>
            <a:r>
              <a:rPr lang="en-GB" dirty="0" smtClean="0"/>
              <a:t> a b</a:t>
            </a:r>
            <a:r>
              <a:rPr lang="en-GB" dirty="0" smtClean="0">
                <a:solidFill>
                  <a:srgbClr val="FF0000"/>
                </a:solidFill>
              </a:rPr>
              <a:t>oo</a:t>
            </a:r>
            <a:r>
              <a:rPr lang="en-GB" dirty="0" smtClean="0"/>
              <a:t>k</a:t>
            </a:r>
            <a:r>
              <a:rPr lang="en-GB" dirty="0" smtClean="0">
                <a:solidFill>
                  <a:srgbClr val="FF0000"/>
                </a:solidFill>
              </a:rPr>
              <a:t>,</a:t>
            </a:r>
            <a:r>
              <a:rPr lang="en-GB" dirty="0" smtClean="0"/>
              <a:t> a </a:t>
            </a:r>
            <a:r>
              <a:rPr lang="en-GB" dirty="0" err="1" smtClean="0"/>
              <a:t>paintbox</a:t>
            </a:r>
            <a:r>
              <a:rPr lang="en-GB" dirty="0" smtClean="0"/>
              <a:t> and a box of chocolates</a:t>
            </a:r>
            <a:r>
              <a:rPr lang="en-GB" dirty="0" smtClean="0">
                <a:solidFill>
                  <a:srgbClr val="FF0000"/>
                </a:solidFill>
              </a:rPr>
              <a:t>”</a:t>
            </a:r>
            <a:r>
              <a:rPr lang="en-GB" dirty="0" smtClean="0"/>
              <a:t> said Mia.</a:t>
            </a:r>
          </a:p>
          <a:p>
            <a:r>
              <a:rPr lang="en-GB" dirty="0" smtClean="0">
                <a:solidFill>
                  <a:srgbClr val="FF0000"/>
                </a:solidFill>
              </a:rPr>
              <a:t>“</a:t>
            </a:r>
            <a:r>
              <a:rPr lang="en-GB" dirty="0" smtClean="0"/>
              <a:t>Oh no</a:t>
            </a:r>
            <a:r>
              <a:rPr lang="en-GB" dirty="0" smtClean="0">
                <a:solidFill>
                  <a:srgbClr val="FF0000"/>
                </a:solidFill>
              </a:rPr>
              <a:t>!</a:t>
            </a:r>
            <a:r>
              <a:rPr lang="en-GB" dirty="0" smtClean="0"/>
              <a:t> I told you not to do </a:t>
            </a:r>
            <a:r>
              <a:rPr lang="en-GB" dirty="0" smtClean="0">
                <a:solidFill>
                  <a:srgbClr val="FF0000"/>
                </a:solidFill>
              </a:rPr>
              <a:t>th</a:t>
            </a:r>
            <a:r>
              <a:rPr lang="en-GB" dirty="0" smtClean="0"/>
              <a:t>at</a:t>
            </a:r>
            <a:r>
              <a:rPr lang="en-GB" dirty="0" smtClean="0">
                <a:solidFill>
                  <a:srgbClr val="FF0000"/>
                </a:solidFill>
              </a:rPr>
              <a:t>!”</a:t>
            </a:r>
            <a:r>
              <a:rPr lang="en-GB" dirty="0" smtClean="0"/>
              <a:t> yelled the furious man</a:t>
            </a:r>
            <a:r>
              <a:rPr lang="en-GB" dirty="0" smtClean="0">
                <a:solidFill>
                  <a:srgbClr val="FF0000"/>
                </a:solidFill>
              </a:rPr>
              <a:t>.</a:t>
            </a:r>
            <a:endParaRPr lang="en-GB" dirty="0" smtClean="0"/>
          </a:p>
          <a:p>
            <a:r>
              <a:rPr lang="en-GB" dirty="0" smtClean="0">
                <a:solidFill>
                  <a:srgbClr val="FF0000"/>
                </a:solidFill>
              </a:rPr>
              <a:t>J</a:t>
            </a:r>
            <a:r>
              <a:rPr lang="en-GB" dirty="0" smtClean="0"/>
              <a:t>immy bought soap</a:t>
            </a:r>
            <a:r>
              <a:rPr lang="en-GB" dirty="0" smtClean="0">
                <a:solidFill>
                  <a:srgbClr val="FF0000"/>
                </a:solidFill>
              </a:rPr>
              <a:t>,</a:t>
            </a:r>
            <a:r>
              <a:rPr lang="en-GB" dirty="0" smtClean="0"/>
              <a:t> cornflakes</a:t>
            </a:r>
            <a:r>
              <a:rPr lang="en-GB" dirty="0" smtClean="0">
                <a:solidFill>
                  <a:srgbClr val="FF0000"/>
                </a:solidFill>
              </a:rPr>
              <a:t>,</a:t>
            </a:r>
            <a:r>
              <a:rPr lang="en-GB" dirty="0" smtClean="0"/>
              <a:t> eg</a:t>
            </a:r>
            <a:r>
              <a:rPr lang="en-GB" dirty="0" smtClean="0">
                <a:solidFill>
                  <a:srgbClr val="FF0000"/>
                </a:solidFill>
              </a:rPr>
              <a:t>g</a:t>
            </a:r>
            <a:r>
              <a:rPr lang="en-GB" dirty="0" smtClean="0"/>
              <a:t>s and flour in the supermarket</a:t>
            </a:r>
            <a:r>
              <a:rPr lang="en-GB" dirty="0" smtClean="0">
                <a:solidFill>
                  <a:srgbClr val="FF0000"/>
                </a:solidFill>
              </a:rPr>
              <a:t>.</a:t>
            </a:r>
            <a:endParaRPr lang="en-GB" dirty="0" smtClean="0"/>
          </a:p>
          <a:p>
            <a:endParaRPr lang="en-GB" dirty="0" smtClean="0"/>
          </a:p>
          <a:p>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Grammar 3: Proofreading</a:t>
            </a:r>
            <a:endParaRPr lang="en-GB" dirty="0"/>
          </a:p>
        </p:txBody>
      </p:sp>
      <p:sp>
        <p:nvSpPr>
          <p:cNvPr id="5" name="Content Placeholder 4"/>
          <p:cNvSpPr>
            <a:spLocks noGrp="1"/>
          </p:cNvSpPr>
          <p:nvPr>
            <p:ph sz="quarter" idx="1"/>
          </p:nvPr>
        </p:nvSpPr>
        <p:spPr>
          <a:xfrm>
            <a:off x="612648" y="1600200"/>
            <a:ext cx="8153400" cy="5257800"/>
          </a:xfrm>
        </p:spPr>
        <p:txBody>
          <a:bodyPr>
            <a:normAutofit/>
          </a:bodyPr>
          <a:lstStyle/>
          <a:p>
            <a:r>
              <a:rPr lang="en-GB" dirty="0" smtClean="0"/>
              <a:t>On the next slide, you will read the beginning of a story. Write it out in your copy, correcting the spelling mistakes, and adding in capital letters where they are needed. </a:t>
            </a:r>
          </a:p>
          <a:p>
            <a:r>
              <a:rPr lang="en-GB" dirty="0" smtClean="0"/>
              <a:t>Don’t forget to add punctuation (full stops, commas, speech marks, exclamation marks and question marks) where it is needed too.</a:t>
            </a:r>
          </a:p>
          <a:p>
            <a:r>
              <a:rPr lang="en-GB" dirty="0" smtClean="0"/>
              <a:t>There are </a:t>
            </a:r>
            <a:r>
              <a:rPr lang="en-GB" dirty="0" smtClean="0">
                <a:solidFill>
                  <a:srgbClr val="FF0000"/>
                </a:solidFill>
              </a:rPr>
              <a:t>13 </a:t>
            </a:r>
            <a:r>
              <a:rPr lang="en-GB" dirty="0" smtClean="0"/>
              <a:t>missing capital letters, </a:t>
            </a:r>
            <a:r>
              <a:rPr lang="en-GB" dirty="0" smtClean="0">
                <a:solidFill>
                  <a:srgbClr val="FF0000"/>
                </a:solidFill>
              </a:rPr>
              <a:t>9</a:t>
            </a:r>
            <a:r>
              <a:rPr lang="en-GB" dirty="0" smtClean="0"/>
              <a:t> missing full stops, </a:t>
            </a:r>
            <a:r>
              <a:rPr lang="en-GB" dirty="0" smtClean="0">
                <a:solidFill>
                  <a:srgbClr val="FF0000"/>
                </a:solidFill>
              </a:rPr>
              <a:t>4</a:t>
            </a:r>
            <a:r>
              <a:rPr lang="en-GB" dirty="0" smtClean="0"/>
              <a:t> missing commas, </a:t>
            </a:r>
            <a:r>
              <a:rPr lang="en-GB" dirty="0" smtClean="0">
                <a:solidFill>
                  <a:srgbClr val="FF0000"/>
                </a:solidFill>
              </a:rPr>
              <a:t>6</a:t>
            </a:r>
            <a:r>
              <a:rPr lang="en-GB" dirty="0" smtClean="0"/>
              <a:t> missing speech marks, </a:t>
            </a:r>
            <a:r>
              <a:rPr lang="en-GB" dirty="0" smtClean="0">
                <a:solidFill>
                  <a:srgbClr val="FF0000"/>
                </a:solidFill>
              </a:rPr>
              <a:t>2</a:t>
            </a:r>
            <a:r>
              <a:rPr lang="en-GB" dirty="0" smtClean="0"/>
              <a:t> missing exclamation marks and </a:t>
            </a:r>
            <a:r>
              <a:rPr lang="en-GB" dirty="0" smtClean="0">
                <a:solidFill>
                  <a:srgbClr val="FF0000"/>
                </a:solidFill>
              </a:rPr>
              <a:t>13</a:t>
            </a:r>
            <a:r>
              <a:rPr lang="en-GB" dirty="0" smtClean="0"/>
              <a:t> spelling mistakes.</a:t>
            </a:r>
            <a:endParaRPr lang="en-GB"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Grammar 3: Proofreading</a:t>
            </a:r>
            <a:endParaRPr lang="en-GB" dirty="0"/>
          </a:p>
        </p:txBody>
      </p:sp>
      <p:sp>
        <p:nvSpPr>
          <p:cNvPr id="3" name="Content Placeholder 2"/>
          <p:cNvSpPr>
            <a:spLocks noGrp="1"/>
          </p:cNvSpPr>
          <p:nvPr>
            <p:ph sz="quarter" idx="1"/>
          </p:nvPr>
        </p:nvSpPr>
        <p:spPr>
          <a:xfrm>
            <a:off x="612648" y="1600200"/>
            <a:ext cx="8153400" cy="4997152"/>
          </a:xfrm>
        </p:spPr>
        <p:txBody>
          <a:bodyPr>
            <a:normAutofit fontScale="92500"/>
          </a:bodyPr>
          <a:lstStyle/>
          <a:p>
            <a:pPr marL="0" indent="0">
              <a:buNone/>
            </a:pPr>
            <a:r>
              <a:rPr lang="en-GB" dirty="0" smtClean="0"/>
              <a:t>farmer brown has lots of animals on his farm he has </a:t>
            </a:r>
            <a:r>
              <a:rPr lang="en-GB" dirty="0" err="1" smtClean="0"/>
              <a:t>rabits</a:t>
            </a:r>
            <a:r>
              <a:rPr lang="en-GB" dirty="0" smtClean="0"/>
              <a:t> </a:t>
            </a:r>
            <a:r>
              <a:rPr lang="en-GB" dirty="0" err="1" smtClean="0"/>
              <a:t>pigz</a:t>
            </a:r>
            <a:r>
              <a:rPr lang="en-GB" dirty="0" smtClean="0"/>
              <a:t> cows horses a </a:t>
            </a:r>
            <a:r>
              <a:rPr lang="en-GB" dirty="0" err="1" smtClean="0"/>
              <a:t>donkee</a:t>
            </a:r>
            <a:r>
              <a:rPr lang="en-GB" dirty="0" smtClean="0"/>
              <a:t> and a goat the goat  has a very bad temper and butts his horns against the tree </a:t>
            </a:r>
            <a:r>
              <a:rPr lang="en-GB" dirty="0" err="1" smtClean="0"/>
              <a:t>trunc</a:t>
            </a:r>
            <a:r>
              <a:rPr lang="en-GB" dirty="0" smtClean="0"/>
              <a:t> </a:t>
            </a:r>
            <a:r>
              <a:rPr lang="en-GB" dirty="0" err="1" smtClean="0"/>
              <a:t>wen</a:t>
            </a:r>
            <a:r>
              <a:rPr lang="en-GB" dirty="0" smtClean="0"/>
              <a:t> he is angry it </a:t>
            </a:r>
            <a:r>
              <a:rPr lang="en-GB" dirty="0" err="1" smtClean="0"/>
              <a:t>wos</a:t>
            </a:r>
            <a:r>
              <a:rPr lang="en-GB" dirty="0" smtClean="0"/>
              <a:t> </a:t>
            </a:r>
            <a:r>
              <a:rPr lang="en-GB" dirty="0" err="1" smtClean="0"/>
              <a:t>munday</a:t>
            </a:r>
            <a:r>
              <a:rPr lang="en-GB" dirty="0" smtClean="0"/>
              <a:t> morning and </a:t>
            </a:r>
            <a:r>
              <a:rPr lang="en-GB" dirty="0" err="1" smtClean="0"/>
              <a:t>farner</a:t>
            </a:r>
            <a:r>
              <a:rPr lang="en-GB" dirty="0" smtClean="0"/>
              <a:t> brown was </a:t>
            </a:r>
            <a:r>
              <a:rPr lang="en-GB" dirty="0" err="1" smtClean="0"/>
              <a:t>feding</a:t>
            </a:r>
            <a:r>
              <a:rPr lang="en-GB" dirty="0" smtClean="0"/>
              <a:t> his animals good morning he called to the horses here is your </a:t>
            </a:r>
            <a:r>
              <a:rPr lang="en-GB" dirty="0" err="1" smtClean="0"/>
              <a:t>hai</a:t>
            </a:r>
            <a:r>
              <a:rPr lang="en-GB" dirty="0" smtClean="0"/>
              <a:t> he gave the goat a big bag of oats just then a little </a:t>
            </a:r>
            <a:r>
              <a:rPr lang="en-GB" dirty="0" err="1" smtClean="0"/>
              <a:t>rodin</a:t>
            </a:r>
            <a:r>
              <a:rPr lang="en-GB" dirty="0" smtClean="0"/>
              <a:t> flew down and started </a:t>
            </a:r>
            <a:r>
              <a:rPr lang="en-GB" dirty="0" err="1" smtClean="0"/>
              <a:t>pecing</a:t>
            </a:r>
            <a:r>
              <a:rPr lang="en-GB" dirty="0" smtClean="0"/>
              <a:t> at them those are mine </a:t>
            </a:r>
            <a:r>
              <a:rPr lang="en-GB" dirty="0" err="1" smtClean="0"/>
              <a:t>showted</a:t>
            </a:r>
            <a:r>
              <a:rPr lang="en-GB" dirty="0" smtClean="0"/>
              <a:t> the </a:t>
            </a:r>
            <a:r>
              <a:rPr lang="en-GB" dirty="0" err="1" smtClean="0"/>
              <a:t>gote</a:t>
            </a:r>
            <a:endParaRPr lang="en-GB" dirty="0" smtClean="0"/>
          </a:p>
          <a:p>
            <a:pPr marL="0" indent="0">
              <a:buNone/>
            </a:pPr>
            <a:endParaRPr lang="en-GB" dirty="0" smtClean="0"/>
          </a:p>
          <a:p>
            <a:pPr marL="0" indent="0">
              <a:buNone/>
            </a:pPr>
            <a:r>
              <a:rPr lang="en-GB" dirty="0" smtClean="0">
                <a:solidFill>
                  <a:schemeClr val="bg2">
                    <a:lumMod val="25000"/>
                  </a:schemeClr>
                </a:solidFill>
              </a:rPr>
              <a:t>When you have proofread the text, have a look at the next slide to see how you did.</a:t>
            </a:r>
          </a:p>
          <a:p>
            <a:pPr marL="0" indent="0">
              <a:buNone/>
            </a:pPr>
            <a:endParaRPr lang="en-GB" dirty="0"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Grammar 3: Proofreading</a:t>
            </a:r>
            <a:endParaRPr lang="en-GB" dirty="0"/>
          </a:p>
        </p:txBody>
      </p:sp>
      <p:sp>
        <p:nvSpPr>
          <p:cNvPr id="3" name="Content Placeholder 2"/>
          <p:cNvSpPr>
            <a:spLocks noGrp="1"/>
          </p:cNvSpPr>
          <p:nvPr>
            <p:ph sz="quarter" idx="1"/>
          </p:nvPr>
        </p:nvSpPr>
        <p:spPr>
          <a:xfrm>
            <a:off x="612648" y="1600200"/>
            <a:ext cx="8531352" cy="5257800"/>
          </a:xfrm>
        </p:spPr>
        <p:txBody>
          <a:bodyPr>
            <a:normAutofit/>
          </a:bodyPr>
          <a:lstStyle/>
          <a:p>
            <a:pPr marL="0" indent="0">
              <a:buNone/>
            </a:pPr>
            <a:r>
              <a:rPr lang="en-GB" dirty="0" smtClean="0">
                <a:solidFill>
                  <a:schemeClr val="bg2">
                    <a:lumMod val="25000"/>
                  </a:schemeClr>
                </a:solidFill>
              </a:rPr>
              <a:t>How did you do? Was it hard? Bet you were great!</a:t>
            </a:r>
          </a:p>
          <a:p>
            <a:pPr marL="0" indent="0">
              <a:buNone/>
            </a:pPr>
            <a:endParaRPr lang="en-GB" dirty="0" smtClean="0">
              <a:solidFill>
                <a:schemeClr val="bg2">
                  <a:lumMod val="25000"/>
                </a:schemeClr>
              </a:solidFill>
            </a:endParaRPr>
          </a:p>
          <a:p>
            <a:pPr marL="0" indent="0">
              <a:buNone/>
            </a:pPr>
            <a:r>
              <a:rPr lang="en-GB" dirty="0" smtClean="0">
                <a:solidFill>
                  <a:srgbClr val="FF0000"/>
                </a:solidFill>
              </a:rPr>
              <a:t>F</a:t>
            </a:r>
            <a:r>
              <a:rPr lang="en-GB" dirty="0" smtClean="0"/>
              <a:t>armer </a:t>
            </a:r>
            <a:r>
              <a:rPr lang="en-GB" dirty="0" smtClean="0">
                <a:solidFill>
                  <a:srgbClr val="FF0000"/>
                </a:solidFill>
              </a:rPr>
              <a:t>B</a:t>
            </a:r>
            <a:r>
              <a:rPr lang="en-GB" dirty="0" smtClean="0"/>
              <a:t>rown has lots of animals on his farm</a:t>
            </a:r>
            <a:r>
              <a:rPr lang="en-GB" dirty="0" smtClean="0">
                <a:solidFill>
                  <a:srgbClr val="FF0000"/>
                </a:solidFill>
              </a:rPr>
              <a:t>.</a:t>
            </a:r>
            <a:r>
              <a:rPr lang="en-GB" dirty="0" smtClean="0"/>
              <a:t> </a:t>
            </a:r>
            <a:r>
              <a:rPr lang="en-GB" dirty="0" smtClean="0">
                <a:solidFill>
                  <a:srgbClr val="FF0000"/>
                </a:solidFill>
              </a:rPr>
              <a:t>H</a:t>
            </a:r>
            <a:r>
              <a:rPr lang="en-GB" dirty="0" smtClean="0"/>
              <a:t>e has rab</a:t>
            </a:r>
            <a:r>
              <a:rPr lang="en-GB" dirty="0" smtClean="0">
                <a:solidFill>
                  <a:srgbClr val="FF0000"/>
                </a:solidFill>
              </a:rPr>
              <a:t>b</a:t>
            </a:r>
            <a:r>
              <a:rPr lang="en-GB" dirty="0" smtClean="0"/>
              <a:t>its</a:t>
            </a:r>
            <a:r>
              <a:rPr lang="en-GB" dirty="0" smtClean="0">
                <a:solidFill>
                  <a:srgbClr val="FF0000"/>
                </a:solidFill>
              </a:rPr>
              <a:t>,</a:t>
            </a:r>
            <a:r>
              <a:rPr lang="en-GB" dirty="0" smtClean="0"/>
              <a:t> pig</a:t>
            </a:r>
            <a:r>
              <a:rPr lang="en-GB" dirty="0" smtClean="0">
                <a:solidFill>
                  <a:srgbClr val="FF0000"/>
                </a:solidFill>
              </a:rPr>
              <a:t>,</a:t>
            </a:r>
            <a:r>
              <a:rPr lang="en-GB" dirty="0" smtClean="0"/>
              <a:t> cows</a:t>
            </a:r>
            <a:r>
              <a:rPr lang="en-GB" dirty="0" smtClean="0">
                <a:solidFill>
                  <a:srgbClr val="FF0000"/>
                </a:solidFill>
              </a:rPr>
              <a:t>,</a:t>
            </a:r>
            <a:r>
              <a:rPr lang="en-GB" dirty="0" smtClean="0"/>
              <a:t> horses</a:t>
            </a:r>
            <a:r>
              <a:rPr lang="en-GB" dirty="0" smtClean="0">
                <a:solidFill>
                  <a:srgbClr val="FF0000"/>
                </a:solidFill>
              </a:rPr>
              <a:t>,</a:t>
            </a:r>
            <a:r>
              <a:rPr lang="en-GB" dirty="0" smtClean="0"/>
              <a:t> a donke</a:t>
            </a:r>
            <a:r>
              <a:rPr lang="en-GB" dirty="0" smtClean="0">
                <a:solidFill>
                  <a:srgbClr val="FF0000"/>
                </a:solidFill>
              </a:rPr>
              <a:t>y</a:t>
            </a:r>
            <a:r>
              <a:rPr lang="en-GB" dirty="0" smtClean="0"/>
              <a:t> and a goat</a:t>
            </a:r>
            <a:r>
              <a:rPr lang="en-GB" dirty="0" smtClean="0">
                <a:solidFill>
                  <a:srgbClr val="FF0000"/>
                </a:solidFill>
              </a:rPr>
              <a:t>.</a:t>
            </a:r>
            <a:r>
              <a:rPr lang="en-GB" dirty="0" smtClean="0"/>
              <a:t> </a:t>
            </a:r>
            <a:r>
              <a:rPr lang="en-GB" dirty="0" smtClean="0">
                <a:solidFill>
                  <a:srgbClr val="FF0000"/>
                </a:solidFill>
              </a:rPr>
              <a:t>T</a:t>
            </a:r>
            <a:r>
              <a:rPr lang="en-GB" dirty="0" smtClean="0"/>
              <a:t>he goat  has a very bad temper and butts his horns against the tree trun</a:t>
            </a:r>
            <a:r>
              <a:rPr lang="en-GB" dirty="0" smtClean="0">
                <a:solidFill>
                  <a:srgbClr val="FF0000"/>
                </a:solidFill>
              </a:rPr>
              <a:t>k</a:t>
            </a:r>
            <a:r>
              <a:rPr lang="en-GB" dirty="0" smtClean="0"/>
              <a:t> </a:t>
            </a:r>
            <a:r>
              <a:rPr lang="en-GB" dirty="0" smtClean="0">
                <a:solidFill>
                  <a:srgbClr val="FF0000"/>
                </a:solidFill>
              </a:rPr>
              <a:t>when</a:t>
            </a:r>
            <a:r>
              <a:rPr lang="en-GB" dirty="0" smtClean="0"/>
              <a:t> he is angry</a:t>
            </a:r>
            <a:r>
              <a:rPr lang="en-GB" dirty="0" smtClean="0">
                <a:solidFill>
                  <a:srgbClr val="FF0000"/>
                </a:solidFill>
              </a:rPr>
              <a:t>.</a:t>
            </a:r>
            <a:r>
              <a:rPr lang="en-GB" dirty="0" smtClean="0"/>
              <a:t> </a:t>
            </a:r>
            <a:r>
              <a:rPr lang="en-GB" dirty="0" smtClean="0">
                <a:solidFill>
                  <a:srgbClr val="FF0000"/>
                </a:solidFill>
              </a:rPr>
              <a:t>I</a:t>
            </a:r>
            <a:r>
              <a:rPr lang="en-GB" dirty="0" smtClean="0"/>
              <a:t>t w</a:t>
            </a:r>
            <a:r>
              <a:rPr lang="en-GB" dirty="0" smtClean="0">
                <a:solidFill>
                  <a:srgbClr val="FF0000"/>
                </a:solidFill>
              </a:rPr>
              <a:t>a</a:t>
            </a:r>
            <a:r>
              <a:rPr lang="en-GB" dirty="0" smtClean="0"/>
              <a:t>s </a:t>
            </a:r>
            <a:r>
              <a:rPr lang="en-GB" dirty="0" smtClean="0">
                <a:solidFill>
                  <a:srgbClr val="FF0000"/>
                </a:solidFill>
              </a:rPr>
              <a:t>Mo</a:t>
            </a:r>
            <a:r>
              <a:rPr lang="en-GB" dirty="0" smtClean="0"/>
              <a:t>nday morning and </a:t>
            </a:r>
            <a:r>
              <a:rPr lang="en-GB" dirty="0" smtClean="0">
                <a:solidFill>
                  <a:srgbClr val="FF0000"/>
                </a:solidFill>
              </a:rPr>
              <a:t>F</a:t>
            </a:r>
            <a:r>
              <a:rPr lang="en-GB" dirty="0" smtClean="0"/>
              <a:t>ar</a:t>
            </a:r>
            <a:r>
              <a:rPr lang="en-GB" dirty="0" smtClean="0">
                <a:solidFill>
                  <a:srgbClr val="FF0000"/>
                </a:solidFill>
              </a:rPr>
              <a:t>m</a:t>
            </a:r>
            <a:r>
              <a:rPr lang="en-GB" dirty="0" smtClean="0"/>
              <a:t>er </a:t>
            </a:r>
            <a:r>
              <a:rPr lang="en-GB" dirty="0" smtClean="0">
                <a:solidFill>
                  <a:srgbClr val="FF0000"/>
                </a:solidFill>
              </a:rPr>
              <a:t>B</a:t>
            </a:r>
            <a:r>
              <a:rPr lang="en-GB" dirty="0" smtClean="0"/>
              <a:t>rown was fe</a:t>
            </a:r>
            <a:r>
              <a:rPr lang="en-GB" dirty="0" smtClean="0">
                <a:solidFill>
                  <a:srgbClr val="FF0000"/>
                </a:solidFill>
              </a:rPr>
              <a:t>e</a:t>
            </a:r>
            <a:r>
              <a:rPr lang="en-GB" dirty="0" smtClean="0"/>
              <a:t>ding his animals</a:t>
            </a:r>
            <a:r>
              <a:rPr lang="en-GB" dirty="0" smtClean="0">
                <a:solidFill>
                  <a:srgbClr val="FF0000"/>
                </a:solidFill>
              </a:rPr>
              <a:t>.</a:t>
            </a:r>
            <a:r>
              <a:rPr lang="en-GB" dirty="0" smtClean="0"/>
              <a:t> </a:t>
            </a:r>
            <a:r>
              <a:rPr lang="en-GB" dirty="0" smtClean="0">
                <a:solidFill>
                  <a:srgbClr val="FF0000"/>
                </a:solidFill>
              </a:rPr>
              <a:t>“G</a:t>
            </a:r>
            <a:r>
              <a:rPr lang="en-GB" dirty="0" smtClean="0"/>
              <a:t>ood morning</a:t>
            </a:r>
            <a:r>
              <a:rPr lang="en-GB" dirty="0" smtClean="0">
                <a:solidFill>
                  <a:srgbClr val="FF0000"/>
                </a:solidFill>
              </a:rPr>
              <a:t>!”</a:t>
            </a:r>
            <a:r>
              <a:rPr lang="en-GB" dirty="0" smtClean="0"/>
              <a:t> he called to the horses</a:t>
            </a:r>
            <a:r>
              <a:rPr lang="en-GB" dirty="0" smtClean="0">
                <a:solidFill>
                  <a:srgbClr val="FF0000"/>
                </a:solidFill>
              </a:rPr>
              <a:t>.</a:t>
            </a:r>
            <a:r>
              <a:rPr lang="en-GB" dirty="0" smtClean="0"/>
              <a:t> </a:t>
            </a:r>
            <a:r>
              <a:rPr lang="en-GB" dirty="0" smtClean="0">
                <a:solidFill>
                  <a:srgbClr val="FF0000"/>
                </a:solidFill>
              </a:rPr>
              <a:t>“H</a:t>
            </a:r>
            <a:r>
              <a:rPr lang="en-GB" dirty="0" smtClean="0"/>
              <a:t>ere is your ha</a:t>
            </a:r>
            <a:r>
              <a:rPr lang="en-GB" dirty="0" smtClean="0">
                <a:solidFill>
                  <a:srgbClr val="FF0000"/>
                </a:solidFill>
              </a:rPr>
              <a:t>y.”</a:t>
            </a:r>
            <a:r>
              <a:rPr lang="en-GB" dirty="0" smtClean="0"/>
              <a:t> </a:t>
            </a:r>
            <a:r>
              <a:rPr lang="en-GB" dirty="0" smtClean="0">
                <a:solidFill>
                  <a:srgbClr val="FF0000"/>
                </a:solidFill>
              </a:rPr>
              <a:t>H</a:t>
            </a:r>
            <a:r>
              <a:rPr lang="en-GB" dirty="0" smtClean="0"/>
              <a:t>e gave the goat a big bag of oats</a:t>
            </a:r>
            <a:r>
              <a:rPr lang="en-GB" dirty="0" smtClean="0">
                <a:solidFill>
                  <a:srgbClr val="FF0000"/>
                </a:solidFill>
              </a:rPr>
              <a:t>.</a:t>
            </a:r>
            <a:r>
              <a:rPr lang="en-GB" dirty="0" smtClean="0"/>
              <a:t> </a:t>
            </a:r>
            <a:r>
              <a:rPr lang="en-GB" dirty="0" smtClean="0">
                <a:solidFill>
                  <a:srgbClr val="FF0000"/>
                </a:solidFill>
              </a:rPr>
              <a:t>J</a:t>
            </a:r>
            <a:r>
              <a:rPr lang="en-GB" dirty="0" smtClean="0"/>
              <a:t>ust then a little ro</a:t>
            </a:r>
            <a:r>
              <a:rPr lang="en-GB" dirty="0" smtClean="0">
                <a:solidFill>
                  <a:srgbClr val="FF0000"/>
                </a:solidFill>
              </a:rPr>
              <a:t>b</a:t>
            </a:r>
            <a:r>
              <a:rPr lang="en-GB" dirty="0" smtClean="0"/>
              <a:t>in flew down and started pec</a:t>
            </a:r>
            <a:r>
              <a:rPr lang="en-GB" dirty="0" smtClean="0">
                <a:solidFill>
                  <a:srgbClr val="FF0000"/>
                </a:solidFill>
              </a:rPr>
              <a:t>k</a:t>
            </a:r>
            <a:r>
              <a:rPr lang="en-GB" dirty="0" smtClean="0"/>
              <a:t>ing at them</a:t>
            </a:r>
            <a:r>
              <a:rPr lang="en-GB" dirty="0" smtClean="0">
                <a:solidFill>
                  <a:srgbClr val="FF0000"/>
                </a:solidFill>
              </a:rPr>
              <a:t>.</a:t>
            </a:r>
            <a:r>
              <a:rPr lang="en-GB" dirty="0" smtClean="0"/>
              <a:t> </a:t>
            </a:r>
            <a:r>
              <a:rPr lang="en-GB" dirty="0" smtClean="0">
                <a:solidFill>
                  <a:srgbClr val="FF0000"/>
                </a:solidFill>
              </a:rPr>
              <a:t>“T</a:t>
            </a:r>
            <a:r>
              <a:rPr lang="en-GB" dirty="0" smtClean="0"/>
              <a:t>hose are mine</a:t>
            </a:r>
            <a:r>
              <a:rPr lang="en-GB" dirty="0" smtClean="0">
                <a:solidFill>
                  <a:srgbClr val="FF0000"/>
                </a:solidFill>
              </a:rPr>
              <a:t>!”</a:t>
            </a:r>
            <a:r>
              <a:rPr lang="en-GB" dirty="0" smtClean="0"/>
              <a:t> sho</a:t>
            </a:r>
            <a:r>
              <a:rPr lang="en-GB" dirty="0" smtClean="0">
                <a:solidFill>
                  <a:srgbClr val="FF0000"/>
                </a:solidFill>
              </a:rPr>
              <a:t>u</a:t>
            </a:r>
            <a:r>
              <a:rPr lang="en-GB" dirty="0" smtClean="0"/>
              <a:t>ted the go</a:t>
            </a:r>
            <a:r>
              <a:rPr lang="en-GB" dirty="0" smtClean="0">
                <a:solidFill>
                  <a:srgbClr val="FF0000"/>
                </a:solidFill>
              </a:rPr>
              <a:t>at.</a:t>
            </a:r>
          </a:p>
          <a:p>
            <a:pPr>
              <a:buNone/>
            </a:pPr>
            <a:endParaRPr lang="en-GB" dirty="0">
              <a:solidFill>
                <a:schemeClr val="accent2">
                  <a:lumMod val="50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Grammar 3: Proofreading</a:t>
            </a:r>
            <a:endParaRPr lang="en-GB" dirty="0"/>
          </a:p>
        </p:txBody>
      </p:sp>
      <p:sp>
        <p:nvSpPr>
          <p:cNvPr id="3" name="Content Placeholder 2"/>
          <p:cNvSpPr>
            <a:spLocks noGrp="1"/>
          </p:cNvSpPr>
          <p:nvPr>
            <p:ph sz="quarter" idx="1"/>
          </p:nvPr>
        </p:nvSpPr>
        <p:spPr/>
        <p:txBody>
          <a:bodyPr/>
          <a:lstStyle/>
          <a:p>
            <a:r>
              <a:rPr lang="en-GB" dirty="0" smtClean="0"/>
              <a:t>What do you think might happen next in the story?</a:t>
            </a:r>
          </a:p>
          <a:p>
            <a:r>
              <a:rPr lang="en-GB" dirty="0" smtClean="0"/>
              <a:t>If you would like, continue the story in your copy, remembering to proofread your work when you have finished. Did you forget anything?</a:t>
            </a:r>
          </a:p>
          <a:p>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2743200"/>
            <a:ext cx="7123113" cy="3494112"/>
          </a:xfrm>
        </p:spPr>
        <p:txBody>
          <a:bodyPr>
            <a:normAutofit/>
          </a:bodyPr>
          <a:lstStyle/>
          <a:p>
            <a:endParaRPr lang="en-GB" dirty="0"/>
          </a:p>
        </p:txBody>
      </p:sp>
      <p:sp>
        <p:nvSpPr>
          <p:cNvPr id="2" name="Title 1"/>
          <p:cNvSpPr>
            <a:spLocks noGrp="1"/>
          </p:cNvSpPr>
          <p:nvPr>
            <p:ph type="title"/>
          </p:nvPr>
        </p:nvSpPr>
        <p:spPr/>
        <p:txBody>
          <a:bodyPr>
            <a:normAutofit fontScale="90000"/>
          </a:bodyPr>
          <a:lstStyle/>
          <a:p>
            <a:r>
              <a:rPr lang="en-GB" dirty="0" smtClean="0"/>
              <a:t>Week 3: Friday</a:t>
            </a:r>
            <a:br>
              <a:rPr lang="en-GB" dirty="0" smtClean="0"/>
            </a:br>
            <a:r>
              <a:rPr lang="en-GB" sz="3300" dirty="0" smtClean="0"/>
              <a:t>Comprehension</a:t>
            </a:r>
            <a:endParaRPr lang="en-GB" sz="33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Comprehension</a:t>
            </a:r>
            <a:br>
              <a:rPr lang="en-GB" dirty="0" smtClean="0"/>
            </a:br>
            <a:r>
              <a:rPr lang="en-GB" sz="3300" dirty="0" smtClean="0"/>
              <a:t>Read this.</a:t>
            </a:r>
            <a:endParaRPr lang="en-GB" sz="3300" dirty="0"/>
          </a:p>
        </p:txBody>
      </p:sp>
      <p:sp>
        <p:nvSpPr>
          <p:cNvPr id="5" name="Content Placeholder 4"/>
          <p:cNvSpPr>
            <a:spLocks noGrp="1"/>
          </p:cNvSpPr>
          <p:nvPr>
            <p:ph sz="quarter" idx="1"/>
          </p:nvPr>
        </p:nvSpPr>
        <p:spPr/>
        <p:txBody>
          <a:bodyPr/>
          <a:lstStyle/>
          <a:p>
            <a:endParaRPr lang="en-GB" dirty="0"/>
          </a:p>
        </p:txBody>
      </p:sp>
      <p:pic>
        <p:nvPicPr>
          <p:cNvPr id="26625" name="Picture 1"/>
          <p:cNvPicPr>
            <a:picLocks noChangeAspect="1" noChangeArrowheads="1"/>
          </p:cNvPicPr>
          <p:nvPr/>
        </p:nvPicPr>
        <p:blipFill>
          <a:blip r:embed="rId2" cstate="print"/>
          <a:srcRect/>
          <a:stretch>
            <a:fillRect/>
          </a:stretch>
        </p:blipFill>
        <p:spPr bwMode="auto">
          <a:xfrm rot="10800000">
            <a:off x="-109536" y="1484784"/>
            <a:ext cx="9253536" cy="520511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144"/>
            <a:ext cx="9144000" cy="990600"/>
          </a:xfrm>
        </p:spPr>
        <p:txBody>
          <a:bodyPr>
            <a:normAutofit fontScale="90000"/>
          </a:bodyPr>
          <a:lstStyle/>
          <a:p>
            <a:r>
              <a:rPr lang="en-GB" sz="4900" dirty="0" smtClean="0"/>
              <a:t>Comprehension</a:t>
            </a:r>
            <a:r>
              <a:rPr lang="en-GB" dirty="0" smtClean="0"/>
              <a:t> </a:t>
            </a:r>
            <a:br>
              <a:rPr lang="en-GB" dirty="0" smtClean="0"/>
            </a:br>
            <a:r>
              <a:rPr lang="en-GB" sz="3100" dirty="0" smtClean="0"/>
              <a:t>Now write full sentences to answer these questions in your copy.</a:t>
            </a:r>
            <a:endParaRPr lang="en-GB" sz="3100" dirty="0"/>
          </a:p>
        </p:txBody>
      </p:sp>
      <p:sp>
        <p:nvSpPr>
          <p:cNvPr id="6" name="Content Placeholder 5"/>
          <p:cNvSpPr>
            <a:spLocks noGrp="1"/>
          </p:cNvSpPr>
          <p:nvPr>
            <p:ph sz="quarter" idx="1"/>
          </p:nvPr>
        </p:nvSpPr>
        <p:spPr/>
        <p:txBody>
          <a:bodyPr/>
          <a:lstStyle/>
          <a:p>
            <a:endParaRPr lang="en-GB" dirty="0"/>
          </a:p>
        </p:txBody>
      </p:sp>
      <p:pic>
        <p:nvPicPr>
          <p:cNvPr id="25602" name="Picture 2"/>
          <p:cNvPicPr>
            <a:picLocks noChangeAspect="1" noChangeArrowheads="1"/>
          </p:cNvPicPr>
          <p:nvPr/>
        </p:nvPicPr>
        <p:blipFill>
          <a:blip r:embed="rId2" cstate="print"/>
          <a:srcRect/>
          <a:stretch>
            <a:fillRect/>
          </a:stretch>
        </p:blipFill>
        <p:spPr bwMode="auto">
          <a:xfrm>
            <a:off x="-1" y="1714498"/>
            <a:ext cx="9144001" cy="5143501"/>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2743200"/>
            <a:ext cx="7232848" cy="973832"/>
          </a:xfrm>
        </p:spPr>
        <p:txBody>
          <a:bodyPr>
            <a:normAutofit fontScale="92500"/>
          </a:bodyPr>
          <a:lstStyle/>
          <a:p>
            <a:r>
              <a:rPr lang="en-GB" dirty="0" smtClean="0"/>
              <a:t>Give yourself a spelling test. How did you get on?</a:t>
            </a:r>
          </a:p>
          <a:p>
            <a:r>
              <a:rPr lang="en-GB" dirty="0" smtClean="0"/>
              <a:t>Well done on finishing Week 3!</a:t>
            </a:r>
          </a:p>
          <a:p>
            <a:endParaRPr lang="en-GB" dirty="0"/>
          </a:p>
        </p:txBody>
      </p:sp>
      <p:sp>
        <p:nvSpPr>
          <p:cNvPr id="2" name="Title 1"/>
          <p:cNvSpPr>
            <a:spLocks noGrp="1"/>
          </p:cNvSpPr>
          <p:nvPr>
            <p:ph type="title"/>
          </p:nvPr>
        </p:nvSpPr>
        <p:spPr/>
        <p:txBody>
          <a:bodyPr>
            <a:normAutofit/>
          </a:bodyPr>
          <a:lstStyle/>
          <a:p>
            <a:r>
              <a:rPr lang="en-GB" dirty="0" smtClean="0"/>
              <a:t>End of Week 3</a:t>
            </a:r>
            <a:endParaRPr lang="en-GB" sz="3300" dirty="0"/>
          </a:p>
        </p:txBody>
      </p:sp>
      <p:sp>
        <p:nvSpPr>
          <p:cNvPr id="7170" name="AutoShape 2" descr="Image result for clip art hand cl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171" name="Picture 3"/>
          <p:cNvPicPr>
            <a:picLocks noChangeAspect="1" noChangeArrowheads="1"/>
          </p:cNvPicPr>
          <p:nvPr/>
        </p:nvPicPr>
        <p:blipFill>
          <a:blip r:embed="rId3" cstate="print"/>
          <a:srcRect/>
          <a:stretch>
            <a:fillRect/>
          </a:stretch>
        </p:blipFill>
        <p:spPr bwMode="auto">
          <a:xfrm>
            <a:off x="3275856" y="4005064"/>
            <a:ext cx="2238375" cy="203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260648"/>
            <a:ext cx="8153400" cy="990600"/>
          </a:xfrm>
        </p:spPr>
        <p:txBody>
          <a:bodyPr/>
          <a:lstStyle/>
          <a:p>
            <a:r>
              <a:rPr lang="en-GB" dirty="0" smtClean="0"/>
              <a:t>Note to children</a:t>
            </a:r>
            <a:endParaRPr lang="en-GB" dirty="0"/>
          </a:p>
        </p:txBody>
      </p:sp>
      <p:sp>
        <p:nvSpPr>
          <p:cNvPr id="2" name="Text Placeholder 1"/>
          <p:cNvSpPr>
            <a:spLocks noGrp="1"/>
          </p:cNvSpPr>
          <p:nvPr>
            <p:ph sz="quarter" idx="1"/>
          </p:nvPr>
        </p:nvSpPr>
        <p:spPr>
          <a:xfrm>
            <a:off x="251520" y="1589566"/>
            <a:ext cx="3888432" cy="5007785"/>
          </a:xfrm>
        </p:spPr>
        <p:txBody>
          <a:bodyPr>
            <a:normAutofit lnSpcReduction="10000"/>
          </a:bodyPr>
          <a:lstStyle/>
          <a:p>
            <a:pPr marL="0" indent="0">
              <a:buNone/>
            </a:pPr>
            <a:r>
              <a:rPr lang="en-GB" dirty="0" smtClean="0"/>
              <a:t>Hello everyone,  we hope you are all well.  </a:t>
            </a:r>
          </a:p>
          <a:p>
            <a:pPr marL="0" indent="0"/>
            <a:endParaRPr lang="en-GB" dirty="0" smtClean="0"/>
          </a:p>
          <a:p>
            <a:pPr marL="0" indent="0">
              <a:buNone/>
            </a:pPr>
            <a:r>
              <a:rPr lang="en-GB" dirty="0" smtClean="0"/>
              <a:t>Have you been enjoying the sunshine and maybe some chocolate? </a:t>
            </a:r>
          </a:p>
          <a:p>
            <a:pPr marL="0" indent="0">
              <a:buNone/>
            </a:pPr>
            <a:endParaRPr lang="en-GB" dirty="0" smtClean="0"/>
          </a:p>
          <a:p>
            <a:pPr marL="0" indent="0">
              <a:buNone/>
            </a:pPr>
            <a:r>
              <a:rPr lang="en-GB" dirty="0" smtClean="0"/>
              <a:t>Here is some work for you to do over the next two weeks. See how you get on.</a:t>
            </a:r>
            <a:endParaRPr lang="en-GB" dirty="0"/>
          </a:p>
        </p:txBody>
      </p:sp>
      <p:pic>
        <p:nvPicPr>
          <p:cNvPr id="1028" name="Picture 4" descr="How To Boil Eggs for Easter—Boiling Easter Eggs"/>
          <p:cNvPicPr>
            <a:picLocks noChangeAspect="1" noChangeArrowheads="1"/>
          </p:cNvPicPr>
          <p:nvPr/>
        </p:nvPicPr>
        <p:blipFill>
          <a:blip r:embed="rId2" cstate="print"/>
          <a:srcRect/>
          <a:stretch>
            <a:fillRect/>
          </a:stretch>
        </p:blipFill>
        <p:spPr bwMode="auto">
          <a:xfrm>
            <a:off x="4860032" y="4581128"/>
            <a:ext cx="3672408" cy="2003131"/>
          </a:xfrm>
          <a:prstGeom prst="rect">
            <a:avLst/>
          </a:prstGeom>
          <a:noFill/>
        </p:spPr>
      </p:pic>
      <p:pic>
        <p:nvPicPr>
          <p:cNvPr id="1030" name="Picture 6" descr="sunshine - FRG.ie"/>
          <p:cNvPicPr>
            <a:picLocks noChangeAspect="1" noChangeArrowheads="1"/>
          </p:cNvPicPr>
          <p:nvPr/>
        </p:nvPicPr>
        <p:blipFill>
          <a:blip r:embed="rId3" cstate="print"/>
          <a:srcRect/>
          <a:stretch>
            <a:fillRect/>
          </a:stretch>
        </p:blipFill>
        <p:spPr bwMode="auto">
          <a:xfrm>
            <a:off x="4067944" y="0"/>
            <a:ext cx="4876800" cy="465772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2743200"/>
            <a:ext cx="7123113" cy="3494112"/>
          </a:xfrm>
        </p:spPr>
        <p:txBody>
          <a:bodyPr>
            <a:normAutofit/>
          </a:bodyPr>
          <a:lstStyle/>
          <a:p>
            <a:endParaRPr lang="en-GB" dirty="0"/>
          </a:p>
        </p:txBody>
      </p:sp>
      <p:sp>
        <p:nvSpPr>
          <p:cNvPr id="2" name="Title 1"/>
          <p:cNvSpPr>
            <a:spLocks noGrp="1"/>
          </p:cNvSpPr>
          <p:nvPr>
            <p:ph type="title"/>
          </p:nvPr>
        </p:nvSpPr>
        <p:spPr/>
        <p:txBody>
          <a:bodyPr>
            <a:normAutofit/>
          </a:bodyPr>
          <a:lstStyle/>
          <a:p>
            <a:r>
              <a:rPr lang="en-GB" dirty="0" smtClean="0"/>
              <a:t>Week 4</a:t>
            </a:r>
            <a:endParaRPr lang="en-GB" sz="33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2008"/>
            <a:ext cx="9144000" cy="1412776"/>
          </a:xfrm>
        </p:spPr>
        <p:txBody>
          <a:bodyPr>
            <a:normAutofit fontScale="90000"/>
          </a:bodyPr>
          <a:lstStyle/>
          <a:p>
            <a:pPr>
              <a:tabLst>
                <a:tab pos="4932363" algn="l"/>
              </a:tabLst>
            </a:pPr>
            <a:r>
              <a:rPr lang="en-GB" sz="4200" b="1" dirty="0" smtClean="0"/>
              <a:t>Spellings Week 4: </a:t>
            </a:r>
            <a:r>
              <a:rPr lang="en-GB" sz="3600" i="1" dirty="0" smtClean="0"/>
              <a:t>are</a:t>
            </a:r>
            <a:r>
              <a:rPr lang="en-GB" sz="3600" dirty="0" smtClean="0"/>
              <a:t> as/air/   </a:t>
            </a:r>
            <a:r>
              <a:rPr lang="en-GB" sz="2200" dirty="0" smtClean="0"/>
              <a:t>Write a sentence for each word in your copy. Play games on Spelling City (parents, you might need to enable Flash in your browser): </a:t>
            </a:r>
            <a:r>
              <a:rPr lang="en-GB" sz="2200" b="1" dirty="0" smtClean="0">
                <a:hlinkClick r:id="rId2"/>
              </a:rPr>
              <a:t>https://www.spellingcity.com/users/2ndClassRoom15and16</a:t>
            </a:r>
            <a:endParaRPr lang="en-GB" sz="2200" dirty="0"/>
          </a:p>
        </p:txBody>
      </p:sp>
      <p:sp>
        <p:nvSpPr>
          <p:cNvPr id="5" name="Text Placeholder 4"/>
          <p:cNvSpPr>
            <a:spLocks noGrp="1"/>
          </p:cNvSpPr>
          <p:nvPr>
            <p:ph sz="quarter" idx="1"/>
          </p:nvPr>
        </p:nvSpPr>
        <p:spPr>
          <a:xfrm>
            <a:off x="609600" y="1589567"/>
            <a:ext cx="1946176" cy="4572000"/>
          </a:xfrm>
        </p:spPr>
        <p:txBody>
          <a:bodyPr>
            <a:normAutofit/>
          </a:bodyPr>
          <a:lstStyle/>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lvl="0" indent="-514350">
              <a:buFont typeface="+mj-lt"/>
              <a:buAutoNum type="arabicPeriod"/>
              <a:defRPr/>
            </a:pPr>
            <a:endParaRPr lang="en-GB" dirty="0" smtClean="0">
              <a:solidFill>
                <a:schemeClr val="tx1"/>
              </a:solidFill>
            </a:endParaRPr>
          </a:p>
          <a:p>
            <a:pPr marL="514350" indent="-514350">
              <a:buFont typeface="+mj-lt"/>
              <a:buAutoNum type="arabicPeriod"/>
            </a:pPr>
            <a:endParaRPr lang="en-GB" dirty="0" smtClean="0">
              <a:solidFill>
                <a:schemeClr val="tx1"/>
              </a:solidFill>
            </a:endParaRPr>
          </a:p>
        </p:txBody>
      </p:sp>
      <p:graphicFrame>
        <p:nvGraphicFramePr>
          <p:cNvPr id="9" name="Content Placeholder 8"/>
          <p:cNvGraphicFramePr>
            <a:graphicFrameLocks noGrp="1"/>
          </p:cNvGraphicFramePr>
          <p:nvPr>
            <p:ph sz="quarter" idx="2"/>
          </p:nvPr>
        </p:nvGraphicFramePr>
        <p:xfrm>
          <a:off x="611560" y="1507195"/>
          <a:ext cx="8028385" cy="5306181"/>
        </p:xfrm>
        <a:graphic>
          <a:graphicData uri="http://schemas.openxmlformats.org/drawingml/2006/table">
            <a:tbl>
              <a:tblPr firstRow="1" bandRow="1">
                <a:tableStyleId>{5C22544A-7EE6-4342-B048-85BDC9FD1C3A}</a:tableStyleId>
              </a:tblPr>
              <a:tblGrid>
                <a:gridCol w="1605677">
                  <a:extLst>
                    <a:ext uri="{9D8B030D-6E8A-4147-A177-3AD203B41FA5}">
                      <a16:colId xmlns:a16="http://schemas.microsoft.com/office/drawing/2014/main" val="20000"/>
                    </a:ext>
                  </a:extLst>
                </a:gridCol>
                <a:gridCol w="1605677">
                  <a:extLst>
                    <a:ext uri="{9D8B030D-6E8A-4147-A177-3AD203B41FA5}">
                      <a16:colId xmlns:a16="http://schemas.microsoft.com/office/drawing/2014/main" val="20001"/>
                    </a:ext>
                  </a:extLst>
                </a:gridCol>
                <a:gridCol w="1605677">
                  <a:extLst>
                    <a:ext uri="{9D8B030D-6E8A-4147-A177-3AD203B41FA5}">
                      <a16:colId xmlns:a16="http://schemas.microsoft.com/office/drawing/2014/main" val="20002"/>
                    </a:ext>
                  </a:extLst>
                </a:gridCol>
                <a:gridCol w="1605677">
                  <a:extLst>
                    <a:ext uri="{9D8B030D-6E8A-4147-A177-3AD203B41FA5}">
                      <a16:colId xmlns:a16="http://schemas.microsoft.com/office/drawing/2014/main" val="20003"/>
                    </a:ext>
                  </a:extLst>
                </a:gridCol>
                <a:gridCol w="1605677">
                  <a:extLst>
                    <a:ext uri="{9D8B030D-6E8A-4147-A177-3AD203B41FA5}">
                      <a16:colId xmlns:a16="http://schemas.microsoft.com/office/drawing/2014/main" val="20004"/>
                    </a:ext>
                  </a:extLst>
                </a:gridCol>
              </a:tblGrid>
              <a:tr h="667245">
                <a:tc>
                  <a:txBody>
                    <a:bodyPr/>
                    <a:lstStyle/>
                    <a:p>
                      <a:endParaRPr lang="en-GB" dirty="0"/>
                    </a:p>
                  </a:txBody>
                  <a:tcPr/>
                </a:tc>
                <a:tc>
                  <a:txBody>
                    <a:bodyPr/>
                    <a:lstStyle/>
                    <a:p>
                      <a:r>
                        <a:rPr lang="en-GB" dirty="0" smtClean="0"/>
                        <a:t>Look</a:t>
                      </a:r>
                      <a:endParaRPr lang="en-GB" dirty="0"/>
                    </a:p>
                  </a:txBody>
                  <a:tcPr/>
                </a:tc>
                <a:tc>
                  <a:txBody>
                    <a:bodyPr/>
                    <a:lstStyle/>
                    <a:p>
                      <a:r>
                        <a:rPr lang="en-GB" dirty="0" smtClean="0"/>
                        <a:t>Copy</a:t>
                      </a:r>
                      <a:endParaRPr lang="en-GB" dirty="0"/>
                    </a:p>
                  </a:txBody>
                  <a:tcPr/>
                </a:tc>
                <a:tc>
                  <a:txBody>
                    <a:bodyPr/>
                    <a:lstStyle/>
                    <a:p>
                      <a:r>
                        <a:rPr lang="en-GB" dirty="0" smtClean="0"/>
                        <a:t>Cover &amp; Write</a:t>
                      </a:r>
                      <a:endParaRPr lang="en-GB" dirty="0"/>
                    </a:p>
                  </a:txBody>
                  <a:tcPr/>
                </a:tc>
                <a:tc>
                  <a:txBody>
                    <a:bodyPr/>
                    <a:lstStyle/>
                    <a:p>
                      <a:r>
                        <a:rPr lang="en-GB" dirty="0" smtClean="0"/>
                        <a:t>Check</a:t>
                      </a:r>
                      <a:endParaRPr lang="en-GB" dirty="0"/>
                    </a:p>
                  </a:txBody>
                  <a:tcPr/>
                </a:tc>
                <a:extLst>
                  <a:ext uri="{0D108BD9-81ED-4DB2-BD59-A6C34878D82A}">
                    <a16:rowId xmlns:a16="http://schemas.microsoft.com/office/drawing/2014/main" val="10000"/>
                  </a:ext>
                </a:extLst>
              </a:tr>
              <a:tr h="386578">
                <a:tc>
                  <a:txBody>
                    <a:bodyPr/>
                    <a:lstStyle/>
                    <a:p>
                      <a:r>
                        <a:rPr lang="en-GB" b="1" dirty="0" smtClean="0"/>
                        <a:t>Mon</a:t>
                      </a:r>
                      <a:endParaRPr lang="en-GB"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care</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86578">
                <a:tc>
                  <a:txBody>
                    <a:bodyPr/>
                    <a:lstStyle/>
                    <a:p>
                      <a:endParaRPr lang="en-GB" b="1" dirty="0"/>
                    </a:p>
                  </a:txBody>
                  <a:tcPr/>
                </a:tc>
                <a:tc>
                  <a:txBody>
                    <a:bodyPr/>
                    <a:lstStyle/>
                    <a:p>
                      <a:r>
                        <a:rPr lang="en-GB" dirty="0" smtClean="0">
                          <a:solidFill>
                            <a:schemeClr val="tx1"/>
                          </a:solidFill>
                        </a:rPr>
                        <a:t>spare</a:t>
                      </a:r>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2"/>
                  </a:ext>
                </a:extLst>
              </a:tr>
              <a:tr h="386578">
                <a:tc>
                  <a:txBody>
                    <a:bodyPr/>
                    <a:lstStyle/>
                    <a:p>
                      <a:endParaRPr lang="en-GB" b="1" dirty="0"/>
                    </a:p>
                  </a:txBody>
                  <a:tcPr/>
                </a:tc>
                <a:tc>
                  <a:txBody>
                    <a:bodyPr/>
                    <a:lstStyle/>
                    <a:p>
                      <a:r>
                        <a:rPr lang="en-GB" dirty="0" smtClean="0">
                          <a:solidFill>
                            <a:schemeClr val="tx1"/>
                          </a:solidFill>
                        </a:rPr>
                        <a:t>share</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386578">
                <a:tc>
                  <a:txBody>
                    <a:bodyPr/>
                    <a:lstStyle/>
                    <a:p>
                      <a:r>
                        <a:rPr lang="en-GB" b="1" dirty="0" smtClean="0"/>
                        <a:t>Tue</a:t>
                      </a:r>
                      <a:endParaRPr lang="en-GB" b="1" dirty="0"/>
                    </a:p>
                  </a:txBody>
                  <a:tcPr/>
                </a:tc>
                <a:tc>
                  <a:txBody>
                    <a:bodyPr/>
                    <a:lstStyle/>
                    <a:p>
                      <a:r>
                        <a:rPr lang="en-GB" dirty="0" smtClean="0">
                          <a:solidFill>
                            <a:schemeClr val="tx1"/>
                          </a:solidFill>
                        </a:rPr>
                        <a:t>scare</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386578">
                <a:tc>
                  <a:txBody>
                    <a:bodyPr/>
                    <a:lstStyle/>
                    <a:p>
                      <a:endParaRPr lang="en-GB" b="1" dirty="0"/>
                    </a:p>
                  </a:txBody>
                  <a:tcPr/>
                </a:tc>
                <a:tc>
                  <a:txBody>
                    <a:bodyPr/>
                    <a:lstStyle/>
                    <a:p>
                      <a:r>
                        <a:rPr lang="en-GB" dirty="0" smtClean="0">
                          <a:solidFill>
                            <a:schemeClr val="tx1"/>
                          </a:solidFill>
                        </a:rPr>
                        <a:t>square</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386578">
                <a:tc>
                  <a:txBody>
                    <a:bodyPr/>
                    <a:lstStyle/>
                    <a:p>
                      <a:endParaRPr lang="en-GB" b="1" dirty="0"/>
                    </a:p>
                  </a:txBody>
                  <a:tcPr/>
                </a:tc>
                <a:tc>
                  <a:txBody>
                    <a:bodyPr/>
                    <a:lstStyle/>
                    <a:p>
                      <a:r>
                        <a:rPr lang="en-GB" dirty="0" smtClean="0"/>
                        <a:t>nightmare</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6"/>
                  </a:ext>
                </a:extLst>
              </a:tr>
              <a:tr h="386578">
                <a:tc>
                  <a:txBody>
                    <a:bodyPr/>
                    <a:lstStyle/>
                    <a:p>
                      <a:r>
                        <a:rPr lang="en-GB" b="1" dirty="0" smtClean="0"/>
                        <a:t>Wed</a:t>
                      </a:r>
                      <a:endParaRPr lang="en-GB" b="1" dirty="0"/>
                    </a:p>
                  </a:txBody>
                  <a:tcPr/>
                </a:tc>
                <a:tc>
                  <a:txBody>
                    <a:bodyPr/>
                    <a:lstStyle/>
                    <a:p>
                      <a:r>
                        <a:rPr lang="en-GB" dirty="0" smtClean="0">
                          <a:solidFill>
                            <a:schemeClr val="tx1"/>
                          </a:solidFill>
                        </a:rPr>
                        <a:t>flare</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7"/>
                  </a:ext>
                </a:extLst>
              </a:tr>
              <a:tr h="386578">
                <a:tc>
                  <a:txBody>
                    <a:bodyPr/>
                    <a:lstStyle/>
                    <a:p>
                      <a:endParaRPr lang="en-GB" b="1" dirty="0"/>
                    </a:p>
                  </a:txBody>
                  <a:tcPr/>
                </a:tc>
                <a:tc>
                  <a:txBody>
                    <a:bodyPr/>
                    <a:lstStyle/>
                    <a:p>
                      <a:r>
                        <a:rPr lang="en-GB" dirty="0" smtClean="0">
                          <a:solidFill>
                            <a:schemeClr val="tx1"/>
                          </a:solidFill>
                        </a:rPr>
                        <a:t>bare</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8"/>
                  </a:ext>
                </a:extLst>
              </a:tr>
              <a:tr h="386578">
                <a:tc>
                  <a:txBody>
                    <a:bodyPr/>
                    <a:lstStyle/>
                    <a:p>
                      <a:endParaRPr lang="en-GB" b="1" dirty="0"/>
                    </a:p>
                  </a:txBody>
                  <a:tcPr/>
                </a:tc>
                <a:tc>
                  <a:txBody>
                    <a:bodyPr/>
                    <a:lstStyle/>
                    <a:p>
                      <a:r>
                        <a:rPr lang="en-GB" dirty="0" smtClean="0">
                          <a:solidFill>
                            <a:schemeClr val="tx1"/>
                          </a:solidFill>
                        </a:rPr>
                        <a:t>blare</a:t>
                      </a:r>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9"/>
                  </a:ext>
                </a:extLst>
              </a:tr>
              <a:tr h="386578">
                <a:tc>
                  <a:txBody>
                    <a:bodyPr/>
                    <a:lstStyle/>
                    <a:p>
                      <a:r>
                        <a:rPr lang="en-GB" b="1" dirty="0" err="1" smtClean="0"/>
                        <a:t>Thur</a:t>
                      </a:r>
                      <a:endParaRPr lang="en-GB" b="1" dirty="0"/>
                    </a:p>
                  </a:txBody>
                  <a:tcPr/>
                </a:tc>
                <a:tc>
                  <a:txBody>
                    <a:bodyPr/>
                    <a:lstStyle/>
                    <a:p>
                      <a:r>
                        <a:rPr lang="en-GB" dirty="0" smtClean="0">
                          <a:solidFill>
                            <a:schemeClr val="tx1"/>
                          </a:solidFill>
                        </a:rPr>
                        <a:t>dare</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0"/>
                  </a:ext>
                </a:extLst>
              </a:tr>
              <a:tr h="386578">
                <a:tc>
                  <a:txBody>
                    <a:bodyPr/>
                    <a:lstStyle/>
                    <a:p>
                      <a:endParaRPr lang="en-GB" b="1" dirty="0"/>
                    </a:p>
                  </a:txBody>
                  <a:tcPr/>
                </a:tc>
                <a:tc>
                  <a:txBody>
                    <a:bodyPr/>
                    <a:lstStyle/>
                    <a:p>
                      <a:r>
                        <a:rPr lang="en-GB" smtClean="0"/>
                        <a:t>litre</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1"/>
                  </a:ext>
                </a:extLst>
              </a:tr>
              <a:tr h="386578">
                <a:tc>
                  <a:txBody>
                    <a:bodyPr/>
                    <a:lstStyle/>
                    <a:p>
                      <a:endParaRPr lang="en-GB" b="1" dirty="0"/>
                    </a:p>
                  </a:txBody>
                  <a:tcPr/>
                </a:tc>
                <a:tc>
                  <a:txBody>
                    <a:bodyPr/>
                    <a:lstStyle/>
                    <a:p>
                      <a:r>
                        <a:rPr lang="en-GB" dirty="0" smtClean="0"/>
                        <a:t>millilitre</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2"/>
                  </a:ext>
                </a:extLst>
              </a:tr>
            </a:tbl>
          </a:graphicData>
        </a:graphic>
      </p:graphicFrame>
      <p:sp>
        <p:nvSpPr>
          <p:cNvPr id="6" name="Text Placeholder 4"/>
          <p:cNvSpPr txBox="1">
            <a:spLocks/>
          </p:cNvSpPr>
          <p:nvPr/>
        </p:nvSpPr>
        <p:spPr>
          <a:xfrm>
            <a:off x="4716016" y="2852936"/>
            <a:ext cx="2984376" cy="3710136"/>
          </a:xfrm>
          <a:prstGeom prst="rect">
            <a:avLst/>
          </a:prstGeom>
        </p:spPr>
        <p:txBody>
          <a:bodyPr vert="horz" anchor="t">
            <a:normAutofit/>
          </a:bodyPr>
          <a:lstStyle/>
          <a:p>
            <a:pPr marL="514350" indent="-514350">
              <a:buFont typeface="+mj-lt"/>
              <a:buAutoNum type="arabicPeriod"/>
            </a:pPr>
            <a:endParaRPr kumimoji="0" lang="en-GB" sz="2800" b="0" i="0" u="none" strike="noStrike" kern="1200" cap="none" spc="0" normalizeH="0" baseline="0" noProof="0" dirty="0" smtClean="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20880" cy="3854152"/>
          </a:xfrm>
        </p:spPr>
        <p:txBody>
          <a:bodyPr>
            <a:normAutofit/>
          </a:bodyPr>
          <a:lstStyle/>
          <a:p>
            <a:endParaRPr lang="en-GB" dirty="0"/>
          </a:p>
        </p:txBody>
      </p:sp>
      <p:sp>
        <p:nvSpPr>
          <p:cNvPr id="3" name="Title 2"/>
          <p:cNvSpPr>
            <a:spLocks noGrp="1"/>
          </p:cNvSpPr>
          <p:nvPr>
            <p:ph type="title"/>
          </p:nvPr>
        </p:nvSpPr>
        <p:spPr/>
        <p:txBody>
          <a:bodyPr>
            <a:normAutofit fontScale="90000"/>
          </a:bodyPr>
          <a:lstStyle/>
          <a:p>
            <a:r>
              <a:rPr lang="en-GB" dirty="0" smtClean="0"/>
              <a:t>Week 4: Monday</a:t>
            </a:r>
            <a:br>
              <a:rPr lang="en-GB" dirty="0" smtClean="0"/>
            </a:br>
            <a:r>
              <a:rPr lang="en-GB" sz="3300" dirty="0" smtClean="0"/>
              <a:t>Character profile</a:t>
            </a:r>
            <a:endParaRPr lang="en-GB" sz="33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Character: recap</a:t>
            </a:r>
            <a:endParaRPr lang="en-GB" dirty="0"/>
          </a:p>
        </p:txBody>
      </p:sp>
      <p:sp>
        <p:nvSpPr>
          <p:cNvPr id="11" name="Content Placeholder 10"/>
          <p:cNvSpPr>
            <a:spLocks noGrp="1"/>
          </p:cNvSpPr>
          <p:nvPr>
            <p:ph sz="quarter" idx="1"/>
          </p:nvPr>
        </p:nvSpPr>
        <p:spPr/>
        <p:txBody>
          <a:bodyPr>
            <a:normAutofit/>
          </a:bodyPr>
          <a:lstStyle/>
          <a:p>
            <a:r>
              <a:rPr lang="en-GB" dirty="0" smtClean="0"/>
              <a:t>Thinking back to last week’s lesson on the element of </a:t>
            </a:r>
            <a:r>
              <a:rPr lang="en-GB" dirty="0" smtClean="0">
                <a:solidFill>
                  <a:schemeClr val="accent4">
                    <a:lumMod val="50000"/>
                  </a:schemeClr>
                </a:solidFill>
              </a:rPr>
              <a:t>character</a:t>
            </a:r>
            <a:r>
              <a:rPr lang="en-GB" dirty="0" smtClean="0"/>
              <a:t> in the narrative genre, can you remember what a character is? That’s right:</a:t>
            </a:r>
          </a:p>
          <a:p>
            <a:pPr>
              <a:buNone/>
            </a:pPr>
            <a:r>
              <a:rPr lang="en-GB" b="1" dirty="0" smtClean="0">
                <a:solidFill>
                  <a:schemeClr val="accent4">
                    <a:lumMod val="50000"/>
                  </a:schemeClr>
                </a:solidFill>
              </a:rPr>
              <a:t>Characters are usually people, animals or creatures in a story that can think, feel or act.</a:t>
            </a:r>
          </a:p>
          <a:p>
            <a:pPr>
              <a:buNone/>
            </a:pPr>
            <a:endParaRPr lang="en-GB" dirty="0" smtClean="0"/>
          </a:p>
          <a:p>
            <a:pPr>
              <a:buNone/>
            </a:pPr>
            <a:r>
              <a:rPr lang="en-GB" dirty="0" smtClean="0"/>
              <a:t>On the next slide, you will read a scene from a very famous book. What do you learn about the characters in the story from it?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Character profile: </a:t>
            </a:r>
            <a:r>
              <a:rPr lang="en-GB" i="1" dirty="0" smtClean="0"/>
              <a:t>Matilda</a:t>
            </a:r>
            <a:endParaRPr lang="en-GB" i="1" dirty="0"/>
          </a:p>
        </p:txBody>
      </p:sp>
      <p:sp>
        <p:nvSpPr>
          <p:cNvPr id="11" name="Content Placeholder 10"/>
          <p:cNvSpPr>
            <a:spLocks noGrp="1"/>
          </p:cNvSpPr>
          <p:nvPr>
            <p:ph sz="quarter" idx="1"/>
          </p:nvPr>
        </p:nvSpPr>
        <p:spPr>
          <a:xfrm>
            <a:off x="251520" y="1600200"/>
            <a:ext cx="8712968" cy="5501208"/>
          </a:xfrm>
        </p:spPr>
        <p:txBody>
          <a:bodyPr>
            <a:normAutofit fontScale="55000" lnSpcReduction="20000"/>
          </a:bodyPr>
          <a:lstStyle/>
          <a:p>
            <a:pPr>
              <a:buNone/>
            </a:pPr>
            <a:r>
              <a:rPr lang="en-GB" dirty="0" smtClean="0"/>
              <a:t>By the time she was </a:t>
            </a:r>
            <a:r>
              <a:rPr lang="en-GB" i="1" dirty="0" smtClean="0"/>
              <a:t>three</a:t>
            </a:r>
            <a:r>
              <a:rPr lang="en-GB" dirty="0" smtClean="0"/>
              <a:t>, Matilda had taught herself to read by studying newspapers and magazines that lay around the house. At the age of </a:t>
            </a:r>
            <a:r>
              <a:rPr lang="en-GB" i="1" dirty="0" smtClean="0"/>
              <a:t>four</a:t>
            </a:r>
            <a:r>
              <a:rPr lang="en-GB" dirty="0" smtClean="0"/>
              <a:t>, she could read fast and well and she naturally began hankering after books. The only book in the whole of this enlightened household was something called </a:t>
            </a:r>
            <a:r>
              <a:rPr lang="en-GB" i="1" dirty="0" smtClean="0"/>
              <a:t>Easy Cooking </a:t>
            </a:r>
            <a:r>
              <a:rPr lang="en-GB" dirty="0" smtClean="0"/>
              <a:t>belonging to her mother, and when she had read this from cover to cover and had learnt all the recipes by heart, she decided she wanted something more interesting.</a:t>
            </a:r>
          </a:p>
          <a:p>
            <a:pPr>
              <a:buNone/>
            </a:pPr>
            <a:r>
              <a:rPr lang="en-GB" dirty="0" smtClean="0"/>
              <a:t>‘Daddy,’ she said, ‘do you think you could buy me a book?’</a:t>
            </a:r>
          </a:p>
          <a:p>
            <a:pPr>
              <a:buNone/>
            </a:pPr>
            <a:r>
              <a:rPr lang="en-GB" dirty="0" smtClean="0"/>
              <a:t>‘A </a:t>
            </a:r>
            <a:r>
              <a:rPr lang="en-GB" i="1" dirty="0" smtClean="0"/>
              <a:t>book</a:t>
            </a:r>
            <a:r>
              <a:rPr lang="en-GB" dirty="0" smtClean="0"/>
              <a:t>?’ he said. ‘What </a:t>
            </a:r>
            <a:r>
              <a:rPr lang="en-GB" dirty="0" err="1" smtClean="0"/>
              <a:t>d’you</a:t>
            </a:r>
            <a:r>
              <a:rPr lang="en-GB" dirty="0" smtClean="0"/>
              <a:t> want a flaming book for?’</a:t>
            </a:r>
          </a:p>
          <a:p>
            <a:pPr>
              <a:buNone/>
            </a:pPr>
            <a:r>
              <a:rPr lang="en-GB" dirty="0" smtClean="0"/>
              <a:t>‘To read, Daddy.’</a:t>
            </a:r>
          </a:p>
          <a:p>
            <a:pPr>
              <a:buNone/>
            </a:pPr>
            <a:r>
              <a:rPr lang="en-GB" dirty="0" smtClean="0"/>
              <a:t>‘What’s wrong with the telly, for heaven’s sake? We’ve got a lovely telly with a twelve-inch screen and now you come asking for a book! You’re getting spoiled, my girl!’</a:t>
            </a:r>
          </a:p>
          <a:p>
            <a:pPr>
              <a:buNone/>
            </a:pPr>
            <a:r>
              <a:rPr lang="en-GB" dirty="0" smtClean="0"/>
              <a:t>Nearly every weekday afternoon Matilda was left alone in the house. Her brother (five years older than her) went to school. Her father went to work and her mother went out playing bingo in a town eight miles away. Mrs Wormwood was hooked on bingo and played it five afternoons a week. On the afternoon of the day when her father had refused to buy her a book, Matilda set out all by herself to walk to the public library in the village. When she arrived, she introduced herself to the librarian, Mrs Phelps. She asked if she might sit awhile and read a book. Mrs Phelps, slightly taken aback at the arrival of such a tiny girl unaccompanied by a parent, nevertheless told her she was very welcome.</a:t>
            </a:r>
          </a:p>
          <a:p>
            <a:pPr>
              <a:buNone/>
            </a:pPr>
            <a:r>
              <a:rPr lang="en-GB" dirty="0" smtClean="0"/>
              <a:t>‘Where are the children’s books please?’ Matilda asked.</a:t>
            </a:r>
          </a:p>
          <a:p>
            <a:pPr>
              <a:buNone/>
            </a:pPr>
            <a:r>
              <a:rPr lang="en-GB" dirty="0" smtClean="0"/>
              <a:t>‘They’re over there on those lower shelves,’ Mrs Phelps told her. ‘Would you like me to help you find a nice one with lots of pictures in it?’</a:t>
            </a:r>
          </a:p>
          <a:p>
            <a:pPr>
              <a:buNone/>
            </a:pPr>
            <a:r>
              <a:rPr lang="en-GB" dirty="0" smtClean="0"/>
              <a:t>‘No, thank you,’ Matilda said. ‘I’m sure I can manage.’</a:t>
            </a:r>
          </a:p>
          <a:p>
            <a:pPr>
              <a:buNone/>
            </a:pPr>
            <a:endParaRPr lang="en-GB"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Character profile: </a:t>
            </a:r>
            <a:r>
              <a:rPr lang="en-GB" i="1" dirty="0" smtClean="0"/>
              <a:t>Matilda</a:t>
            </a:r>
            <a:endParaRPr lang="en-GB" i="1" dirty="0"/>
          </a:p>
        </p:txBody>
      </p:sp>
      <p:sp>
        <p:nvSpPr>
          <p:cNvPr id="11" name="Content Placeholder 10"/>
          <p:cNvSpPr>
            <a:spLocks noGrp="1"/>
          </p:cNvSpPr>
          <p:nvPr>
            <p:ph sz="quarter" idx="1"/>
          </p:nvPr>
        </p:nvSpPr>
        <p:spPr>
          <a:xfrm>
            <a:off x="612648" y="1600200"/>
            <a:ext cx="8531352" cy="5257800"/>
          </a:xfrm>
        </p:spPr>
        <p:txBody>
          <a:bodyPr>
            <a:normAutofit fontScale="92500"/>
          </a:bodyPr>
          <a:lstStyle/>
          <a:p>
            <a:pPr>
              <a:buNone/>
            </a:pPr>
            <a:r>
              <a:rPr lang="en-GB" dirty="0" smtClean="0"/>
              <a:t>Did you recognise the story? That’s right, this was taken from </a:t>
            </a:r>
            <a:r>
              <a:rPr lang="en-GB" dirty="0" err="1" smtClean="0"/>
              <a:t>Roald</a:t>
            </a:r>
            <a:r>
              <a:rPr lang="en-GB" dirty="0" smtClean="0"/>
              <a:t> Dahl’s </a:t>
            </a:r>
            <a:r>
              <a:rPr lang="en-GB" i="1" dirty="0" smtClean="0"/>
              <a:t>Matilda</a:t>
            </a:r>
            <a:r>
              <a:rPr lang="en-GB" dirty="0" smtClean="0"/>
              <a:t>, which we know lots of you love!</a:t>
            </a:r>
          </a:p>
          <a:p>
            <a:pPr>
              <a:buNone/>
            </a:pPr>
            <a:r>
              <a:rPr lang="en-GB" dirty="0" smtClean="0"/>
              <a:t> How would you describe Matilda’s character based on what you read about her there? What about her father? Her mother? Her brother? The librarian?</a:t>
            </a:r>
          </a:p>
          <a:p>
            <a:pPr>
              <a:buNone/>
            </a:pPr>
            <a:endParaRPr lang="en-GB" dirty="0" smtClean="0"/>
          </a:p>
          <a:p>
            <a:pPr>
              <a:buNone/>
            </a:pPr>
            <a:r>
              <a:rPr lang="en-GB" dirty="0" smtClean="0"/>
              <a:t>Now, think about </a:t>
            </a:r>
            <a:r>
              <a:rPr lang="en-GB" i="1" dirty="0" smtClean="0"/>
              <a:t>your</a:t>
            </a:r>
            <a:r>
              <a:rPr lang="en-GB" dirty="0" smtClean="0"/>
              <a:t> dad or </a:t>
            </a:r>
            <a:r>
              <a:rPr lang="en-GB" dirty="0" err="1" smtClean="0"/>
              <a:t>mam</a:t>
            </a:r>
            <a:r>
              <a:rPr lang="en-GB" dirty="0" smtClean="0"/>
              <a:t>: how would you describe their character? What do they look like? What is their personality? What kind of clothes do they like to wear? Have they any hobbies? What are they good at? Is there anything they’re not so good at?</a:t>
            </a:r>
          </a:p>
          <a:p>
            <a:pPr>
              <a:buNone/>
            </a:pPr>
            <a:endParaRPr lang="en-GB" dirty="0" smtClean="0"/>
          </a:p>
          <a:p>
            <a:pPr>
              <a:buNone/>
            </a:pPr>
            <a:endParaRPr lang="en-GB"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Character profile: write your own</a:t>
            </a:r>
            <a:endParaRPr lang="en-GB" dirty="0"/>
          </a:p>
        </p:txBody>
      </p:sp>
      <p:sp>
        <p:nvSpPr>
          <p:cNvPr id="6" name="Content Placeholder 5"/>
          <p:cNvSpPr>
            <a:spLocks noGrp="1"/>
          </p:cNvSpPr>
          <p:nvPr>
            <p:ph sz="quarter" idx="2"/>
          </p:nvPr>
        </p:nvSpPr>
        <p:spPr>
          <a:xfrm>
            <a:off x="4211960" y="1589566"/>
            <a:ext cx="4932039" cy="5268433"/>
          </a:xfrm>
        </p:spPr>
        <p:txBody>
          <a:bodyPr>
            <a:normAutofit fontScale="85000" lnSpcReduction="10000"/>
          </a:bodyPr>
          <a:lstStyle/>
          <a:p>
            <a:pPr marL="0" indent="0">
              <a:buNone/>
            </a:pPr>
            <a:r>
              <a:rPr lang="en-GB" dirty="0" smtClean="0"/>
              <a:t>Now look at this photo and think about how you would describe this character. Use your imagination!</a:t>
            </a:r>
          </a:p>
          <a:p>
            <a:r>
              <a:rPr lang="en-GB" dirty="0" smtClean="0">
                <a:solidFill>
                  <a:schemeClr val="accent4">
                    <a:lumMod val="50000"/>
                  </a:schemeClr>
                </a:solidFill>
              </a:rPr>
              <a:t>Who is she?</a:t>
            </a:r>
          </a:p>
          <a:p>
            <a:r>
              <a:rPr lang="en-GB" dirty="0" smtClean="0">
                <a:solidFill>
                  <a:schemeClr val="accent4">
                    <a:lumMod val="50000"/>
                  </a:schemeClr>
                </a:solidFill>
              </a:rPr>
              <a:t>Describe her (face, clothes, age, look – is she stooped or straight, etc?)</a:t>
            </a:r>
          </a:p>
          <a:p>
            <a:r>
              <a:rPr lang="en-GB" dirty="0" smtClean="0">
                <a:solidFill>
                  <a:schemeClr val="accent4">
                    <a:lumMod val="50000"/>
                  </a:schemeClr>
                </a:solidFill>
              </a:rPr>
              <a:t>What is her personality?</a:t>
            </a:r>
          </a:p>
          <a:p>
            <a:r>
              <a:rPr lang="en-GB" dirty="0" smtClean="0">
                <a:solidFill>
                  <a:schemeClr val="accent4">
                    <a:lumMod val="50000"/>
                  </a:schemeClr>
                </a:solidFill>
              </a:rPr>
              <a:t>Where does she live?  </a:t>
            </a:r>
          </a:p>
          <a:p>
            <a:r>
              <a:rPr lang="en-GB" dirty="0" smtClean="0">
                <a:solidFill>
                  <a:schemeClr val="accent4">
                    <a:lumMod val="50000"/>
                  </a:schemeClr>
                </a:solidFill>
              </a:rPr>
              <a:t>Describe her house.</a:t>
            </a:r>
          </a:p>
          <a:p>
            <a:r>
              <a:rPr lang="en-GB" dirty="0" smtClean="0">
                <a:solidFill>
                  <a:schemeClr val="accent4">
                    <a:lumMod val="50000"/>
                  </a:schemeClr>
                </a:solidFill>
              </a:rPr>
              <a:t>Where has she been and where is she going?</a:t>
            </a:r>
          </a:p>
          <a:p>
            <a:pPr>
              <a:buNone/>
            </a:pPr>
            <a:r>
              <a:rPr lang="en-GB" dirty="0" smtClean="0"/>
              <a:t>Write your description in your copy.</a:t>
            </a:r>
          </a:p>
          <a:p>
            <a:endParaRPr lang="en-GB" dirty="0" smtClean="0"/>
          </a:p>
          <a:p>
            <a:endParaRPr lang="en-GB" dirty="0" smtClean="0"/>
          </a:p>
        </p:txBody>
      </p:sp>
      <p:pic>
        <p:nvPicPr>
          <p:cNvPr id="1027" name="Picture 3"/>
          <p:cNvPicPr>
            <a:picLocks noGrp="1" noChangeAspect="1" noChangeArrowheads="1"/>
          </p:cNvPicPr>
          <p:nvPr>
            <p:ph sz="quarter" idx="1"/>
          </p:nvPr>
        </p:nvPicPr>
        <p:blipFill>
          <a:blip r:embed="rId2" cstate="print"/>
          <a:srcRect/>
          <a:stretch>
            <a:fillRect/>
          </a:stretch>
        </p:blipFill>
        <p:spPr bwMode="auto">
          <a:xfrm>
            <a:off x="566933" y="1490802"/>
            <a:ext cx="3573020" cy="536719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20880" cy="3854152"/>
          </a:xfrm>
        </p:spPr>
        <p:txBody>
          <a:bodyPr>
            <a:normAutofit/>
          </a:bodyPr>
          <a:lstStyle/>
          <a:p>
            <a:endParaRPr lang="en-GB" dirty="0"/>
          </a:p>
        </p:txBody>
      </p:sp>
      <p:sp>
        <p:nvSpPr>
          <p:cNvPr id="3" name="Title 2"/>
          <p:cNvSpPr>
            <a:spLocks noGrp="1"/>
          </p:cNvSpPr>
          <p:nvPr>
            <p:ph type="title"/>
          </p:nvPr>
        </p:nvSpPr>
        <p:spPr/>
        <p:txBody>
          <a:bodyPr>
            <a:normAutofit fontScale="90000"/>
          </a:bodyPr>
          <a:lstStyle/>
          <a:p>
            <a:r>
              <a:rPr lang="en-GB" dirty="0" smtClean="0"/>
              <a:t>Week 4: Tuesday</a:t>
            </a:r>
            <a:br>
              <a:rPr lang="en-GB" dirty="0" smtClean="0"/>
            </a:br>
            <a:r>
              <a:rPr lang="en-GB" sz="3300" dirty="0" smtClean="0"/>
              <a:t>Poem</a:t>
            </a:r>
            <a:endParaRPr lang="en-GB" sz="33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1143000"/>
          </a:xfrm>
        </p:spPr>
        <p:txBody>
          <a:bodyPr>
            <a:normAutofit fontScale="90000"/>
          </a:bodyPr>
          <a:lstStyle/>
          <a:p>
            <a:r>
              <a:rPr lang="en-GB" dirty="0" smtClean="0"/>
              <a:t>Poem: “</a:t>
            </a:r>
            <a:r>
              <a:rPr lang="en-GB" dirty="0" err="1" smtClean="0"/>
              <a:t>Daffodowndilly</a:t>
            </a:r>
            <a:r>
              <a:rPr lang="en-GB" dirty="0" smtClean="0"/>
              <a:t>” by A.A. Milne</a:t>
            </a:r>
            <a:endParaRPr lang="en-GB" dirty="0"/>
          </a:p>
        </p:txBody>
      </p:sp>
      <p:sp>
        <p:nvSpPr>
          <p:cNvPr id="6" name="Text Placeholder 5"/>
          <p:cNvSpPr>
            <a:spLocks noGrp="1"/>
          </p:cNvSpPr>
          <p:nvPr>
            <p:ph type="body" idx="2"/>
          </p:nvPr>
        </p:nvSpPr>
        <p:spPr/>
        <p:txBody>
          <a:bodyPr/>
          <a:lstStyle/>
          <a:p>
            <a:r>
              <a:rPr lang="en-GB" dirty="0" smtClean="0"/>
              <a:t>Read through this and answer the questions on the next two slides.</a:t>
            </a:r>
            <a:endParaRPr lang="en-GB" b="1" dirty="0"/>
          </a:p>
        </p:txBody>
      </p:sp>
      <p:pic>
        <p:nvPicPr>
          <p:cNvPr id="16386" name="Picture 2"/>
          <p:cNvPicPr>
            <a:picLocks noChangeAspect="1" noChangeArrowheads="1"/>
          </p:cNvPicPr>
          <p:nvPr/>
        </p:nvPicPr>
        <p:blipFill>
          <a:blip r:embed="rId2" cstate="print"/>
          <a:srcRect/>
          <a:stretch>
            <a:fillRect/>
          </a:stretch>
        </p:blipFill>
        <p:spPr bwMode="auto">
          <a:xfrm>
            <a:off x="2843807" y="1556792"/>
            <a:ext cx="5767721" cy="5251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1219200"/>
          </a:xfrm>
        </p:spPr>
        <p:txBody>
          <a:bodyPr>
            <a:normAutofit fontScale="90000"/>
          </a:bodyPr>
          <a:lstStyle/>
          <a:p>
            <a:r>
              <a:rPr lang="en-GB" dirty="0" smtClean="0"/>
              <a:t>Poem: Some questions </a:t>
            </a:r>
            <a:r>
              <a:rPr lang="en-GB" sz="2200" dirty="0" smtClean="0"/>
              <a:t/>
            </a:r>
            <a:br>
              <a:rPr lang="en-GB" sz="2200" dirty="0" smtClean="0"/>
            </a:br>
            <a:r>
              <a:rPr lang="en-GB" sz="2200" dirty="0" smtClean="0"/>
              <a:t>Answer these questions about the poem in your copy. Don’t forget to write full sentences using capital letters, full stops and the spellings you know.</a:t>
            </a:r>
            <a:endParaRPr lang="en-GB" dirty="0"/>
          </a:p>
        </p:txBody>
      </p:sp>
      <p:sp>
        <p:nvSpPr>
          <p:cNvPr id="3" name="Content Placeholder 2"/>
          <p:cNvSpPr>
            <a:spLocks noGrp="1"/>
          </p:cNvSpPr>
          <p:nvPr>
            <p:ph sz="quarter" idx="1"/>
          </p:nvPr>
        </p:nvSpPr>
        <p:spPr>
          <a:xfrm>
            <a:off x="179512" y="1600200"/>
            <a:ext cx="8640960" cy="5257800"/>
          </a:xfrm>
        </p:spPr>
        <p:txBody>
          <a:bodyPr>
            <a:noAutofit/>
          </a:bodyPr>
          <a:lstStyle/>
          <a:p>
            <a:pPr marL="514350" indent="-514350">
              <a:buFont typeface="+mj-lt"/>
              <a:buAutoNum type="arabicPeriod"/>
            </a:pPr>
            <a:r>
              <a:rPr lang="en-GB" sz="2600" dirty="0" smtClean="0"/>
              <a:t>What is the poem about? (There’s a big clue in the picture!)</a:t>
            </a:r>
          </a:p>
          <a:p>
            <a:pPr marL="514350" indent="-514350">
              <a:buFont typeface="+mj-lt"/>
              <a:buAutoNum type="arabicPeriod"/>
            </a:pPr>
            <a:r>
              <a:rPr lang="en-GB" sz="2600" dirty="0" smtClean="0"/>
              <a:t>What do you think of the poem’s title? Does it give you a clue about how the poet feels about daffodils? Do you think he is happy to see them bloom again? Why?</a:t>
            </a:r>
          </a:p>
          <a:p>
            <a:pPr marL="514350" indent="-514350">
              <a:buFont typeface="+mj-lt"/>
              <a:buAutoNum type="arabicPeriod"/>
            </a:pPr>
            <a:r>
              <a:rPr lang="en-GB" sz="2600" dirty="0" smtClean="0"/>
              <a:t>Write down the rhyming words you spot. Is there a pattern?</a:t>
            </a:r>
          </a:p>
          <a:p>
            <a:pPr marL="514350" indent="-514350">
              <a:buFont typeface="+mj-lt"/>
              <a:buAutoNum type="arabicPeriod"/>
            </a:pPr>
            <a:r>
              <a:rPr lang="en-GB" sz="2600" dirty="0" smtClean="0"/>
              <a:t>What is a </a:t>
            </a:r>
            <a:r>
              <a:rPr lang="en-GB" sz="2600" i="1" dirty="0" smtClean="0"/>
              <a:t>bonnet</a:t>
            </a:r>
            <a:r>
              <a:rPr lang="en-GB" sz="2600" dirty="0" smtClean="0"/>
              <a:t>? What is a </a:t>
            </a:r>
            <a:r>
              <a:rPr lang="en-GB" sz="2600" i="1" dirty="0" smtClean="0"/>
              <a:t>gown</a:t>
            </a:r>
            <a:r>
              <a:rPr lang="en-GB" sz="2600" dirty="0" smtClean="0"/>
              <a:t>? Are these words we still use? What words have replaced them? Do you think the poet wrote this recently? Or would you guess that this poem is nearly one hundred years old?!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You will need:</a:t>
            </a:r>
            <a:endParaRPr lang="en-GB" dirty="0"/>
          </a:p>
        </p:txBody>
      </p:sp>
      <p:sp>
        <p:nvSpPr>
          <p:cNvPr id="7" name="Content Placeholder 6"/>
          <p:cNvSpPr>
            <a:spLocks noGrp="1"/>
          </p:cNvSpPr>
          <p:nvPr>
            <p:ph sz="quarter" idx="1"/>
          </p:nvPr>
        </p:nvSpPr>
        <p:spPr/>
        <p:txBody>
          <a:bodyPr/>
          <a:lstStyle/>
          <a:p>
            <a:pPr>
              <a:defRPr/>
            </a:pPr>
            <a:r>
              <a:rPr lang="en-GB" sz="3200" dirty="0" smtClean="0">
                <a:cs typeface="Arial" panose="020B0604020202020204" pitchFamily="34" charset="0"/>
              </a:rPr>
              <a:t>A copy book to record all your work</a:t>
            </a:r>
          </a:p>
          <a:p>
            <a:pPr>
              <a:defRPr/>
            </a:pPr>
            <a:r>
              <a:rPr lang="en-GB" sz="3200" dirty="0" smtClean="0">
                <a:cs typeface="Arial" panose="020B0604020202020204" pitchFamily="34" charset="0"/>
              </a:rPr>
              <a:t>Pencils, colours, rubber</a:t>
            </a:r>
          </a:p>
          <a:p>
            <a:pPr>
              <a:defRPr/>
            </a:pPr>
            <a:r>
              <a:rPr lang="en-GB" sz="3200" dirty="0" smtClean="0">
                <a:cs typeface="Arial" panose="020B0604020202020204" pitchFamily="34" charset="0"/>
              </a:rPr>
              <a:t>An adult to help sometimes!</a:t>
            </a:r>
          </a:p>
          <a:p>
            <a:pPr>
              <a:defRPr/>
            </a:pPr>
            <a:r>
              <a:rPr lang="en-GB" sz="3200" dirty="0" smtClean="0">
                <a:cs typeface="Arial" panose="020B0604020202020204" pitchFamily="34" charset="0"/>
              </a:rPr>
              <a:t>A computer/ tablet/ phone for some activities</a:t>
            </a:r>
          </a:p>
          <a:p>
            <a:endParaRPr lang="en-GB"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1219200"/>
          </a:xfrm>
        </p:spPr>
        <p:txBody>
          <a:bodyPr>
            <a:normAutofit fontScale="90000"/>
          </a:bodyPr>
          <a:lstStyle/>
          <a:p>
            <a:r>
              <a:rPr lang="en-GB" dirty="0" smtClean="0"/>
              <a:t>Poem: Some more questions </a:t>
            </a:r>
            <a:r>
              <a:rPr lang="en-GB" sz="2200" dirty="0" smtClean="0"/>
              <a:t/>
            </a:r>
            <a:br>
              <a:rPr lang="en-GB" sz="2200" dirty="0" smtClean="0"/>
            </a:br>
            <a:r>
              <a:rPr lang="en-GB" sz="2200" dirty="0" smtClean="0"/>
              <a:t>Answer these questions about the poem in your copy. Don’t forget to write full sentences using capital letters, full stops and the spellings you know.</a:t>
            </a:r>
            <a:endParaRPr lang="en-GB" dirty="0"/>
          </a:p>
        </p:txBody>
      </p:sp>
      <p:sp>
        <p:nvSpPr>
          <p:cNvPr id="3" name="Content Placeholder 2"/>
          <p:cNvSpPr>
            <a:spLocks noGrp="1"/>
          </p:cNvSpPr>
          <p:nvPr>
            <p:ph sz="quarter" idx="1"/>
          </p:nvPr>
        </p:nvSpPr>
        <p:spPr>
          <a:xfrm>
            <a:off x="179512" y="1600200"/>
            <a:ext cx="8280920" cy="5257800"/>
          </a:xfrm>
        </p:spPr>
        <p:txBody>
          <a:bodyPr>
            <a:noAutofit/>
          </a:bodyPr>
          <a:lstStyle/>
          <a:p>
            <a:pPr marL="514350" indent="-514350">
              <a:buNone/>
            </a:pPr>
            <a:r>
              <a:rPr lang="en-GB" sz="1800" dirty="0" smtClean="0">
                <a:solidFill>
                  <a:schemeClr val="accent4">
                    <a:lumMod val="75000"/>
                  </a:schemeClr>
                </a:solidFill>
              </a:rPr>
              <a:t>5.  </a:t>
            </a:r>
            <a:r>
              <a:rPr lang="en-GB" sz="2600" dirty="0" smtClean="0"/>
              <a:t>Write the poem out into your copy using your best handwriting. Now illustrate it using the description in the poem.</a:t>
            </a:r>
          </a:p>
          <a:p>
            <a:pPr marL="514350" indent="-514350">
              <a:buNone/>
            </a:pPr>
            <a:r>
              <a:rPr lang="en-GB" sz="1800" dirty="0" smtClean="0">
                <a:solidFill>
                  <a:schemeClr val="accent4">
                    <a:lumMod val="75000"/>
                  </a:schemeClr>
                </a:solidFill>
              </a:rPr>
              <a:t>6.  </a:t>
            </a:r>
            <a:r>
              <a:rPr lang="en-GB" sz="2600" dirty="0" smtClean="0"/>
              <a:t>If you like, you could learn off the poem and /or record yourself reading it out using your tablet.</a:t>
            </a:r>
          </a:p>
          <a:p>
            <a:pPr marL="514350" indent="-514350">
              <a:buNone/>
            </a:pPr>
            <a:r>
              <a:rPr lang="en-GB" sz="1800" dirty="0" smtClean="0">
                <a:solidFill>
                  <a:schemeClr val="accent4">
                    <a:lumMod val="75000"/>
                  </a:schemeClr>
                </a:solidFill>
              </a:rPr>
              <a:t>7.  </a:t>
            </a:r>
            <a:r>
              <a:rPr lang="en-GB" sz="2600" dirty="0" smtClean="0"/>
              <a:t>A.A. Milne, who wrote this poem, is more famous for writing about a certain bear. Look him up online and find out who it is! Maybe you could listen to some of the stories here </a:t>
            </a:r>
            <a:r>
              <a:rPr lang="en-GB" sz="2600" dirty="0" smtClean="0">
                <a:hlinkClick r:id="rId2"/>
              </a:rPr>
              <a:t>https://stories.audible.com/discovery</a:t>
            </a:r>
            <a:r>
              <a:rPr lang="en-GB" sz="2600" dirty="0" smtClean="0"/>
              <a:t> or watch the movie at the weekend if your </a:t>
            </a:r>
            <a:r>
              <a:rPr lang="en-GB" sz="2600" dirty="0" err="1" smtClean="0"/>
              <a:t>mam</a:t>
            </a:r>
            <a:r>
              <a:rPr lang="en-GB" sz="2600" dirty="0" smtClean="0"/>
              <a:t> or dad can find it.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20880" cy="3854152"/>
          </a:xfrm>
        </p:spPr>
        <p:txBody>
          <a:bodyPr>
            <a:normAutofit/>
          </a:bodyPr>
          <a:lstStyle/>
          <a:p>
            <a:endParaRPr lang="en-GB" dirty="0"/>
          </a:p>
        </p:txBody>
      </p:sp>
      <p:sp>
        <p:nvSpPr>
          <p:cNvPr id="3" name="Title 2"/>
          <p:cNvSpPr>
            <a:spLocks noGrp="1"/>
          </p:cNvSpPr>
          <p:nvPr>
            <p:ph type="title"/>
          </p:nvPr>
        </p:nvSpPr>
        <p:spPr/>
        <p:txBody>
          <a:bodyPr>
            <a:normAutofit fontScale="90000"/>
          </a:bodyPr>
          <a:lstStyle/>
          <a:p>
            <a:r>
              <a:rPr lang="en-GB" dirty="0" smtClean="0"/>
              <a:t>Week 4: Wednesday</a:t>
            </a:r>
            <a:br>
              <a:rPr lang="en-GB" dirty="0" smtClean="0"/>
            </a:br>
            <a:r>
              <a:rPr lang="en-GB" sz="3300" dirty="0" smtClean="0"/>
              <a:t>Grammar</a:t>
            </a:r>
            <a:endParaRPr lang="en-GB" sz="33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Grammar 4: Prefixes</a:t>
            </a:r>
            <a:endParaRPr lang="en-GB" dirty="0"/>
          </a:p>
        </p:txBody>
      </p:sp>
      <p:sp>
        <p:nvSpPr>
          <p:cNvPr id="3" name="Content Placeholder 2"/>
          <p:cNvSpPr>
            <a:spLocks noGrp="1"/>
          </p:cNvSpPr>
          <p:nvPr>
            <p:ph sz="quarter" idx="1"/>
          </p:nvPr>
        </p:nvSpPr>
        <p:spPr>
          <a:xfrm>
            <a:off x="612648" y="1600200"/>
            <a:ext cx="8153400" cy="5257800"/>
          </a:xfrm>
        </p:spPr>
        <p:txBody>
          <a:bodyPr>
            <a:normAutofit/>
          </a:bodyPr>
          <a:lstStyle/>
          <a:p>
            <a:pPr>
              <a:buNone/>
            </a:pPr>
            <a:r>
              <a:rPr lang="en-GB" dirty="0" smtClean="0"/>
              <a:t>A </a:t>
            </a:r>
            <a:r>
              <a:rPr lang="en-GB" b="1" dirty="0" smtClean="0"/>
              <a:t>prefix</a:t>
            </a:r>
            <a:r>
              <a:rPr lang="en-GB" dirty="0" smtClean="0"/>
              <a:t> is something added at the beginning of a word to change its meaning.</a:t>
            </a:r>
          </a:p>
          <a:p>
            <a:pPr>
              <a:buNone/>
            </a:pPr>
            <a:r>
              <a:rPr lang="en-GB" dirty="0" smtClean="0"/>
              <a:t>There are many prefixes, but these four are the most useful ones:</a:t>
            </a:r>
          </a:p>
          <a:p>
            <a:pPr>
              <a:buNone/>
            </a:pPr>
            <a:r>
              <a:rPr lang="en-GB" dirty="0" smtClean="0">
                <a:latin typeface="Cooper Black" pitchFamily="18" charset="0"/>
                <a:ea typeface="BatangChe" pitchFamily="49" charset="-127"/>
              </a:rPr>
              <a:t>             un            </a:t>
            </a:r>
            <a:r>
              <a:rPr lang="en-GB" dirty="0" err="1" smtClean="0">
                <a:latin typeface="Cooper Black" pitchFamily="18" charset="0"/>
                <a:ea typeface="BatangChe" pitchFamily="49" charset="-127"/>
              </a:rPr>
              <a:t>dis</a:t>
            </a:r>
            <a:r>
              <a:rPr lang="en-GB" dirty="0" smtClean="0">
                <a:latin typeface="Cooper Black" pitchFamily="18" charset="0"/>
                <a:ea typeface="BatangChe" pitchFamily="49" charset="-127"/>
              </a:rPr>
              <a:t>            </a:t>
            </a:r>
            <a:r>
              <a:rPr lang="en-GB" dirty="0" err="1" smtClean="0">
                <a:latin typeface="Cooper Black" pitchFamily="18" charset="0"/>
                <a:ea typeface="BatangChe" pitchFamily="49" charset="-127"/>
              </a:rPr>
              <a:t>mis</a:t>
            </a:r>
            <a:r>
              <a:rPr lang="en-GB" dirty="0" smtClean="0">
                <a:latin typeface="Cooper Black" pitchFamily="18" charset="0"/>
                <a:ea typeface="BatangChe" pitchFamily="49" charset="-127"/>
              </a:rPr>
              <a:t>           </a:t>
            </a:r>
            <a:r>
              <a:rPr lang="en-GB" dirty="0" err="1" smtClean="0">
                <a:latin typeface="Cooper Black" pitchFamily="18" charset="0"/>
                <a:ea typeface="BatangChe" pitchFamily="49" charset="-127"/>
              </a:rPr>
              <a:t>im</a:t>
            </a:r>
            <a:endParaRPr lang="en-GB" dirty="0" smtClean="0">
              <a:latin typeface="Cooper Black" pitchFamily="18" charset="0"/>
              <a:ea typeface="BatangChe" pitchFamily="49" charset="-127"/>
            </a:endParaRPr>
          </a:p>
          <a:p>
            <a:pPr>
              <a:buNone/>
            </a:pPr>
            <a:endParaRPr lang="en-GB" dirty="0" smtClean="0">
              <a:latin typeface="Cooper Black" pitchFamily="18" charset="0"/>
              <a:ea typeface="BatangChe" pitchFamily="49" charset="-127"/>
            </a:endParaRPr>
          </a:p>
          <a:p>
            <a:pPr>
              <a:buNone/>
            </a:pPr>
            <a:r>
              <a:rPr lang="en-GB" dirty="0" smtClean="0"/>
              <a:t>So, </a:t>
            </a:r>
            <a:r>
              <a:rPr lang="en-GB" b="1" dirty="0" smtClean="0"/>
              <a:t>happy</a:t>
            </a:r>
            <a:r>
              <a:rPr lang="en-GB" dirty="0" smtClean="0"/>
              <a:t> and </a:t>
            </a:r>
            <a:r>
              <a:rPr lang="en-GB" b="1" dirty="0" smtClean="0">
                <a:solidFill>
                  <a:srgbClr val="FF0000"/>
                </a:solidFill>
              </a:rPr>
              <a:t>un</a:t>
            </a:r>
            <a:r>
              <a:rPr lang="en-GB" b="1" dirty="0" smtClean="0"/>
              <a:t>happy</a:t>
            </a:r>
            <a:r>
              <a:rPr lang="en-GB" dirty="0" smtClean="0"/>
              <a:t> have different meanings because of the prefix </a:t>
            </a:r>
            <a:r>
              <a:rPr lang="en-GB" b="1" dirty="0" smtClean="0">
                <a:solidFill>
                  <a:srgbClr val="FF0000"/>
                </a:solidFill>
              </a:rPr>
              <a:t>un</a:t>
            </a:r>
            <a:r>
              <a:rPr lang="en-GB" dirty="0" smtClean="0"/>
              <a:t>. </a:t>
            </a:r>
          </a:p>
          <a:p>
            <a:pPr>
              <a:buNone/>
            </a:pPr>
            <a:r>
              <a:rPr lang="en-GB" dirty="0" smtClean="0"/>
              <a:t>The same goes for </a:t>
            </a:r>
            <a:r>
              <a:rPr lang="en-GB" b="1" dirty="0" smtClean="0"/>
              <a:t>kind</a:t>
            </a:r>
            <a:r>
              <a:rPr lang="en-GB" dirty="0" smtClean="0"/>
              <a:t> and </a:t>
            </a:r>
            <a:r>
              <a:rPr lang="en-GB" b="1" dirty="0" smtClean="0">
                <a:solidFill>
                  <a:srgbClr val="FF0000"/>
                </a:solidFill>
              </a:rPr>
              <a:t>un</a:t>
            </a:r>
            <a:r>
              <a:rPr lang="en-GB" b="1" dirty="0" smtClean="0"/>
              <a:t>kind</a:t>
            </a:r>
            <a:r>
              <a:rPr lang="en-GB" dirty="0" smtClean="0"/>
              <a:t>. Can you think of any others?</a:t>
            </a:r>
          </a:p>
          <a:p>
            <a:pPr>
              <a:buNone/>
            </a:pPr>
            <a:endParaRPr lang="en-GB" dirty="0" smtClean="0">
              <a:latin typeface="Cooper Black" pitchFamily="18" charset="0"/>
              <a:ea typeface="BatangChe" pitchFamily="49" charset="-127"/>
            </a:endParaRPr>
          </a:p>
          <a:p>
            <a:endParaRPr lang="en-GB" dirty="0" smtClean="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Grammar 4: Prefixes</a:t>
            </a:r>
            <a:endParaRPr lang="en-GB" dirty="0"/>
          </a:p>
        </p:txBody>
      </p:sp>
      <p:sp>
        <p:nvSpPr>
          <p:cNvPr id="3" name="Content Placeholder 2"/>
          <p:cNvSpPr>
            <a:spLocks noGrp="1"/>
          </p:cNvSpPr>
          <p:nvPr>
            <p:ph sz="quarter" idx="1"/>
          </p:nvPr>
        </p:nvSpPr>
        <p:spPr>
          <a:xfrm>
            <a:off x="612648" y="1600200"/>
            <a:ext cx="8153400" cy="5257800"/>
          </a:xfrm>
        </p:spPr>
        <p:txBody>
          <a:bodyPr>
            <a:normAutofit/>
          </a:bodyPr>
          <a:lstStyle/>
          <a:p>
            <a:pPr>
              <a:buNone/>
            </a:pPr>
            <a:r>
              <a:rPr lang="en-GB" dirty="0" smtClean="0"/>
              <a:t>Choose a prefix to go in front of each of the base words below. Write out the new sentences in your copy. See how the meaning of the words and sentences has changed.</a:t>
            </a:r>
          </a:p>
          <a:p>
            <a:pPr>
              <a:buNone/>
            </a:pPr>
            <a:endParaRPr lang="en-GB" sz="2000" dirty="0" smtClean="0"/>
          </a:p>
          <a:p>
            <a:pPr>
              <a:buNone/>
            </a:pPr>
            <a:r>
              <a:rPr lang="en-GB" dirty="0" smtClean="0">
                <a:latin typeface="Cooper Black" pitchFamily="18" charset="0"/>
                <a:ea typeface="BatangChe" pitchFamily="49" charset="-127"/>
              </a:rPr>
              <a:t>          un            </a:t>
            </a:r>
            <a:r>
              <a:rPr lang="en-GB" dirty="0" err="1" smtClean="0">
                <a:latin typeface="Cooper Black" pitchFamily="18" charset="0"/>
                <a:ea typeface="BatangChe" pitchFamily="49" charset="-127"/>
              </a:rPr>
              <a:t>dis</a:t>
            </a:r>
            <a:r>
              <a:rPr lang="en-GB" dirty="0" smtClean="0">
                <a:latin typeface="Cooper Black" pitchFamily="18" charset="0"/>
                <a:ea typeface="BatangChe" pitchFamily="49" charset="-127"/>
              </a:rPr>
              <a:t>            </a:t>
            </a:r>
            <a:r>
              <a:rPr lang="en-GB" dirty="0" err="1" smtClean="0">
                <a:latin typeface="Cooper Black" pitchFamily="18" charset="0"/>
                <a:ea typeface="BatangChe" pitchFamily="49" charset="-127"/>
              </a:rPr>
              <a:t>mis</a:t>
            </a:r>
            <a:r>
              <a:rPr lang="en-GB" dirty="0" smtClean="0">
                <a:latin typeface="Cooper Black" pitchFamily="18" charset="0"/>
                <a:ea typeface="BatangChe" pitchFamily="49" charset="-127"/>
              </a:rPr>
              <a:t>           </a:t>
            </a:r>
            <a:r>
              <a:rPr lang="en-GB" dirty="0" err="1" smtClean="0">
                <a:latin typeface="Cooper Black" pitchFamily="18" charset="0"/>
                <a:ea typeface="BatangChe" pitchFamily="49" charset="-127"/>
              </a:rPr>
              <a:t>im</a:t>
            </a:r>
            <a:endParaRPr lang="en-GB" dirty="0" smtClean="0"/>
          </a:p>
          <a:p>
            <a:pPr marL="514350" indent="-514350">
              <a:buFont typeface="+mj-lt"/>
              <a:buAutoNum type="arabicPeriod"/>
            </a:pPr>
            <a:r>
              <a:rPr lang="en-GB" dirty="0" smtClean="0"/>
              <a:t>It was ___possible to walk along the path.</a:t>
            </a:r>
          </a:p>
          <a:p>
            <a:pPr marL="514350" indent="-514350">
              <a:buFont typeface="+mj-lt"/>
              <a:buAutoNum type="arabicPeriod"/>
            </a:pPr>
            <a:r>
              <a:rPr lang="en-GB" dirty="0" smtClean="0"/>
              <a:t>I really __like writing stories in school.</a:t>
            </a:r>
          </a:p>
          <a:p>
            <a:pPr marL="514350" indent="-514350">
              <a:buFont typeface="+mj-lt"/>
              <a:buAutoNum type="arabicPeriod"/>
            </a:pPr>
            <a:r>
              <a:rPr lang="en-GB" dirty="0" smtClean="0"/>
              <a:t>Mum __packed the holiday suitcases.</a:t>
            </a:r>
          </a:p>
          <a:p>
            <a:pPr marL="514350" indent="-514350">
              <a:buFont typeface="+mj-lt"/>
              <a:buAutoNum type="arabicPeriod"/>
            </a:pPr>
            <a:r>
              <a:rPr lang="en-GB" dirty="0" smtClean="0"/>
              <a:t>Jason __understood what he had to do.</a:t>
            </a:r>
          </a:p>
          <a:p>
            <a:pPr marL="514350" indent="-514350">
              <a:buNone/>
            </a:pPr>
            <a:endParaRPr lang="en-GB" dirty="0" smtClean="0"/>
          </a:p>
          <a:p>
            <a:endParaRPr lang="en-GB" dirty="0" smtClean="0">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Grammar 4: Prefixes</a:t>
            </a:r>
            <a:endParaRPr lang="en-GB" dirty="0"/>
          </a:p>
        </p:txBody>
      </p:sp>
      <p:sp>
        <p:nvSpPr>
          <p:cNvPr id="14" name="Content Placeholder 13"/>
          <p:cNvSpPr>
            <a:spLocks noGrp="1"/>
          </p:cNvSpPr>
          <p:nvPr>
            <p:ph sz="quarter" idx="1"/>
          </p:nvPr>
        </p:nvSpPr>
        <p:spPr>
          <a:xfrm>
            <a:off x="612648" y="1600200"/>
            <a:ext cx="8153400" cy="5257800"/>
          </a:xfrm>
        </p:spPr>
        <p:txBody>
          <a:bodyPr>
            <a:normAutofit fontScale="92500" lnSpcReduction="10000"/>
          </a:bodyPr>
          <a:lstStyle/>
          <a:p>
            <a:pPr>
              <a:buNone/>
            </a:pPr>
            <a:r>
              <a:rPr lang="en-GB" dirty="0" smtClean="0"/>
              <a:t>Now choose a prefix for each of these base words and write them out into your copy.</a:t>
            </a:r>
          </a:p>
          <a:p>
            <a:pPr>
              <a:buNone/>
            </a:pPr>
            <a:endParaRPr lang="en-GB" dirty="0" smtClean="0"/>
          </a:p>
          <a:p>
            <a:pPr>
              <a:buNone/>
            </a:pPr>
            <a:r>
              <a:rPr lang="en-GB" dirty="0" smtClean="0">
                <a:latin typeface="Cooper Black" pitchFamily="18" charset="0"/>
                <a:ea typeface="BatangChe" pitchFamily="49" charset="-127"/>
              </a:rPr>
              <a:t>                un            </a:t>
            </a:r>
            <a:r>
              <a:rPr lang="en-GB" dirty="0" err="1" smtClean="0">
                <a:latin typeface="Cooper Black" pitchFamily="18" charset="0"/>
                <a:ea typeface="BatangChe" pitchFamily="49" charset="-127"/>
              </a:rPr>
              <a:t>dis</a:t>
            </a:r>
            <a:r>
              <a:rPr lang="en-GB" dirty="0" smtClean="0">
                <a:latin typeface="Cooper Black" pitchFamily="18" charset="0"/>
                <a:ea typeface="BatangChe" pitchFamily="49" charset="-127"/>
              </a:rPr>
              <a:t>            </a:t>
            </a:r>
            <a:r>
              <a:rPr lang="en-GB" dirty="0" err="1" smtClean="0">
                <a:latin typeface="Cooper Black" pitchFamily="18" charset="0"/>
                <a:ea typeface="BatangChe" pitchFamily="49" charset="-127"/>
              </a:rPr>
              <a:t>mis</a:t>
            </a:r>
            <a:r>
              <a:rPr lang="en-GB" dirty="0" smtClean="0">
                <a:latin typeface="Cooper Black" pitchFamily="18" charset="0"/>
                <a:ea typeface="BatangChe" pitchFamily="49" charset="-127"/>
              </a:rPr>
              <a:t>           </a:t>
            </a:r>
            <a:r>
              <a:rPr lang="en-GB" dirty="0" err="1" smtClean="0">
                <a:latin typeface="Cooper Black" pitchFamily="18" charset="0"/>
                <a:ea typeface="BatangChe" pitchFamily="49" charset="-127"/>
              </a:rPr>
              <a:t>im</a:t>
            </a:r>
            <a:endParaRPr lang="en-GB" dirty="0" smtClean="0"/>
          </a:p>
          <a:p>
            <a:pPr>
              <a:buNone/>
            </a:pPr>
            <a:endParaRPr lang="en-GB" dirty="0" smtClean="0"/>
          </a:p>
          <a:p>
            <a:pPr>
              <a:buNone/>
              <a:tabLst>
                <a:tab pos="449263" algn="l"/>
                <a:tab pos="2863850" algn="l"/>
                <a:tab pos="5741988" algn="l"/>
              </a:tabLst>
            </a:pPr>
            <a:r>
              <a:rPr lang="en-GB" dirty="0" smtClean="0"/>
              <a:t>		 __ happy 	__ patient 	__ lucky</a:t>
            </a:r>
          </a:p>
          <a:p>
            <a:pPr>
              <a:buNone/>
              <a:tabLst>
                <a:tab pos="449263" algn="l"/>
                <a:tab pos="2863850" algn="l"/>
                <a:tab pos="5741988" algn="l"/>
              </a:tabLst>
            </a:pPr>
            <a:r>
              <a:rPr lang="en-GB" dirty="0" smtClean="0"/>
              <a:t>		 __ appear	__ behave 	__ lock</a:t>
            </a:r>
          </a:p>
          <a:p>
            <a:pPr>
              <a:buNone/>
              <a:tabLst>
                <a:tab pos="449263" algn="l"/>
                <a:tab pos="2863850" algn="l"/>
                <a:tab pos="5741988" algn="l"/>
              </a:tabLst>
            </a:pPr>
            <a:r>
              <a:rPr lang="en-GB" dirty="0" smtClean="0"/>
              <a:t>		 __ do 	__ take	__ agree</a:t>
            </a:r>
          </a:p>
          <a:p>
            <a:pPr>
              <a:buNone/>
              <a:tabLst>
                <a:tab pos="449263" algn="l"/>
                <a:tab pos="2863850" algn="l"/>
                <a:tab pos="5741988" algn="l"/>
              </a:tabLst>
            </a:pPr>
            <a:r>
              <a:rPr lang="en-GB" dirty="0" smtClean="0"/>
              <a:t>		 __ dress 	__ possible 	__comfortable</a:t>
            </a:r>
          </a:p>
          <a:p>
            <a:pPr>
              <a:buNone/>
            </a:pPr>
            <a:endParaRPr lang="en-GB" dirty="0" smtClean="0"/>
          </a:p>
          <a:p>
            <a:pPr>
              <a:buNone/>
            </a:pPr>
            <a:r>
              <a:rPr lang="en-GB" dirty="0" smtClean="0">
                <a:solidFill>
                  <a:schemeClr val="bg2">
                    <a:lumMod val="25000"/>
                  </a:schemeClr>
                </a:solidFill>
              </a:rPr>
              <a:t>Check the next slide to see the answers...</a:t>
            </a:r>
          </a:p>
          <a:p>
            <a:pPr>
              <a:buNone/>
            </a:pPr>
            <a:endParaRPr lang="en-GB"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Grammar 4: Prefixes</a:t>
            </a:r>
            <a:endParaRPr lang="en-GB" dirty="0"/>
          </a:p>
        </p:txBody>
      </p:sp>
      <p:sp>
        <p:nvSpPr>
          <p:cNvPr id="10" name="Content Placeholder 2"/>
          <p:cNvSpPr txBox="1">
            <a:spLocks/>
          </p:cNvSpPr>
          <p:nvPr/>
        </p:nvSpPr>
        <p:spPr>
          <a:xfrm>
            <a:off x="395536" y="1600200"/>
            <a:ext cx="8568952" cy="1756792"/>
          </a:xfrm>
          <a:prstGeom prst="rect">
            <a:avLst/>
          </a:prstGeom>
          <a:noFill/>
        </p:spPr>
        <p:txBody>
          <a:bodyPr vert="horz" rtlCol="0" anchor="ctr">
            <a:noAutofit/>
          </a:bodyPr>
          <a:lstStyle/>
          <a:p>
            <a:pPr marL="0" marR="0" lvl="0" indent="0" algn="l" defTabSz="914400" rtl="0" eaLnBrk="1" fontAlgn="auto" latinLnBrk="0" hangingPunct="1">
              <a:lnSpc>
                <a:spcPct val="100000"/>
              </a:lnSpc>
              <a:spcBef>
                <a:spcPts val="700"/>
              </a:spcBef>
              <a:spcAft>
                <a:spcPts val="0"/>
              </a:spcAft>
              <a:buClr>
                <a:schemeClr val="accent2"/>
              </a:buClr>
              <a:buSzPct val="60000"/>
              <a:buFontTx/>
              <a:buNone/>
              <a:tabLst/>
              <a:defRPr/>
            </a:pPr>
            <a:endParaRPr kumimoji="0" lang="en-GB" sz="2800" i="0" u="none" strike="noStrike" kern="1200" cap="none" spc="0" normalizeH="0" baseline="0" noProof="0" dirty="0" smtClean="0">
              <a:ln>
                <a:noFill/>
              </a:ln>
              <a:effectLst/>
              <a:uLnTx/>
              <a:uFillTx/>
              <a:latin typeface="+mn-lt"/>
              <a:ea typeface="+mn-ea"/>
              <a:cs typeface="+mn-cs"/>
            </a:endParaRPr>
          </a:p>
        </p:txBody>
      </p:sp>
      <p:sp>
        <p:nvSpPr>
          <p:cNvPr id="9" name="Content Placeholder 8"/>
          <p:cNvSpPr>
            <a:spLocks noGrp="1"/>
          </p:cNvSpPr>
          <p:nvPr>
            <p:ph sz="quarter" idx="1"/>
          </p:nvPr>
        </p:nvSpPr>
        <p:spPr>
          <a:xfrm>
            <a:off x="612648" y="1600200"/>
            <a:ext cx="8531352" cy="5257800"/>
          </a:xfrm>
        </p:spPr>
        <p:txBody>
          <a:bodyPr>
            <a:normAutofit/>
          </a:bodyPr>
          <a:lstStyle/>
          <a:p>
            <a:pPr>
              <a:buNone/>
            </a:pPr>
            <a:r>
              <a:rPr lang="en-GB" dirty="0" smtClean="0">
                <a:solidFill>
                  <a:schemeClr val="bg2">
                    <a:lumMod val="25000"/>
                  </a:schemeClr>
                </a:solidFill>
              </a:rPr>
              <a:t>How did you do?</a:t>
            </a:r>
          </a:p>
          <a:p>
            <a:pPr marL="514350" indent="-514350">
              <a:buNone/>
              <a:tabLst>
                <a:tab pos="2159000" algn="l"/>
              </a:tabLst>
            </a:pPr>
            <a:endParaRPr lang="en-GB" dirty="0" smtClean="0">
              <a:solidFill>
                <a:schemeClr val="bg2">
                  <a:lumMod val="25000"/>
                </a:schemeClr>
              </a:solidFill>
            </a:endParaRPr>
          </a:p>
          <a:p>
            <a:pPr>
              <a:buNone/>
              <a:tabLst>
                <a:tab pos="449263" algn="l"/>
                <a:tab pos="2863850" algn="l"/>
                <a:tab pos="5741988" algn="l"/>
              </a:tabLst>
            </a:pPr>
            <a:r>
              <a:rPr lang="en-GB" dirty="0" smtClean="0"/>
              <a:t>    	</a:t>
            </a:r>
            <a:r>
              <a:rPr lang="en-GB" dirty="0" smtClean="0">
                <a:solidFill>
                  <a:srgbClr val="FF0000"/>
                </a:solidFill>
              </a:rPr>
              <a:t>un</a:t>
            </a:r>
            <a:r>
              <a:rPr lang="en-GB" dirty="0" smtClean="0"/>
              <a:t>happy 	</a:t>
            </a:r>
            <a:r>
              <a:rPr lang="en-GB" dirty="0" smtClean="0">
                <a:solidFill>
                  <a:srgbClr val="FF0000"/>
                </a:solidFill>
              </a:rPr>
              <a:t>im</a:t>
            </a:r>
            <a:r>
              <a:rPr lang="en-GB" dirty="0" smtClean="0"/>
              <a:t>patient 	</a:t>
            </a:r>
            <a:r>
              <a:rPr lang="en-GB" dirty="0" smtClean="0">
                <a:solidFill>
                  <a:srgbClr val="FF0000"/>
                </a:solidFill>
              </a:rPr>
              <a:t>un</a:t>
            </a:r>
            <a:r>
              <a:rPr lang="en-GB" dirty="0" smtClean="0"/>
              <a:t>lucky</a:t>
            </a:r>
          </a:p>
          <a:p>
            <a:pPr>
              <a:buNone/>
              <a:tabLst>
                <a:tab pos="449263" algn="l"/>
                <a:tab pos="2863850" algn="l"/>
                <a:tab pos="5741988" algn="l"/>
              </a:tabLst>
            </a:pPr>
            <a:r>
              <a:rPr lang="en-GB" dirty="0" smtClean="0"/>
              <a:t>		</a:t>
            </a:r>
            <a:r>
              <a:rPr lang="en-GB" dirty="0" smtClean="0">
                <a:solidFill>
                  <a:srgbClr val="FF0000"/>
                </a:solidFill>
              </a:rPr>
              <a:t>dis</a:t>
            </a:r>
            <a:r>
              <a:rPr lang="en-GB" dirty="0" smtClean="0"/>
              <a:t>appear	</a:t>
            </a:r>
            <a:r>
              <a:rPr lang="en-GB" dirty="0" smtClean="0">
                <a:solidFill>
                  <a:srgbClr val="FF0000"/>
                </a:solidFill>
              </a:rPr>
              <a:t>mis</a:t>
            </a:r>
            <a:r>
              <a:rPr lang="en-GB" dirty="0" smtClean="0"/>
              <a:t>behave 	</a:t>
            </a:r>
            <a:r>
              <a:rPr lang="en-GB" dirty="0" smtClean="0">
                <a:solidFill>
                  <a:srgbClr val="FF0000"/>
                </a:solidFill>
              </a:rPr>
              <a:t>un</a:t>
            </a:r>
            <a:r>
              <a:rPr lang="en-GB" dirty="0" smtClean="0"/>
              <a:t>lock</a:t>
            </a:r>
          </a:p>
          <a:p>
            <a:pPr>
              <a:buNone/>
              <a:tabLst>
                <a:tab pos="449263" algn="l"/>
                <a:tab pos="2863850" algn="l"/>
                <a:tab pos="5741988" algn="l"/>
              </a:tabLst>
            </a:pPr>
            <a:r>
              <a:rPr lang="en-GB" dirty="0" smtClean="0"/>
              <a:t>		</a:t>
            </a:r>
            <a:r>
              <a:rPr lang="en-GB" dirty="0" smtClean="0">
                <a:solidFill>
                  <a:srgbClr val="FF0000"/>
                </a:solidFill>
              </a:rPr>
              <a:t>un</a:t>
            </a:r>
            <a:r>
              <a:rPr lang="en-GB" dirty="0" smtClean="0"/>
              <a:t>do 	</a:t>
            </a:r>
            <a:r>
              <a:rPr lang="en-GB" dirty="0" smtClean="0">
                <a:solidFill>
                  <a:srgbClr val="FF0000"/>
                </a:solidFill>
              </a:rPr>
              <a:t>mis</a:t>
            </a:r>
            <a:r>
              <a:rPr lang="en-GB" dirty="0" smtClean="0"/>
              <a:t>take	</a:t>
            </a:r>
            <a:r>
              <a:rPr lang="en-GB" dirty="0" smtClean="0">
                <a:solidFill>
                  <a:srgbClr val="FF0000"/>
                </a:solidFill>
              </a:rPr>
              <a:t>dis</a:t>
            </a:r>
            <a:r>
              <a:rPr lang="en-GB" dirty="0" smtClean="0"/>
              <a:t>agree</a:t>
            </a:r>
          </a:p>
          <a:p>
            <a:pPr>
              <a:buNone/>
              <a:tabLst>
                <a:tab pos="449263" algn="l"/>
                <a:tab pos="2863850" algn="l"/>
                <a:tab pos="5741988" algn="l"/>
              </a:tabLst>
            </a:pPr>
            <a:r>
              <a:rPr lang="en-GB" dirty="0" smtClean="0"/>
              <a:t>		</a:t>
            </a:r>
            <a:r>
              <a:rPr lang="en-GB" dirty="0" smtClean="0">
                <a:solidFill>
                  <a:srgbClr val="FF0000"/>
                </a:solidFill>
              </a:rPr>
              <a:t>un</a:t>
            </a:r>
            <a:r>
              <a:rPr lang="en-GB" dirty="0" smtClean="0"/>
              <a:t>dress 	</a:t>
            </a:r>
            <a:r>
              <a:rPr lang="en-GB" dirty="0" smtClean="0">
                <a:solidFill>
                  <a:srgbClr val="FF0000"/>
                </a:solidFill>
              </a:rPr>
              <a:t>im</a:t>
            </a:r>
            <a:r>
              <a:rPr lang="en-GB" dirty="0" smtClean="0"/>
              <a:t>possible 	</a:t>
            </a:r>
            <a:r>
              <a:rPr lang="en-GB" dirty="0" smtClean="0">
                <a:solidFill>
                  <a:srgbClr val="FF0000"/>
                </a:solidFill>
              </a:rPr>
              <a:t>un</a:t>
            </a:r>
            <a:r>
              <a:rPr lang="en-GB" dirty="0" smtClean="0"/>
              <a:t>comfortable</a:t>
            </a:r>
          </a:p>
          <a:p>
            <a:pPr marL="514350" indent="-514350">
              <a:buNone/>
              <a:tabLst>
                <a:tab pos="2159000" algn="l"/>
              </a:tabLst>
            </a:pPr>
            <a:endParaRPr lang="en-GB" dirty="0" smtClean="0">
              <a:solidFill>
                <a:schemeClr val="bg2">
                  <a:lumMod val="25000"/>
                </a:schemeClr>
              </a:solidFill>
            </a:endParaRPr>
          </a:p>
          <a:p>
            <a:pPr marL="514350" indent="-514350">
              <a:buNone/>
              <a:tabLst>
                <a:tab pos="2159000" algn="l"/>
              </a:tabLst>
            </a:pPr>
            <a:r>
              <a:rPr lang="en-GB" dirty="0" smtClean="0">
                <a:solidFill>
                  <a:schemeClr val="bg2">
                    <a:lumMod val="25000"/>
                  </a:schemeClr>
                </a:solidFill>
              </a:rPr>
              <a:t>Now write a sentence for each new word into your copy.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20880" cy="3854152"/>
          </a:xfrm>
        </p:spPr>
        <p:txBody>
          <a:bodyPr>
            <a:normAutofit/>
          </a:bodyPr>
          <a:lstStyle/>
          <a:p>
            <a:endParaRPr lang="en-GB" dirty="0"/>
          </a:p>
        </p:txBody>
      </p:sp>
      <p:sp>
        <p:nvSpPr>
          <p:cNvPr id="3" name="Title 2"/>
          <p:cNvSpPr>
            <a:spLocks noGrp="1"/>
          </p:cNvSpPr>
          <p:nvPr>
            <p:ph type="title"/>
          </p:nvPr>
        </p:nvSpPr>
        <p:spPr/>
        <p:txBody>
          <a:bodyPr>
            <a:normAutofit fontScale="90000"/>
          </a:bodyPr>
          <a:lstStyle/>
          <a:p>
            <a:r>
              <a:rPr lang="en-GB" dirty="0" smtClean="0"/>
              <a:t>Week 4: Thursday</a:t>
            </a:r>
            <a:br>
              <a:rPr lang="en-GB" dirty="0" smtClean="0"/>
            </a:br>
            <a:r>
              <a:rPr lang="en-GB" sz="3300" dirty="0" smtClean="0"/>
              <a:t>Comprehension</a:t>
            </a:r>
            <a:endParaRPr lang="en-GB" sz="33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Comprehension</a:t>
            </a:r>
            <a:br>
              <a:rPr lang="en-GB" dirty="0" smtClean="0"/>
            </a:br>
            <a:r>
              <a:rPr lang="en-GB" sz="3300" dirty="0" smtClean="0"/>
              <a:t>Read this.</a:t>
            </a:r>
            <a:endParaRPr lang="en-GB" sz="3300" dirty="0"/>
          </a:p>
        </p:txBody>
      </p:sp>
      <p:pic>
        <p:nvPicPr>
          <p:cNvPr id="6" name="Picture 2"/>
          <p:cNvPicPr>
            <a:picLocks noGrp="1" noChangeAspect="1" noChangeArrowheads="1"/>
          </p:cNvPicPr>
          <p:nvPr>
            <p:ph sz="quarter" idx="1"/>
          </p:nvPr>
        </p:nvPicPr>
        <p:blipFill>
          <a:blip r:embed="rId2" cstate="print"/>
          <a:srcRect/>
          <a:stretch>
            <a:fillRect/>
          </a:stretch>
        </p:blipFill>
        <p:spPr bwMode="auto">
          <a:xfrm>
            <a:off x="-94680" y="1600200"/>
            <a:ext cx="9347200" cy="52578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Comprehension </a:t>
            </a:r>
            <a:br>
              <a:rPr lang="en-GB" dirty="0" smtClean="0"/>
            </a:br>
            <a:r>
              <a:rPr lang="en-GB" sz="3300" dirty="0" smtClean="0"/>
              <a:t>Now answer these questions in your copy.</a:t>
            </a:r>
            <a:endParaRPr lang="en-GB" sz="3300" dirty="0"/>
          </a:p>
        </p:txBody>
      </p:sp>
      <p:pic>
        <p:nvPicPr>
          <p:cNvPr id="7171" name="Picture 3"/>
          <p:cNvPicPr>
            <a:picLocks noGrp="1" noChangeAspect="1" noChangeArrowheads="1"/>
          </p:cNvPicPr>
          <p:nvPr>
            <p:ph sz="quarter" idx="1"/>
          </p:nvPr>
        </p:nvPicPr>
        <p:blipFill>
          <a:blip r:embed="rId2" cstate="print"/>
          <a:srcRect/>
          <a:stretch>
            <a:fillRect/>
          </a:stretch>
        </p:blipFill>
        <p:spPr bwMode="auto">
          <a:xfrm>
            <a:off x="-94680" y="1600200"/>
            <a:ext cx="9347200" cy="52578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20880" cy="3854152"/>
          </a:xfrm>
        </p:spPr>
        <p:txBody>
          <a:bodyPr>
            <a:normAutofit/>
          </a:bodyPr>
          <a:lstStyle/>
          <a:p>
            <a:endParaRPr lang="en-GB" dirty="0"/>
          </a:p>
        </p:txBody>
      </p:sp>
      <p:sp>
        <p:nvSpPr>
          <p:cNvPr id="3" name="Title 2"/>
          <p:cNvSpPr>
            <a:spLocks noGrp="1"/>
          </p:cNvSpPr>
          <p:nvPr>
            <p:ph type="title"/>
          </p:nvPr>
        </p:nvSpPr>
        <p:spPr/>
        <p:txBody>
          <a:bodyPr>
            <a:normAutofit fontScale="90000"/>
          </a:bodyPr>
          <a:lstStyle/>
          <a:p>
            <a:r>
              <a:rPr lang="en-GB" dirty="0" smtClean="0"/>
              <a:t>Week 4: Friday</a:t>
            </a:r>
            <a:br>
              <a:rPr lang="en-GB" dirty="0" smtClean="0"/>
            </a:br>
            <a:r>
              <a:rPr lang="en-GB" sz="3300" dirty="0" smtClean="0"/>
              <a:t>Oral Language</a:t>
            </a:r>
            <a:endParaRPr lang="en-GB" sz="3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Contents</a:t>
            </a:r>
            <a:endParaRPr lang="en-GB" dirty="0"/>
          </a:p>
        </p:txBody>
      </p:sp>
      <p:sp>
        <p:nvSpPr>
          <p:cNvPr id="4" name="Content Placeholder 3"/>
          <p:cNvSpPr>
            <a:spLocks noGrp="1"/>
          </p:cNvSpPr>
          <p:nvPr>
            <p:ph sz="quarter" idx="2"/>
          </p:nvPr>
        </p:nvSpPr>
        <p:spPr>
          <a:xfrm>
            <a:off x="609600" y="2438400"/>
            <a:ext cx="4034408" cy="3581400"/>
          </a:xfrm>
        </p:spPr>
        <p:txBody>
          <a:bodyPr>
            <a:normAutofit fontScale="85000" lnSpcReduction="20000"/>
          </a:bodyPr>
          <a:lstStyle/>
          <a:p>
            <a:r>
              <a:rPr lang="en-GB" dirty="0" smtClean="0"/>
              <a:t>Read every day</a:t>
            </a:r>
          </a:p>
          <a:p>
            <a:r>
              <a:rPr lang="en-GB" dirty="0" smtClean="0"/>
              <a:t>Diary</a:t>
            </a:r>
          </a:p>
          <a:p>
            <a:r>
              <a:rPr lang="en-GB" dirty="0" smtClean="0"/>
              <a:t>Time capsule</a:t>
            </a:r>
          </a:p>
          <a:p>
            <a:r>
              <a:rPr lang="en-GB" dirty="0" smtClean="0"/>
              <a:t>Spellings 3</a:t>
            </a:r>
          </a:p>
          <a:p>
            <a:r>
              <a:rPr lang="en-GB" dirty="0" smtClean="0"/>
              <a:t>News</a:t>
            </a:r>
          </a:p>
          <a:p>
            <a:r>
              <a:rPr lang="en-GB" dirty="0" smtClean="0"/>
              <a:t>Story</a:t>
            </a:r>
          </a:p>
          <a:p>
            <a:r>
              <a:rPr lang="en-GB" dirty="0" smtClean="0"/>
              <a:t>Narrative writing: character</a:t>
            </a:r>
          </a:p>
          <a:p>
            <a:r>
              <a:rPr lang="en-GB" dirty="0" smtClean="0"/>
              <a:t>Grammar 3</a:t>
            </a:r>
          </a:p>
          <a:p>
            <a:r>
              <a:rPr lang="en-GB" dirty="0" smtClean="0"/>
              <a:t>Comprehension</a:t>
            </a:r>
          </a:p>
          <a:p>
            <a:endParaRPr lang="en-GB" dirty="0" smtClean="0"/>
          </a:p>
          <a:p>
            <a:endParaRPr lang="en-GB" dirty="0"/>
          </a:p>
        </p:txBody>
      </p:sp>
      <p:sp>
        <p:nvSpPr>
          <p:cNvPr id="6" name="Content Placeholder 5"/>
          <p:cNvSpPr>
            <a:spLocks noGrp="1"/>
          </p:cNvSpPr>
          <p:nvPr>
            <p:ph sz="quarter" idx="4"/>
          </p:nvPr>
        </p:nvSpPr>
        <p:spPr/>
        <p:txBody>
          <a:bodyPr>
            <a:normAutofit fontScale="85000" lnSpcReduction="20000"/>
          </a:bodyPr>
          <a:lstStyle/>
          <a:p>
            <a:r>
              <a:rPr lang="en-GB" dirty="0" smtClean="0"/>
              <a:t>Read every day</a:t>
            </a:r>
          </a:p>
          <a:p>
            <a:r>
              <a:rPr lang="en-GB" dirty="0" smtClean="0"/>
              <a:t>Diary</a:t>
            </a:r>
          </a:p>
          <a:p>
            <a:r>
              <a:rPr lang="en-GB" dirty="0" smtClean="0"/>
              <a:t>Time capsule</a:t>
            </a:r>
          </a:p>
          <a:p>
            <a:r>
              <a:rPr lang="en-GB" dirty="0" smtClean="0"/>
              <a:t>Spellings 4</a:t>
            </a:r>
          </a:p>
          <a:p>
            <a:r>
              <a:rPr lang="en-GB" dirty="0" smtClean="0"/>
              <a:t>Writing: character profile</a:t>
            </a:r>
          </a:p>
          <a:p>
            <a:r>
              <a:rPr lang="en-GB" dirty="0" smtClean="0"/>
              <a:t>Poem </a:t>
            </a:r>
          </a:p>
          <a:p>
            <a:r>
              <a:rPr lang="en-GB" dirty="0" smtClean="0"/>
              <a:t>Grammar 4</a:t>
            </a:r>
          </a:p>
          <a:p>
            <a:r>
              <a:rPr lang="en-GB" dirty="0" smtClean="0"/>
              <a:t>Comprehension</a:t>
            </a:r>
          </a:p>
          <a:p>
            <a:r>
              <a:rPr lang="en-GB" dirty="0" smtClean="0"/>
              <a:t>Oral language: Spring</a:t>
            </a:r>
          </a:p>
          <a:p>
            <a:endParaRPr lang="en-GB" b="1" dirty="0" smtClean="0"/>
          </a:p>
          <a:p>
            <a:endParaRPr lang="en-GB" dirty="0"/>
          </a:p>
        </p:txBody>
      </p:sp>
      <p:sp>
        <p:nvSpPr>
          <p:cNvPr id="2" name="Text Placeholder 1"/>
          <p:cNvSpPr>
            <a:spLocks noGrp="1"/>
          </p:cNvSpPr>
          <p:nvPr>
            <p:ph type="body" sz="quarter" idx="1"/>
          </p:nvPr>
        </p:nvSpPr>
        <p:spPr/>
        <p:txBody>
          <a:bodyPr/>
          <a:lstStyle/>
          <a:p>
            <a:r>
              <a:rPr lang="en-GB" dirty="0" smtClean="0"/>
              <a:t>Week 3</a:t>
            </a:r>
            <a:endParaRPr lang="en-GB" dirty="0"/>
          </a:p>
        </p:txBody>
      </p:sp>
      <p:sp>
        <p:nvSpPr>
          <p:cNvPr id="5" name="Text Placeholder 4"/>
          <p:cNvSpPr>
            <a:spLocks noGrp="1"/>
          </p:cNvSpPr>
          <p:nvPr>
            <p:ph type="body" sz="quarter" idx="3"/>
          </p:nvPr>
        </p:nvSpPr>
        <p:spPr/>
        <p:txBody>
          <a:bodyPr/>
          <a:lstStyle/>
          <a:p>
            <a:r>
              <a:rPr lang="en-GB" dirty="0" smtClean="0"/>
              <a:t>Week 4</a:t>
            </a:r>
            <a:endParaRPr lang="en-GB" dirty="0"/>
          </a:p>
        </p:txBody>
      </p:sp>
      <p:sp>
        <p:nvSpPr>
          <p:cNvPr id="7" name="TextBox 6"/>
          <p:cNvSpPr txBox="1"/>
          <p:nvPr/>
        </p:nvSpPr>
        <p:spPr>
          <a:xfrm>
            <a:off x="1835696" y="6088559"/>
            <a:ext cx="5688632" cy="769441"/>
          </a:xfrm>
          <a:prstGeom prst="rect">
            <a:avLst/>
          </a:prstGeom>
          <a:noFill/>
        </p:spPr>
        <p:txBody>
          <a:bodyPr wrap="square" rtlCol="0">
            <a:spAutoFit/>
          </a:bodyPr>
          <a:lstStyle/>
          <a:p>
            <a:r>
              <a:rPr lang="en-GB" sz="2200" b="1" dirty="0" smtClean="0">
                <a:solidFill>
                  <a:schemeClr val="accent4">
                    <a:lumMod val="50000"/>
                  </a:schemeClr>
                </a:solidFill>
              </a:rPr>
              <a:t>And there are some more fun activities at the end if you’d like to check them out too! </a:t>
            </a:r>
            <a:endParaRPr lang="en-GB" sz="2200" b="1" dirty="0">
              <a:solidFill>
                <a:schemeClr val="accent4">
                  <a:lumMod val="50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Oral Language: Spring</a:t>
            </a:r>
            <a:endParaRPr lang="en-GB" dirty="0"/>
          </a:p>
        </p:txBody>
      </p:sp>
      <p:sp>
        <p:nvSpPr>
          <p:cNvPr id="3" name="Content Placeholder 2"/>
          <p:cNvSpPr>
            <a:spLocks noGrp="1"/>
          </p:cNvSpPr>
          <p:nvPr>
            <p:ph sz="quarter" idx="1"/>
          </p:nvPr>
        </p:nvSpPr>
        <p:spPr>
          <a:xfrm>
            <a:off x="251520" y="1600200"/>
            <a:ext cx="8892480" cy="5257800"/>
          </a:xfrm>
        </p:spPr>
        <p:txBody>
          <a:bodyPr>
            <a:normAutofit fontScale="85000" lnSpcReduction="10000"/>
          </a:bodyPr>
          <a:lstStyle/>
          <a:p>
            <a:pPr marL="0" indent="0">
              <a:buNone/>
            </a:pPr>
            <a:r>
              <a:rPr lang="en-GB" dirty="0" smtClean="0"/>
              <a:t>Some time today, if you can, go out for a walk. Tell your </a:t>
            </a:r>
            <a:r>
              <a:rPr lang="en-GB" dirty="0" err="1" smtClean="0"/>
              <a:t>mam</a:t>
            </a:r>
            <a:r>
              <a:rPr lang="en-GB" dirty="0" smtClean="0"/>
              <a:t> or dad or whoever is with you what </a:t>
            </a:r>
            <a:r>
              <a:rPr lang="en-GB" b="1" dirty="0" smtClean="0"/>
              <a:t>signs of Spring </a:t>
            </a:r>
            <a:r>
              <a:rPr lang="en-GB" dirty="0" smtClean="0"/>
              <a:t>you can see. </a:t>
            </a:r>
          </a:p>
          <a:p>
            <a:pPr marL="0" indent="0">
              <a:buNone/>
            </a:pPr>
            <a:r>
              <a:rPr lang="en-GB" dirty="0" smtClean="0"/>
              <a:t>For example – do you see blossoms on any of the trees? Can you see daffodils, tulips or crocuses? How many different types of flowers can you see? Are they all growing in gardens? Why/ why not? </a:t>
            </a:r>
          </a:p>
          <a:p>
            <a:pPr marL="0" indent="0">
              <a:buNone/>
            </a:pPr>
            <a:r>
              <a:rPr lang="en-GB" dirty="0" smtClean="0"/>
              <a:t>Which is your favourite flower? Why? When you get home, maybe you could call out a description of it and get someone else at home to draw the flower you are thinking of. Don’t forget to use descriptive words (adjectives and adverbs are great!). When they finish their drawing, check to see how they did and if it looks like the real thing. Why/ why not?</a:t>
            </a:r>
          </a:p>
          <a:p>
            <a:pPr marL="0" indent="0">
              <a:buNone/>
            </a:pPr>
            <a:r>
              <a:rPr lang="en-GB" dirty="0" smtClean="0"/>
              <a:t>Did you spot or hear any baby animals or birds? What were they doing? What were their parent(s) doing? Why?</a:t>
            </a:r>
          </a:p>
          <a:p>
            <a:pPr marL="0" indent="0">
              <a:buNone/>
            </a:pPr>
            <a:endParaRPr lang="en-GB"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normAutofit/>
          </a:bodyPr>
          <a:lstStyle/>
          <a:p>
            <a:r>
              <a:rPr lang="en-IE" altLang="en-US" dirty="0" smtClean="0">
                <a:cs typeface="Arial" charset="0"/>
              </a:rPr>
              <a:t>Silly writing activities</a:t>
            </a:r>
          </a:p>
        </p:txBody>
      </p:sp>
      <p:sp>
        <p:nvSpPr>
          <p:cNvPr id="7171" name="Content Placeholder 2"/>
          <p:cNvSpPr>
            <a:spLocks noGrp="1" noChangeArrowheads="1"/>
          </p:cNvSpPr>
          <p:nvPr>
            <p:ph idx="1"/>
          </p:nvPr>
        </p:nvSpPr>
        <p:spPr>
          <a:xfrm>
            <a:off x="612648" y="1600200"/>
            <a:ext cx="7991800" cy="5257800"/>
          </a:xfrm>
        </p:spPr>
        <p:txBody>
          <a:bodyPr>
            <a:normAutofit/>
          </a:bodyPr>
          <a:lstStyle/>
          <a:p>
            <a:r>
              <a:rPr lang="en-IE" altLang="en-US" sz="2400" dirty="0" smtClean="0">
                <a:cs typeface="Arial" charset="0"/>
              </a:rPr>
              <a:t>Write a ridiculous recipe for your </a:t>
            </a:r>
            <a:r>
              <a:rPr lang="en-IE" altLang="en-US" sz="2400" dirty="0" err="1" smtClean="0">
                <a:cs typeface="Arial" charset="0"/>
              </a:rPr>
              <a:t>mam</a:t>
            </a:r>
            <a:r>
              <a:rPr lang="en-IE" altLang="en-US" sz="2400" dirty="0" smtClean="0">
                <a:cs typeface="Arial" charset="0"/>
              </a:rPr>
              <a:t> or dad to follow.</a:t>
            </a:r>
          </a:p>
          <a:p>
            <a:r>
              <a:rPr lang="en-IE" altLang="en-US" sz="2400" dirty="0" smtClean="0">
                <a:cs typeface="Arial" charset="0"/>
              </a:rPr>
              <a:t>Write a picnic lunch menu for the Lighthouse Keeper.</a:t>
            </a:r>
          </a:p>
          <a:p>
            <a:r>
              <a:rPr lang="en-IE" altLang="en-US" sz="2400" dirty="0" smtClean="0">
                <a:cs typeface="Arial" charset="0"/>
              </a:rPr>
              <a:t>Write an apology letter from Matilda’s parents to her.</a:t>
            </a:r>
          </a:p>
          <a:p>
            <a:r>
              <a:rPr lang="en-IE" altLang="en-US" sz="2400" dirty="0" smtClean="0">
                <a:cs typeface="Arial" charset="0"/>
              </a:rPr>
              <a:t>See how many words starting with ‘a’ you can write down in 3 minutes.</a:t>
            </a:r>
          </a:p>
          <a:p>
            <a:r>
              <a:rPr lang="en-IE" altLang="en-US" sz="2400" dirty="0" smtClean="0">
                <a:cs typeface="Arial" charset="0"/>
              </a:rPr>
              <a:t>Play “Stop the Bus” with someone you live with. (If you don’t know how to play it, check out this video: </a:t>
            </a:r>
            <a:r>
              <a:rPr lang="en-GB" sz="2400" dirty="0" smtClean="0">
                <a:hlinkClick r:id="rId2"/>
              </a:rPr>
              <a:t>https://www.youtube.com/watch?v=9nslEXxCwNA</a:t>
            </a:r>
            <a:endParaRPr lang="en-IE" altLang="en-US" sz="2400" dirty="0" smtClean="0">
              <a:cs typeface="Arial" charset="0"/>
            </a:endParaRPr>
          </a:p>
          <a:p>
            <a:pPr>
              <a:buNone/>
            </a:pPr>
            <a:r>
              <a:rPr lang="en-IE" altLang="en-US" sz="2400" dirty="0" smtClean="0">
                <a:cs typeface="Arial" charset="0"/>
              </a:rPr>
              <a:t>    You can use any of these categories </a:t>
            </a:r>
            <a:r>
              <a:rPr lang="en-IE" altLang="en-US" sz="2400" dirty="0" smtClean="0">
                <a:cs typeface="Arial" charset="0"/>
                <a:sym typeface="Wingdings"/>
              </a:rPr>
              <a:t></a:t>
            </a:r>
            <a:r>
              <a:rPr lang="en-IE" altLang="en-US" sz="2400" dirty="0" smtClean="0">
                <a:cs typeface="Arial" charset="0"/>
              </a:rPr>
              <a:t> </a:t>
            </a:r>
          </a:p>
          <a:p>
            <a:endParaRPr lang="en-IE" altLang="en-US" sz="2400" dirty="0" smtClean="0">
              <a:cs typeface="Arial" charset="0"/>
            </a:endParaRPr>
          </a:p>
          <a:p>
            <a:endParaRPr lang="en-IE" altLang="en-US" sz="2400" dirty="0" smtClean="0">
              <a:cs typeface="Arial" charset="0"/>
            </a:endParaRPr>
          </a:p>
        </p:txBody>
      </p:sp>
      <p:pic>
        <p:nvPicPr>
          <p:cNvPr id="52227" name="Picture 3"/>
          <p:cNvPicPr>
            <a:picLocks noChangeAspect="1" noChangeArrowheads="1"/>
          </p:cNvPicPr>
          <p:nvPr/>
        </p:nvPicPr>
        <p:blipFill>
          <a:blip r:embed="rId3" cstate="print"/>
          <a:srcRect/>
          <a:stretch>
            <a:fillRect/>
          </a:stretch>
        </p:blipFill>
        <p:spPr bwMode="auto">
          <a:xfrm>
            <a:off x="5724128" y="4576303"/>
            <a:ext cx="3419871" cy="2281695"/>
          </a:xfrm>
          <a:prstGeom prst="rect">
            <a:avLst/>
          </a:prstGeom>
          <a:noFill/>
          <a:ln w="9525">
            <a:noFill/>
            <a:miter lim="800000"/>
            <a:headEnd/>
            <a:tailEnd/>
          </a:ln>
        </p:spPr>
      </p:pic>
    </p:spTree>
  </p:cSld>
  <p:clrMapOvr>
    <a:masterClrMapping/>
  </p:clrMapOvr>
  <p:transition advClick="0" advTm="4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2743200"/>
            <a:ext cx="7232848" cy="973832"/>
          </a:xfrm>
        </p:spPr>
        <p:txBody>
          <a:bodyPr>
            <a:normAutofit fontScale="92500"/>
          </a:bodyPr>
          <a:lstStyle/>
          <a:p>
            <a:r>
              <a:rPr lang="en-GB" dirty="0" smtClean="0"/>
              <a:t>Give yourself a spelling test. How did you get on?</a:t>
            </a:r>
          </a:p>
          <a:p>
            <a:r>
              <a:rPr lang="en-GB" dirty="0" smtClean="0"/>
              <a:t>Well done on finishing Week 4!</a:t>
            </a:r>
          </a:p>
          <a:p>
            <a:endParaRPr lang="en-GB" dirty="0"/>
          </a:p>
        </p:txBody>
      </p:sp>
      <p:sp>
        <p:nvSpPr>
          <p:cNvPr id="2" name="Title 1"/>
          <p:cNvSpPr>
            <a:spLocks noGrp="1"/>
          </p:cNvSpPr>
          <p:nvPr>
            <p:ph type="title"/>
          </p:nvPr>
        </p:nvSpPr>
        <p:spPr/>
        <p:txBody>
          <a:bodyPr>
            <a:normAutofit/>
          </a:bodyPr>
          <a:lstStyle/>
          <a:p>
            <a:r>
              <a:rPr lang="en-GB" dirty="0" smtClean="0"/>
              <a:t>End of Week 4</a:t>
            </a:r>
            <a:endParaRPr lang="en-GB" sz="3300" dirty="0"/>
          </a:p>
        </p:txBody>
      </p:sp>
      <p:sp>
        <p:nvSpPr>
          <p:cNvPr id="7170" name="AutoShape 2" descr="Image result for clip art hand cl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171" name="Picture 3"/>
          <p:cNvPicPr>
            <a:picLocks noChangeAspect="1" noChangeArrowheads="1"/>
          </p:cNvPicPr>
          <p:nvPr/>
        </p:nvPicPr>
        <p:blipFill>
          <a:blip r:embed="rId3" cstate="print"/>
          <a:srcRect/>
          <a:stretch>
            <a:fillRect/>
          </a:stretch>
        </p:blipFill>
        <p:spPr bwMode="auto">
          <a:xfrm>
            <a:off x="2483768" y="3717032"/>
            <a:ext cx="2238375" cy="203835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4572000" y="3717032"/>
            <a:ext cx="2238375" cy="203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Reading</a:t>
            </a:r>
            <a:endParaRPr lang="en-GB" dirty="0"/>
          </a:p>
        </p:txBody>
      </p:sp>
      <p:sp>
        <p:nvSpPr>
          <p:cNvPr id="8" name="Content Placeholder 7"/>
          <p:cNvSpPr>
            <a:spLocks noGrp="1"/>
          </p:cNvSpPr>
          <p:nvPr>
            <p:ph sz="quarter" idx="1"/>
          </p:nvPr>
        </p:nvSpPr>
        <p:spPr>
          <a:xfrm>
            <a:off x="612648" y="1600200"/>
            <a:ext cx="8153400" cy="5069160"/>
          </a:xfrm>
        </p:spPr>
        <p:txBody>
          <a:bodyPr>
            <a:normAutofit fontScale="92500" lnSpcReduction="20000"/>
          </a:bodyPr>
          <a:lstStyle/>
          <a:p>
            <a:r>
              <a:rPr lang="en-GB" dirty="0" smtClean="0"/>
              <a:t>If you have books at home that you can read, try to read for at least 15 minutes every day.</a:t>
            </a:r>
          </a:p>
          <a:p>
            <a:r>
              <a:rPr lang="en-GB" dirty="0" smtClean="0"/>
              <a:t>If you have read all your books at home, maybe </a:t>
            </a:r>
            <a:r>
              <a:rPr lang="en-GB" dirty="0" err="1" smtClean="0"/>
              <a:t>mam</a:t>
            </a:r>
            <a:r>
              <a:rPr lang="en-GB" dirty="0" smtClean="0"/>
              <a:t> or dad could set you up with an </a:t>
            </a:r>
            <a:r>
              <a:rPr lang="en-GB" dirty="0" err="1" smtClean="0"/>
              <a:t>audiobook</a:t>
            </a:r>
            <a:r>
              <a:rPr lang="en-GB" dirty="0" smtClean="0"/>
              <a:t> to listen to from Audible here (no charges for these at present):</a:t>
            </a:r>
          </a:p>
          <a:p>
            <a:pPr marL="319088" indent="-49213">
              <a:buNone/>
            </a:pPr>
            <a:r>
              <a:rPr lang="en-GB" dirty="0" smtClean="0">
                <a:hlinkClick r:id="rId2"/>
              </a:rPr>
              <a:t>https://stories.audible.com/discovery</a:t>
            </a:r>
            <a:r>
              <a:rPr lang="en-GB" dirty="0" smtClean="0"/>
              <a:t> </a:t>
            </a:r>
          </a:p>
          <a:p>
            <a:pPr marL="319088" indent="-49213">
              <a:buNone/>
            </a:pPr>
            <a:r>
              <a:rPr lang="en-GB" dirty="0" smtClean="0"/>
              <a:t>(our favourites include </a:t>
            </a:r>
            <a:r>
              <a:rPr lang="en-GB" i="1" dirty="0" err="1" smtClean="0"/>
              <a:t>Winnie</a:t>
            </a:r>
            <a:r>
              <a:rPr lang="en-GB" i="1" dirty="0" smtClean="0"/>
              <a:t> the Pooh</a:t>
            </a:r>
            <a:r>
              <a:rPr lang="en-GB" dirty="0" smtClean="0"/>
              <a:t>, </a:t>
            </a:r>
            <a:r>
              <a:rPr lang="en-GB" i="1" dirty="0" smtClean="0"/>
              <a:t>Anne of Green Gables </a:t>
            </a:r>
            <a:r>
              <a:rPr lang="en-GB" dirty="0" smtClean="0"/>
              <a:t>and </a:t>
            </a:r>
            <a:r>
              <a:rPr lang="en-GB" i="1" dirty="0" smtClean="0"/>
              <a:t>Alice’s Adventures in Wonderland</a:t>
            </a:r>
            <a:r>
              <a:rPr lang="en-GB" dirty="0" smtClean="0"/>
              <a:t>)</a:t>
            </a:r>
          </a:p>
          <a:p>
            <a:r>
              <a:rPr lang="en-GB" dirty="0" smtClean="0"/>
              <a:t>If you are a member of the local library, </a:t>
            </a:r>
            <a:r>
              <a:rPr lang="en-GB" dirty="0" err="1" smtClean="0"/>
              <a:t>mam</a:t>
            </a:r>
            <a:r>
              <a:rPr lang="en-GB" dirty="0" smtClean="0"/>
              <a:t> or dad can help you set up </a:t>
            </a:r>
            <a:r>
              <a:rPr lang="en-GB" dirty="0" err="1" smtClean="0"/>
              <a:t>BorrowBox</a:t>
            </a:r>
            <a:r>
              <a:rPr lang="en-GB" dirty="0" smtClean="0"/>
              <a:t> for </a:t>
            </a:r>
            <a:r>
              <a:rPr lang="en-GB" dirty="0" err="1" smtClean="0"/>
              <a:t>ebooks</a:t>
            </a:r>
            <a:r>
              <a:rPr lang="en-GB" dirty="0" smtClean="0"/>
              <a:t> and audio books (and if you aren’t you can set up an online account very easily). Use the instructions here: </a:t>
            </a:r>
            <a:r>
              <a:rPr lang="en-GB" dirty="0" smtClean="0">
                <a:hlinkClick r:id="rId3"/>
              </a:rPr>
              <a:t>https://www.librariesireland.ie/news/online-services-during-coronavirus</a:t>
            </a:r>
            <a:endParaRPr lang="en-GB"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Diary / Time capsule</a:t>
            </a:r>
            <a:endParaRPr lang="en-GB" dirty="0"/>
          </a:p>
        </p:txBody>
      </p:sp>
      <p:sp>
        <p:nvSpPr>
          <p:cNvPr id="2" name="Text Placeholder 1"/>
          <p:cNvSpPr>
            <a:spLocks noGrp="1"/>
          </p:cNvSpPr>
          <p:nvPr>
            <p:ph sz="quarter" idx="1"/>
          </p:nvPr>
        </p:nvSpPr>
        <p:spPr>
          <a:xfrm>
            <a:off x="612648" y="1600200"/>
            <a:ext cx="8153400" cy="4853136"/>
          </a:xfrm>
        </p:spPr>
        <p:txBody>
          <a:bodyPr>
            <a:noAutofit/>
          </a:bodyPr>
          <a:lstStyle/>
          <a:p>
            <a:pPr>
              <a:buNone/>
            </a:pPr>
            <a:r>
              <a:rPr lang="en-GB" sz="2700" dirty="0" smtClean="0"/>
              <a:t>Did you start a </a:t>
            </a:r>
            <a:r>
              <a:rPr lang="en-GB" sz="2700" b="1" dirty="0" smtClean="0"/>
              <a:t>diary</a:t>
            </a:r>
            <a:r>
              <a:rPr lang="en-GB" sz="2700" dirty="0" smtClean="0"/>
              <a:t>? Any copy or notebook will do. Just put the day and date on top of each entry. It will be very interesting to read back over your diary when you are 100!</a:t>
            </a:r>
          </a:p>
          <a:p>
            <a:pPr>
              <a:buNone/>
            </a:pPr>
            <a:endParaRPr lang="en-GB" sz="2700" dirty="0" smtClean="0"/>
          </a:p>
          <a:p>
            <a:pPr>
              <a:buNone/>
            </a:pPr>
            <a:r>
              <a:rPr lang="en-GB" sz="2700" dirty="0" smtClean="0"/>
              <a:t>We found a lovely idea online - to make a </a:t>
            </a:r>
            <a:r>
              <a:rPr lang="en-GB" sz="2700" b="1" dirty="0" smtClean="0"/>
              <a:t>time capsule </a:t>
            </a:r>
            <a:r>
              <a:rPr lang="en-GB" sz="2700" dirty="0" smtClean="0"/>
              <a:t>of this time. If you have a printer you could print it out and then put it somewhere safe for you to discover in 10 years’ time! Check it out on the 2</a:t>
            </a:r>
            <a:r>
              <a:rPr lang="en-GB" sz="2700" baseline="30000" dirty="0" smtClean="0"/>
              <a:t>nd</a:t>
            </a:r>
            <a:r>
              <a:rPr lang="en-GB" sz="2700" dirty="0" smtClean="0"/>
              <a:t> class </a:t>
            </a:r>
            <a:r>
              <a:rPr lang="en-GB" sz="2700" dirty="0" err="1" smtClean="0"/>
              <a:t>padlet</a:t>
            </a:r>
            <a:r>
              <a:rPr lang="en-GB" sz="2700" dirty="0" smtClean="0"/>
              <a:t> here:  </a:t>
            </a:r>
            <a:r>
              <a:rPr lang="en-GB" sz="2800" dirty="0" smtClean="0">
                <a:hlinkClick r:id="rId2"/>
              </a:rPr>
              <a:t>https://www.assumptionjns.com/2nd-class.html</a:t>
            </a:r>
            <a:endParaRPr lang="en-GB" sz="27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0"/>
            <a:ext cx="8964488" cy="1219200"/>
          </a:xfrm>
        </p:spPr>
        <p:txBody>
          <a:bodyPr>
            <a:normAutofit fontScale="90000"/>
          </a:bodyPr>
          <a:lstStyle/>
          <a:p>
            <a:r>
              <a:rPr lang="en-GB" dirty="0" smtClean="0"/>
              <a:t>Spellings Week 3: silent c </a:t>
            </a:r>
            <a:r>
              <a:rPr lang="en-GB" sz="2200" dirty="0" smtClean="0"/>
              <a:t>Write a sentence for each word in your copy. Play games on Spelling City (parents, you might need to enable Flash in your browser): </a:t>
            </a:r>
            <a:r>
              <a:rPr lang="en-GB" sz="2200" b="1" dirty="0" smtClean="0">
                <a:hlinkClick r:id="rId2"/>
              </a:rPr>
              <a:t>https://www.spellingcity.com/users/2ndClassRoom15and16</a:t>
            </a:r>
            <a:endParaRPr lang="en-GB" sz="2200" dirty="0"/>
          </a:p>
        </p:txBody>
      </p:sp>
      <p:sp>
        <p:nvSpPr>
          <p:cNvPr id="5" name="Text Placeholder 4"/>
          <p:cNvSpPr>
            <a:spLocks noGrp="1"/>
          </p:cNvSpPr>
          <p:nvPr>
            <p:ph sz="quarter" idx="1"/>
          </p:nvPr>
        </p:nvSpPr>
        <p:spPr>
          <a:xfrm>
            <a:off x="609600" y="1589567"/>
            <a:ext cx="1946176" cy="4572000"/>
          </a:xfrm>
        </p:spPr>
        <p:txBody>
          <a:bodyPr>
            <a:normAutofit/>
          </a:bodyPr>
          <a:lstStyle/>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indent="-514350">
              <a:buFont typeface="+mj-lt"/>
              <a:buAutoNum type="arabicPeriod"/>
            </a:pPr>
            <a:endParaRPr lang="en-GB" dirty="0" smtClean="0">
              <a:solidFill>
                <a:schemeClr val="tx1"/>
              </a:solidFill>
            </a:endParaRPr>
          </a:p>
          <a:p>
            <a:pPr marL="514350" lvl="0" indent="-514350">
              <a:buFont typeface="+mj-lt"/>
              <a:buAutoNum type="arabicPeriod"/>
              <a:defRPr/>
            </a:pPr>
            <a:endParaRPr lang="en-GB" dirty="0" smtClean="0">
              <a:solidFill>
                <a:schemeClr val="tx1"/>
              </a:solidFill>
            </a:endParaRPr>
          </a:p>
          <a:p>
            <a:pPr marL="514350" indent="-514350">
              <a:buFont typeface="+mj-lt"/>
              <a:buAutoNum type="arabicPeriod"/>
            </a:pPr>
            <a:endParaRPr lang="en-GB" dirty="0" smtClean="0">
              <a:solidFill>
                <a:schemeClr val="tx1"/>
              </a:solidFill>
            </a:endParaRPr>
          </a:p>
        </p:txBody>
      </p:sp>
      <p:graphicFrame>
        <p:nvGraphicFramePr>
          <p:cNvPr id="9" name="Content Placeholder 8"/>
          <p:cNvGraphicFramePr>
            <a:graphicFrameLocks noGrp="1"/>
          </p:cNvGraphicFramePr>
          <p:nvPr>
            <p:ph sz="quarter" idx="2"/>
          </p:nvPr>
        </p:nvGraphicFramePr>
        <p:xfrm>
          <a:off x="611560" y="1484784"/>
          <a:ext cx="8028385" cy="5306181"/>
        </p:xfrm>
        <a:graphic>
          <a:graphicData uri="http://schemas.openxmlformats.org/drawingml/2006/table">
            <a:tbl>
              <a:tblPr firstRow="1" bandRow="1">
                <a:tableStyleId>{5C22544A-7EE6-4342-B048-85BDC9FD1C3A}</a:tableStyleId>
              </a:tblPr>
              <a:tblGrid>
                <a:gridCol w="1605677">
                  <a:extLst>
                    <a:ext uri="{9D8B030D-6E8A-4147-A177-3AD203B41FA5}">
                      <a16:colId xmlns:a16="http://schemas.microsoft.com/office/drawing/2014/main" val="20000"/>
                    </a:ext>
                  </a:extLst>
                </a:gridCol>
                <a:gridCol w="1605677">
                  <a:extLst>
                    <a:ext uri="{9D8B030D-6E8A-4147-A177-3AD203B41FA5}">
                      <a16:colId xmlns:a16="http://schemas.microsoft.com/office/drawing/2014/main" val="20001"/>
                    </a:ext>
                  </a:extLst>
                </a:gridCol>
                <a:gridCol w="1605677">
                  <a:extLst>
                    <a:ext uri="{9D8B030D-6E8A-4147-A177-3AD203B41FA5}">
                      <a16:colId xmlns:a16="http://schemas.microsoft.com/office/drawing/2014/main" val="20002"/>
                    </a:ext>
                  </a:extLst>
                </a:gridCol>
                <a:gridCol w="1605677">
                  <a:extLst>
                    <a:ext uri="{9D8B030D-6E8A-4147-A177-3AD203B41FA5}">
                      <a16:colId xmlns:a16="http://schemas.microsoft.com/office/drawing/2014/main" val="20003"/>
                    </a:ext>
                  </a:extLst>
                </a:gridCol>
                <a:gridCol w="1605677">
                  <a:extLst>
                    <a:ext uri="{9D8B030D-6E8A-4147-A177-3AD203B41FA5}">
                      <a16:colId xmlns:a16="http://schemas.microsoft.com/office/drawing/2014/main" val="20004"/>
                    </a:ext>
                  </a:extLst>
                </a:gridCol>
              </a:tblGrid>
              <a:tr h="667245">
                <a:tc>
                  <a:txBody>
                    <a:bodyPr/>
                    <a:lstStyle/>
                    <a:p>
                      <a:endParaRPr lang="en-GB" dirty="0"/>
                    </a:p>
                  </a:txBody>
                  <a:tcPr/>
                </a:tc>
                <a:tc>
                  <a:txBody>
                    <a:bodyPr/>
                    <a:lstStyle/>
                    <a:p>
                      <a:r>
                        <a:rPr lang="en-GB" dirty="0" smtClean="0"/>
                        <a:t>Look</a:t>
                      </a:r>
                      <a:endParaRPr lang="en-GB" dirty="0"/>
                    </a:p>
                  </a:txBody>
                  <a:tcPr/>
                </a:tc>
                <a:tc>
                  <a:txBody>
                    <a:bodyPr/>
                    <a:lstStyle/>
                    <a:p>
                      <a:r>
                        <a:rPr lang="en-GB" dirty="0" smtClean="0"/>
                        <a:t>Copy</a:t>
                      </a:r>
                      <a:endParaRPr lang="en-GB" dirty="0"/>
                    </a:p>
                  </a:txBody>
                  <a:tcPr/>
                </a:tc>
                <a:tc>
                  <a:txBody>
                    <a:bodyPr/>
                    <a:lstStyle/>
                    <a:p>
                      <a:r>
                        <a:rPr lang="en-GB" dirty="0" smtClean="0"/>
                        <a:t>Cover &amp; Write</a:t>
                      </a:r>
                      <a:endParaRPr lang="en-GB" dirty="0"/>
                    </a:p>
                  </a:txBody>
                  <a:tcPr/>
                </a:tc>
                <a:tc>
                  <a:txBody>
                    <a:bodyPr/>
                    <a:lstStyle/>
                    <a:p>
                      <a:r>
                        <a:rPr lang="en-GB" dirty="0" smtClean="0"/>
                        <a:t>Check</a:t>
                      </a:r>
                      <a:endParaRPr lang="en-GB" dirty="0"/>
                    </a:p>
                  </a:txBody>
                  <a:tcPr/>
                </a:tc>
                <a:extLst>
                  <a:ext uri="{0D108BD9-81ED-4DB2-BD59-A6C34878D82A}">
                    <a16:rowId xmlns:a16="http://schemas.microsoft.com/office/drawing/2014/main" val="10000"/>
                  </a:ext>
                </a:extLst>
              </a:tr>
              <a:tr h="386578">
                <a:tc>
                  <a:txBody>
                    <a:bodyPr/>
                    <a:lstStyle/>
                    <a:p>
                      <a:r>
                        <a:rPr lang="en-GB" b="1" dirty="0" smtClean="0"/>
                        <a:t>Mon</a:t>
                      </a:r>
                      <a:endParaRPr lang="en-GB"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scent</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86578">
                <a:tc>
                  <a:txBody>
                    <a:bodyPr/>
                    <a:lstStyle/>
                    <a:p>
                      <a:endParaRPr lang="en-GB" b="1" dirty="0"/>
                    </a:p>
                  </a:txBody>
                  <a:tcPr/>
                </a:tc>
                <a:tc>
                  <a:txBody>
                    <a:bodyPr/>
                    <a:lstStyle/>
                    <a:p>
                      <a:r>
                        <a:rPr lang="en-GB" dirty="0" smtClean="0">
                          <a:solidFill>
                            <a:schemeClr val="tx1"/>
                          </a:solidFill>
                        </a:rPr>
                        <a:t>crescent</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386578">
                <a:tc>
                  <a:txBody>
                    <a:bodyPr/>
                    <a:lstStyle/>
                    <a:p>
                      <a:endParaRPr lang="en-GB" b="1" dirty="0"/>
                    </a:p>
                  </a:txBody>
                  <a:tcPr/>
                </a:tc>
                <a:tc>
                  <a:txBody>
                    <a:bodyPr/>
                    <a:lstStyle/>
                    <a:p>
                      <a:r>
                        <a:rPr lang="en-GB" dirty="0" smtClean="0">
                          <a:solidFill>
                            <a:schemeClr val="tx1"/>
                          </a:solidFill>
                        </a:rPr>
                        <a:t>scissors</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386578">
                <a:tc>
                  <a:txBody>
                    <a:bodyPr/>
                    <a:lstStyle/>
                    <a:p>
                      <a:r>
                        <a:rPr lang="en-GB" b="1" dirty="0" smtClean="0"/>
                        <a:t>Tue</a:t>
                      </a:r>
                      <a:endParaRPr lang="en-GB" b="1" dirty="0"/>
                    </a:p>
                  </a:txBody>
                  <a:tcPr/>
                </a:tc>
                <a:tc>
                  <a:txBody>
                    <a:bodyPr/>
                    <a:lstStyle/>
                    <a:p>
                      <a:r>
                        <a:rPr lang="en-GB" dirty="0" smtClean="0">
                          <a:solidFill>
                            <a:schemeClr val="tx1"/>
                          </a:solidFill>
                        </a:rPr>
                        <a:t>scene</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386578">
                <a:tc>
                  <a:txBody>
                    <a:bodyPr/>
                    <a:lstStyle/>
                    <a:p>
                      <a:endParaRPr lang="en-GB" b="1" dirty="0"/>
                    </a:p>
                  </a:txBody>
                  <a:tcPr/>
                </a:tc>
                <a:tc>
                  <a:txBody>
                    <a:bodyPr/>
                    <a:lstStyle/>
                    <a:p>
                      <a:r>
                        <a:rPr lang="en-GB" dirty="0" smtClean="0">
                          <a:solidFill>
                            <a:schemeClr val="tx1"/>
                          </a:solidFill>
                        </a:rPr>
                        <a:t>scenic</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386578">
                <a:tc>
                  <a:txBody>
                    <a:bodyPr/>
                    <a:lstStyle/>
                    <a:p>
                      <a:endParaRPr lang="en-GB" b="1" dirty="0"/>
                    </a:p>
                  </a:txBody>
                  <a:tcPr/>
                </a:tc>
                <a:tc>
                  <a:txBody>
                    <a:bodyPr/>
                    <a:lstStyle/>
                    <a:p>
                      <a:r>
                        <a:rPr lang="en-GB" dirty="0" smtClean="0">
                          <a:solidFill>
                            <a:schemeClr val="tx1"/>
                          </a:solidFill>
                        </a:rPr>
                        <a:t>scenery</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6"/>
                  </a:ext>
                </a:extLst>
              </a:tr>
              <a:tr h="386578">
                <a:tc>
                  <a:txBody>
                    <a:bodyPr/>
                    <a:lstStyle/>
                    <a:p>
                      <a:r>
                        <a:rPr lang="en-GB" b="1" dirty="0" smtClean="0"/>
                        <a:t>Wed</a:t>
                      </a:r>
                      <a:endParaRPr lang="en-GB" b="1" dirty="0"/>
                    </a:p>
                  </a:txBody>
                  <a:tcPr/>
                </a:tc>
                <a:tc>
                  <a:txBody>
                    <a:bodyPr/>
                    <a:lstStyle/>
                    <a:p>
                      <a:r>
                        <a:rPr lang="en-GB" dirty="0" smtClean="0">
                          <a:solidFill>
                            <a:schemeClr val="tx1"/>
                          </a:solidFill>
                        </a:rPr>
                        <a:t>muscle</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7"/>
                  </a:ext>
                </a:extLst>
              </a:tr>
              <a:tr h="386578">
                <a:tc>
                  <a:txBody>
                    <a:bodyPr/>
                    <a:lstStyle/>
                    <a:p>
                      <a:endParaRPr lang="en-GB" b="1" dirty="0"/>
                    </a:p>
                  </a:txBody>
                  <a:tcPr/>
                </a:tc>
                <a:tc>
                  <a:txBody>
                    <a:bodyPr/>
                    <a:lstStyle/>
                    <a:p>
                      <a:r>
                        <a:rPr lang="en-GB" dirty="0" smtClean="0"/>
                        <a:t>science</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8"/>
                  </a:ext>
                </a:extLst>
              </a:tr>
              <a:tr h="386578">
                <a:tc>
                  <a:txBody>
                    <a:bodyPr/>
                    <a:lstStyle/>
                    <a:p>
                      <a:endParaRPr lang="en-GB" b="1" dirty="0"/>
                    </a:p>
                  </a:txBody>
                  <a:tcPr/>
                </a:tc>
                <a:tc>
                  <a:txBody>
                    <a:bodyPr/>
                    <a:lstStyle/>
                    <a:p>
                      <a:r>
                        <a:rPr lang="en-GB" dirty="0" smtClean="0">
                          <a:solidFill>
                            <a:schemeClr val="tx1"/>
                          </a:solidFill>
                        </a:rPr>
                        <a:t>scientist</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9"/>
                  </a:ext>
                </a:extLst>
              </a:tr>
              <a:tr h="386578">
                <a:tc>
                  <a:txBody>
                    <a:bodyPr/>
                    <a:lstStyle/>
                    <a:p>
                      <a:r>
                        <a:rPr lang="en-GB" b="1" dirty="0" err="1" smtClean="0"/>
                        <a:t>Thur</a:t>
                      </a:r>
                      <a:endParaRPr lang="en-GB" b="1" dirty="0"/>
                    </a:p>
                  </a:txBody>
                  <a:tcPr/>
                </a:tc>
                <a:tc>
                  <a:txBody>
                    <a:bodyPr/>
                    <a:lstStyle/>
                    <a:p>
                      <a:r>
                        <a:rPr lang="en-GB" dirty="0" smtClean="0">
                          <a:solidFill>
                            <a:schemeClr val="tx1"/>
                          </a:solidFill>
                        </a:rPr>
                        <a:t>fascinate</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0"/>
                  </a:ext>
                </a:extLst>
              </a:tr>
              <a:tr h="386578">
                <a:tc>
                  <a:txBody>
                    <a:bodyPr/>
                    <a:lstStyle/>
                    <a:p>
                      <a:endParaRPr lang="en-GB" b="1" dirty="0"/>
                    </a:p>
                  </a:txBody>
                  <a:tcPr/>
                </a:tc>
                <a:tc>
                  <a:txBody>
                    <a:bodyPr/>
                    <a:lstStyle/>
                    <a:p>
                      <a:r>
                        <a:rPr lang="en-GB" dirty="0" smtClean="0">
                          <a:solidFill>
                            <a:schemeClr val="tx1"/>
                          </a:solidFill>
                        </a:rPr>
                        <a:t>gram</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1"/>
                  </a:ext>
                </a:extLst>
              </a:tr>
              <a:tr h="386578">
                <a:tc>
                  <a:txBody>
                    <a:bodyPr/>
                    <a:lstStyle/>
                    <a:p>
                      <a:endParaRPr lang="en-GB" b="1" dirty="0"/>
                    </a:p>
                  </a:txBody>
                  <a:tcPr/>
                </a:tc>
                <a:tc>
                  <a:txBody>
                    <a:bodyPr/>
                    <a:lstStyle/>
                    <a:p>
                      <a:r>
                        <a:rPr lang="en-GB" dirty="0" smtClean="0">
                          <a:solidFill>
                            <a:schemeClr val="tx1"/>
                          </a:solidFill>
                        </a:rPr>
                        <a:t>kilogram</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2"/>
                  </a:ext>
                </a:extLst>
              </a:tr>
            </a:tbl>
          </a:graphicData>
        </a:graphic>
      </p:graphicFrame>
      <p:sp>
        <p:nvSpPr>
          <p:cNvPr id="6" name="Text Placeholder 4"/>
          <p:cNvSpPr txBox="1">
            <a:spLocks/>
          </p:cNvSpPr>
          <p:nvPr/>
        </p:nvSpPr>
        <p:spPr>
          <a:xfrm>
            <a:off x="4716016" y="2852936"/>
            <a:ext cx="2984376" cy="3710136"/>
          </a:xfrm>
          <a:prstGeom prst="rect">
            <a:avLst/>
          </a:prstGeom>
        </p:spPr>
        <p:txBody>
          <a:bodyPr vert="horz" anchor="t">
            <a:normAutofit/>
          </a:bodyPr>
          <a:lstStyle/>
          <a:p>
            <a:pPr marL="514350" indent="-514350">
              <a:buFont typeface="+mj-lt"/>
              <a:buAutoNum type="arabicPeriod"/>
            </a:pPr>
            <a:endParaRPr kumimoji="0" lang="en-GB" sz="2800" b="0" i="0" u="none" strike="noStrike" kern="1200" cap="none" spc="0" normalizeH="0" baseline="0" noProof="0" dirty="0" smtClean="0">
              <a:ln>
                <a:noFill/>
              </a:ln>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GB" dirty="0"/>
          </a:p>
        </p:txBody>
      </p:sp>
      <p:sp>
        <p:nvSpPr>
          <p:cNvPr id="2" name="Title 1"/>
          <p:cNvSpPr>
            <a:spLocks noGrp="1"/>
          </p:cNvSpPr>
          <p:nvPr>
            <p:ph type="title"/>
          </p:nvPr>
        </p:nvSpPr>
        <p:spPr/>
        <p:txBody>
          <a:bodyPr>
            <a:normAutofit fontScale="90000"/>
          </a:bodyPr>
          <a:lstStyle/>
          <a:p>
            <a:r>
              <a:rPr lang="en-GB" dirty="0" smtClean="0"/>
              <a:t>Week 3: Monday</a:t>
            </a:r>
            <a:br>
              <a:rPr lang="en-GB" dirty="0" smtClean="0"/>
            </a:br>
            <a:r>
              <a:rPr lang="en-GB" sz="3300" dirty="0" smtClean="0"/>
              <a:t>News</a:t>
            </a:r>
            <a:endParaRPr lang="en-GB" sz="3300"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1391</TotalTime>
  <Words>3327</Words>
  <Application>Microsoft Office PowerPoint</Application>
  <PresentationFormat>On-screen Show (4:3)</PresentationFormat>
  <Paragraphs>354</Paragraphs>
  <Slides>52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BatangChe</vt:lpstr>
      <vt:lpstr>Calibri</vt:lpstr>
      <vt:lpstr>Cooper Black</vt:lpstr>
      <vt:lpstr>Tw Cen MT</vt:lpstr>
      <vt:lpstr>Wingdings</vt:lpstr>
      <vt:lpstr>Wingdings 2</vt:lpstr>
      <vt:lpstr>Median</vt:lpstr>
      <vt:lpstr>Second Class Literacy work at home 2</vt:lpstr>
      <vt:lpstr>Note to parents</vt:lpstr>
      <vt:lpstr>Note to children</vt:lpstr>
      <vt:lpstr>You will need:</vt:lpstr>
      <vt:lpstr>Contents</vt:lpstr>
      <vt:lpstr>Reading</vt:lpstr>
      <vt:lpstr>Diary / Time capsule</vt:lpstr>
      <vt:lpstr>Spellings Week 3: silent c Write a sentence for each word in your copy. Play games on Spelling City (parents, you might need to enable Flash in your browser): https://www.spellingcity.com/users/2ndClassRoom15and16</vt:lpstr>
      <vt:lpstr>Week 3: Monday News</vt:lpstr>
      <vt:lpstr>News</vt:lpstr>
      <vt:lpstr>Week 3: Tuesday Now for a story! </vt:lpstr>
      <vt:lpstr>Story: The Lighthouse Keeper’s Lunch</vt:lpstr>
      <vt:lpstr>Story: Talk about</vt:lpstr>
      <vt:lpstr>Story: Respond to the story</vt:lpstr>
      <vt:lpstr>Week 3: Wednesday Narrative writing genre</vt:lpstr>
      <vt:lpstr>Narrative writing: Character</vt:lpstr>
      <vt:lpstr>Narrative writing: Character</vt:lpstr>
      <vt:lpstr>Week 3: Thursday Grammar</vt:lpstr>
      <vt:lpstr>Grammar 3: Proofreading</vt:lpstr>
      <vt:lpstr>Grammar 3: Proofreading</vt:lpstr>
      <vt:lpstr>Grammar 3: Proofreading</vt:lpstr>
      <vt:lpstr>Grammar 3: Proofreading</vt:lpstr>
      <vt:lpstr>Grammar 3: Proofreading</vt:lpstr>
      <vt:lpstr>Grammar 3: Proofreading</vt:lpstr>
      <vt:lpstr>Grammar 3: Proofreading</vt:lpstr>
      <vt:lpstr>Week 3: Friday Comprehension</vt:lpstr>
      <vt:lpstr>Comprehension Read this.</vt:lpstr>
      <vt:lpstr>Comprehension  Now write full sentences to answer these questions in your copy.</vt:lpstr>
      <vt:lpstr>End of Week 3</vt:lpstr>
      <vt:lpstr>Week 4</vt:lpstr>
      <vt:lpstr>Spellings Week 4: are as/air/   Write a sentence for each word in your copy. Play games on Spelling City (parents, you might need to enable Flash in your browser): https://www.spellingcity.com/users/2ndClassRoom15and16</vt:lpstr>
      <vt:lpstr>Week 4: Monday Character profile</vt:lpstr>
      <vt:lpstr>Character: recap</vt:lpstr>
      <vt:lpstr>Character profile: Matilda</vt:lpstr>
      <vt:lpstr>Character profile: Matilda</vt:lpstr>
      <vt:lpstr>Character profile: write your own</vt:lpstr>
      <vt:lpstr>Week 4: Tuesday Poem</vt:lpstr>
      <vt:lpstr>Poem: “Daffodowndilly” by A.A. Milne</vt:lpstr>
      <vt:lpstr>Poem: Some questions  Answer these questions about the poem in your copy. Don’t forget to write full sentences using capital letters, full stops and the spellings you know.</vt:lpstr>
      <vt:lpstr>Poem: Some more questions  Answer these questions about the poem in your copy. Don’t forget to write full sentences using capital letters, full stops and the spellings you know.</vt:lpstr>
      <vt:lpstr>Week 4: Wednesday Grammar</vt:lpstr>
      <vt:lpstr>Grammar 4: Prefixes</vt:lpstr>
      <vt:lpstr>Grammar 4: Prefixes</vt:lpstr>
      <vt:lpstr>Grammar 4: Prefixes</vt:lpstr>
      <vt:lpstr>Grammar 4: Prefixes</vt:lpstr>
      <vt:lpstr>Week 4: Thursday Comprehension</vt:lpstr>
      <vt:lpstr>Comprehension Read this.</vt:lpstr>
      <vt:lpstr>Comprehension  Now answer these questions in your copy.</vt:lpstr>
      <vt:lpstr>Week 4: Friday Oral Language</vt:lpstr>
      <vt:lpstr>Oral Language: Spring</vt:lpstr>
      <vt:lpstr>Silly writing activities</vt:lpstr>
      <vt:lpstr>End of Week 4</vt:lpstr>
    </vt:vector>
  </TitlesOfParts>
  <Company>UCD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Class Literacy work at home</dc:title>
  <dc:creator>user</dc:creator>
  <cp:lastModifiedBy>Edel Gilmer</cp:lastModifiedBy>
  <cp:revision>115</cp:revision>
  <dcterms:created xsi:type="dcterms:W3CDTF">2020-03-19T15:15:51Z</dcterms:created>
  <dcterms:modified xsi:type="dcterms:W3CDTF">2020-04-10T09:32:59Z</dcterms:modified>
</cp:coreProperties>
</file>