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8" r:id="rId3"/>
    <p:sldId id="258" r:id="rId4"/>
    <p:sldId id="276" r:id="rId5"/>
    <p:sldId id="273" r:id="rId6"/>
    <p:sldId id="280" r:id="rId7"/>
    <p:sldId id="275" r:id="rId8"/>
    <p:sldId id="266" r:id="rId9"/>
    <p:sldId id="282" r:id="rId10"/>
    <p:sldId id="283" r:id="rId11"/>
    <p:sldId id="284" r:id="rId12"/>
    <p:sldId id="267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77AA-E407-4D88-8728-9F791D0C5C3B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45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77AA-E407-4D88-8728-9F791D0C5C3B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41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77AA-E407-4D88-8728-9F791D0C5C3B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38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77AA-E407-4D88-8728-9F791D0C5C3B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5059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77AA-E407-4D88-8728-9F791D0C5C3B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27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77AA-E407-4D88-8728-9F791D0C5C3B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940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77AA-E407-4D88-8728-9F791D0C5C3B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459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77AA-E407-4D88-8728-9F791D0C5C3B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758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77AA-E407-4D88-8728-9F791D0C5C3B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69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77AA-E407-4D88-8728-9F791D0C5C3B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70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77AA-E407-4D88-8728-9F791D0C5C3B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46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77AA-E407-4D88-8728-9F791D0C5C3B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77AA-E407-4D88-8728-9F791D0C5C3B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70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77AA-E407-4D88-8728-9F791D0C5C3B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66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77AA-E407-4D88-8728-9F791D0C5C3B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91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77AA-E407-4D88-8728-9F791D0C5C3B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60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77AA-E407-4D88-8728-9F791D0C5C3B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71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D8C77AA-E407-4D88-8728-9F791D0C5C3B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3644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openxmlformats.org/officeDocument/2006/relationships/image" Target="../media/image19.png"/><Relationship Id="rId3" Type="http://schemas.microsoft.com/office/2007/relationships/media" Target="../media/media10.m4a"/><Relationship Id="rId7" Type="http://schemas.microsoft.com/office/2007/relationships/media" Target="../media/media12.m4a"/><Relationship Id="rId12" Type="http://schemas.openxmlformats.org/officeDocument/2006/relationships/image" Target="../media/image18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openxmlformats.org/officeDocument/2006/relationships/image" Target="../media/image17.png"/><Relationship Id="rId5" Type="http://schemas.microsoft.com/office/2007/relationships/media" Target="../media/media11.m4a"/><Relationship Id="rId10" Type="http://schemas.openxmlformats.org/officeDocument/2006/relationships/image" Target="../media/image16.png"/><Relationship Id="rId4" Type="http://schemas.openxmlformats.org/officeDocument/2006/relationships/audio" Target="../media/media10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ent.folensonline.ie/programmes/AbairLiom/2nd_class/resources/Vocabulary_games/AL_2C_GAME_Waterblast_L11_003/index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cula4.com/en/shows/cula4-ar-scoi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ntent.folensonline.ie/programmes/AbairLiom/2nd_class/resources/Poster/AL_2C_ACT_Postaer_L10_001/index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10" Type="http://schemas.openxmlformats.org/officeDocument/2006/relationships/image" Target="../media/image10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ent.folensonline.ie/programmes/AbairLiom/2nd_class/resources/Vocabulary_games/AL_2C_GAME_Waterblast_L11_003/index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ntent.folensonline.ie/programmes/AbairLiom/2nd_class/resources/Poster/AL_2C_ACT_Postaer_L11_001/index.ht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openxmlformats.org/officeDocument/2006/relationships/image" Target="../media/image15.png"/><Relationship Id="rId3" Type="http://schemas.microsoft.com/office/2007/relationships/media" Target="../media/media6.m4a"/><Relationship Id="rId7" Type="http://schemas.microsoft.com/office/2007/relationships/media" Target="../media/media8.m4a"/><Relationship Id="rId12" Type="http://schemas.openxmlformats.org/officeDocument/2006/relationships/image" Target="../media/image1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11" Type="http://schemas.openxmlformats.org/officeDocument/2006/relationships/image" Target="../media/image13.png"/><Relationship Id="rId5" Type="http://schemas.microsoft.com/office/2007/relationships/media" Target="../media/media7.m4a"/><Relationship Id="rId10" Type="http://schemas.openxmlformats.org/officeDocument/2006/relationships/image" Target="../media/image12.png"/><Relationship Id="rId4" Type="http://schemas.openxmlformats.org/officeDocument/2006/relationships/audio" Target="../media/media6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82597" y="286652"/>
            <a:ext cx="8825658" cy="3329581"/>
          </a:xfrm>
        </p:spPr>
        <p:txBody>
          <a:bodyPr/>
          <a:lstStyle/>
          <a:p>
            <a:r>
              <a:rPr lang="en-GB" sz="4400" b="1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Gaeilge</a:t>
            </a:r>
            <a:r>
              <a:rPr lang="en-GB" sz="4400" b="1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- Rang a </a:t>
            </a:r>
            <a:r>
              <a:rPr lang="en-GB" sz="4400" b="1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dó</a:t>
            </a:r>
            <a:endParaRPr lang="en-GB" sz="4400" b="1" dirty="0">
              <a:solidFill>
                <a:schemeClr val="bg1"/>
              </a:solidFill>
              <a:latin typeface="SassoonPrimaryInfant" panose="000004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82597" y="3623285"/>
            <a:ext cx="52617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Module </a:t>
            </a:r>
            <a:r>
              <a:rPr lang="en-GB" sz="4000" b="1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5</a:t>
            </a:r>
            <a:endParaRPr lang="en-GB" sz="4000" b="1" dirty="0" smtClean="0">
              <a:solidFill>
                <a:schemeClr val="bg1"/>
              </a:solidFill>
              <a:latin typeface="SassoonPrimaryInfant" panose="00000400000000000000" pitchFamily="2" charset="0"/>
            </a:endParaRPr>
          </a:p>
          <a:p>
            <a:r>
              <a:rPr lang="en-GB" sz="40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Week 1 – </a:t>
            </a:r>
            <a:r>
              <a:rPr lang="en-GB" sz="40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June 2</a:t>
            </a:r>
            <a:r>
              <a:rPr lang="en-GB" sz="4000" baseline="30000" dirty="0">
                <a:solidFill>
                  <a:schemeClr val="bg1"/>
                </a:solidFill>
                <a:latin typeface="SassoonPrimaryInfant" panose="00000400000000000000" pitchFamily="2" charset="0"/>
              </a:rPr>
              <a:t>th</a:t>
            </a:r>
            <a:r>
              <a:rPr lang="en-GB" sz="40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_5</a:t>
            </a:r>
            <a:r>
              <a:rPr lang="en-GB" sz="4000" baseline="300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th</a:t>
            </a:r>
            <a:r>
              <a:rPr lang="en-GB" sz="40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</a:t>
            </a:r>
            <a:endParaRPr lang="en-GB" sz="4000" dirty="0" smtClean="0">
              <a:solidFill>
                <a:schemeClr val="bg1"/>
              </a:solidFill>
              <a:latin typeface="SassoonPrimaryInfant" panose="00000400000000000000" pitchFamily="2" charset="0"/>
            </a:endParaRPr>
          </a:p>
          <a:p>
            <a:r>
              <a:rPr lang="en-GB" sz="40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Week 2 – </a:t>
            </a:r>
            <a:r>
              <a:rPr lang="en-GB" sz="40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June 8</a:t>
            </a:r>
            <a:r>
              <a:rPr lang="en-GB" sz="4000" baseline="300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th</a:t>
            </a:r>
            <a:r>
              <a:rPr lang="en-GB" sz="40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_12</a:t>
            </a:r>
            <a:r>
              <a:rPr lang="en-GB" sz="4000" baseline="300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th</a:t>
            </a:r>
            <a:r>
              <a:rPr lang="en-GB" sz="40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</a:t>
            </a:r>
            <a:endParaRPr lang="en-GB" sz="4000" dirty="0" smtClean="0">
              <a:solidFill>
                <a:schemeClr val="bg1"/>
              </a:solidFill>
              <a:latin typeface="SassoonPrimaryInfant" panose="000004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025" y="286652"/>
            <a:ext cx="5482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4D4D4D"/>
                </a:solidFill>
                <a:latin typeface="SassoonPrimaryInfantMedium" panose="00000500000000000000" pitchFamily="2" charset="0"/>
              </a:rPr>
              <a:t> Is </a:t>
            </a:r>
            <a:r>
              <a:rPr lang="en-GB" sz="2400" b="1" dirty="0" err="1">
                <a:solidFill>
                  <a:srgbClr val="4D4D4D"/>
                </a:solidFill>
                <a:latin typeface="SassoonPrimaryInfantMedium" panose="00000500000000000000" pitchFamily="2" charset="0"/>
              </a:rPr>
              <a:t>fearr</a:t>
            </a:r>
            <a:r>
              <a:rPr lang="en-GB" sz="2400" b="1" dirty="0">
                <a:solidFill>
                  <a:srgbClr val="4D4D4D"/>
                </a:solidFill>
                <a:latin typeface="SassoonPrimaryInfantMedium" panose="00000500000000000000" pitchFamily="2" charset="0"/>
              </a:rPr>
              <a:t> </a:t>
            </a:r>
            <a:r>
              <a:rPr lang="en-GB" sz="2400" b="1" dirty="0" err="1">
                <a:solidFill>
                  <a:srgbClr val="4D4D4D"/>
                </a:solidFill>
                <a:latin typeface="SassoonPrimaryInfantMedium" panose="00000500000000000000" pitchFamily="2" charset="0"/>
              </a:rPr>
              <a:t>Gaeilge</a:t>
            </a:r>
            <a:r>
              <a:rPr lang="en-GB" sz="2400" b="1" dirty="0">
                <a:solidFill>
                  <a:srgbClr val="4D4D4D"/>
                </a:solidFill>
                <a:latin typeface="SassoonPrimaryInfantMedium" panose="00000500000000000000" pitchFamily="2" charset="0"/>
              </a:rPr>
              <a:t> </a:t>
            </a:r>
            <a:r>
              <a:rPr lang="en-GB" sz="2400" b="1" dirty="0" err="1">
                <a:solidFill>
                  <a:srgbClr val="4D4D4D"/>
                </a:solidFill>
                <a:latin typeface="SassoonPrimaryInfantMedium" panose="00000500000000000000" pitchFamily="2" charset="0"/>
              </a:rPr>
              <a:t>briste</a:t>
            </a:r>
            <a:r>
              <a:rPr lang="en-GB" sz="2400" b="1" dirty="0">
                <a:solidFill>
                  <a:srgbClr val="4D4D4D"/>
                </a:solidFill>
                <a:latin typeface="SassoonPrimaryInfantMedium" panose="00000500000000000000" pitchFamily="2" charset="0"/>
              </a:rPr>
              <a:t>, </a:t>
            </a:r>
            <a:r>
              <a:rPr lang="en-GB" sz="2400" b="1" dirty="0" err="1">
                <a:solidFill>
                  <a:srgbClr val="4D4D4D"/>
                </a:solidFill>
                <a:latin typeface="SassoonPrimaryInfantMedium" panose="00000500000000000000" pitchFamily="2" charset="0"/>
              </a:rPr>
              <a:t>ná</a:t>
            </a:r>
            <a:r>
              <a:rPr lang="en-GB" sz="2400" b="1" dirty="0">
                <a:solidFill>
                  <a:srgbClr val="4D4D4D"/>
                </a:solidFill>
                <a:latin typeface="SassoonPrimaryInfantMedium" panose="00000500000000000000" pitchFamily="2" charset="0"/>
              </a:rPr>
              <a:t> </a:t>
            </a:r>
            <a:r>
              <a:rPr lang="en-GB" sz="2400" b="1" dirty="0" err="1">
                <a:solidFill>
                  <a:srgbClr val="4D4D4D"/>
                </a:solidFill>
                <a:latin typeface="SassoonPrimaryInfantMedium" panose="00000500000000000000" pitchFamily="2" charset="0"/>
              </a:rPr>
              <a:t>Béarla</a:t>
            </a:r>
            <a:r>
              <a:rPr lang="en-GB" sz="2400" b="1" dirty="0">
                <a:solidFill>
                  <a:srgbClr val="4D4D4D"/>
                </a:solidFill>
                <a:latin typeface="SassoonPrimaryInfantMedium" panose="00000500000000000000" pitchFamily="2" charset="0"/>
              </a:rPr>
              <a:t> </a:t>
            </a:r>
            <a:r>
              <a:rPr lang="en-GB" sz="2400" b="1" dirty="0" err="1" smtClean="0">
                <a:solidFill>
                  <a:srgbClr val="4D4D4D"/>
                </a:solidFill>
                <a:latin typeface="SassoonPrimaryInfantMedium" panose="00000500000000000000" pitchFamily="2" charset="0"/>
              </a:rPr>
              <a:t>clíste</a:t>
            </a:r>
            <a:endParaRPr lang="en-GB" sz="2400" b="1" dirty="0">
              <a:latin typeface="SassoonPrimaryInfantMedium" panose="00000500000000000000" pitchFamily="2" charset="0"/>
            </a:endParaRPr>
          </a:p>
        </p:txBody>
      </p:sp>
      <p:pic>
        <p:nvPicPr>
          <p:cNvPr id="7" name="Picture 6" descr="Before Then, I Don't Remember Ever Going Into A Rage - Two Girls ...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2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840" y="681624"/>
            <a:ext cx="2154691" cy="14723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75264" y="2078369"/>
            <a:ext cx="6479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SassoonPrimaryInfantMedium" panose="00000500000000000000" pitchFamily="2" charset="0"/>
              </a:rPr>
              <a:t>Broken Irish is better than clever English – speak what you can</a:t>
            </a:r>
            <a:endParaRPr lang="en-GB" dirty="0">
              <a:solidFill>
                <a:schemeClr val="bg1"/>
              </a:solidFill>
              <a:latin typeface="SassoonPrimaryInfantMedium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45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…</a:t>
            </a:r>
            <a:r>
              <a:rPr lang="en-US" sz="2800" b="1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Cluiche</a:t>
            </a:r>
            <a:r>
              <a:rPr lang="en-US" sz="2800" b="1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Nua</a:t>
            </a:r>
            <a:r>
              <a:rPr lang="en-US" sz="2800" b="1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Scríobh</a:t>
            </a:r>
            <a:r>
              <a:rPr lang="en-US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an </a:t>
            </a:r>
            <a:r>
              <a:rPr lang="en-US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foclóir</a:t>
            </a:r>
            <a:r>
              <a:rPr lang="en-US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nua</a:t>
            </a:r>
            <a:r>
              <a:rPr lang="en-US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i</a:t>
            </a:r>
            <a:r>
              <a:rPr lang="en-US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do </a:t>
            </a:r>
            <a:r>
              <a:rPr lang="en-US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chóipleabhar</a:t>
            </a:r>
            <a:r>
              <a:rPr lang="en-US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agus</a:t>
            </a:r>
            <a:r>
              <a:rPr lang="en-US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tarraing</a:t>
            </a:r>
            <a:r>
              <a:rPr lang="en-US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pictiúr</a:t>
            </a:r>
            <a:r>
              <a:rPr lang="en-US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in </a:t>
            </a:r>
            <a:r>
              <a:rPr lang="en-US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aice</a:t>
            </a:r>
            <a:r>
              <a:rPr lang="en-US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le </a:t>
            </a:r>
            <a:r>
              <a:rPr lang="en-US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gach</a:t>
            </a:r>
            <a:r>
              <a:rPr lang="en-US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focal. (Write the new words in your copy and draw a picture with each word.) </a:t>
            </a:r>
            <a:r>
              <a:rPr lang="en-US" sz="4400" dirty="0" smtClean="0">
                <a:latin typeface="Comic Sans MS" panose="030F0702030302020204" pitchFamily="66" charset="0"/>
              </a:rPr>
              <a:t/>
            </a:r>
            <a:br>
              <a:rPr lang="en-US" sz="4400" dirty="0" smtClean="0">
                <a:latin typeface="Comic Sans MS" panose="030F0702030302020204" pitchFamily="66" charset="0"/>
              </a:rPr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6849" y="2429691"/>
            <a:ext cx="2391847" cy="2560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48892" y="2429691"/>
            <a:ext cx="2350571" cy="2560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7109" y="2429690"/>
            <a:ext cx="2442754" cy="2560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61565" y="2429690"/>
            <a:ext cx="2580425" cy="2560319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71005" y="5566454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714577" y="5566454"/>
            <a:ext cx="609600" cy="6096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868886" y="5546857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050834" y="55664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0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5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1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4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SassoonPrimaryInfant" panose="00000400000000000000" pitchFamily="2" charset="0"/>
              </a:rPr>
              <a:t>Cluiche</a:t>
            </a:r>
            <a:r>
              <a:rPr lang="en-GB" dirty="0" smtClean="0">
                <a:latin typeface="SassoonPrimaryInfant" panose="00000400000000000000" pitchFamily="2" charset="0"/>
              </a:rPr>
              <a:t> : </a:t>
            </a:r>
            <a:r>
              <a:rPr lang="en-GB" dirty="0" err="1" smtClean="0">
                <a:latin typeface="SassoonPrimaryInfant" panose="00000400000000000000" pitchFamily="2" charset="0"/>
              </a:rPr>
              <a:t>Pléasc</a:t>
            </a:r>
            <a:r>
              <a:rPr lang="en-GB" dirty="0" smtClean="0">
                <a:latin typeface="SassoonPrimaryInfant" panose="00000400000000000000" pitchFamily="2" charset="0"/>
              </a:rPr>
              <a:t> </a:t>
            </a:r>
            <a:r>
              <a:rPr lang="en-GB" dirty="0" err="1" smtClean="0">
                <a:latin typeface="SassoonPrimaryInfant" panose="00000400000000000000" pitchFamily="2" charset="0"/>
              </a:rPr>
              <a:t>uisce</a:t>
            </a:r>
            <a:r>
              <a:rPr lang="en-GB" dirty="0" smtClean="0">
                <a:latin typeface="SassoonPrimaryInfant" panose="00000400000000000000" pitchFamily="2" charset="0"/>
              </a:rPr>
              <a:t>- </a:t>
            </a:r>
            <a:r>
              <a:rPr lang="en-GB" dirty="0" err="1" smtClean="0">
                <a:latin typeface="SassoonPrimaryInfant" panose="00000400000000000000" pitchFamily="2" charset="0"/>
              </a:rPr>
              <a:t>Cluiche</a:t>
            </a:r>
            <a:r>
              <a:rPr lang="en-GB" dirty="0" smtClean="0">
                <a:latin typeface="SassoonPrimaryInfant" panose="00000400000000000000" pitchFamily="2" charset="0"/>
              </a:rPr>
              <a:t> </a:t>
            </a:r>
            <a:r>
              <a:rPr lang="en-GB" dirty="0" err="1" smtClean="0">
                <a:latin typeface="SassoonPrimaryInfant" panose="00000400000000000000" pitchFamily="2" charset="0"/>
              </a:rPr>
              <a:t>Nua</a:t>
            </a:r>
            <a:endParaRPr lang="en-IE" dirty="0">
              <a:latin typeface="SassoonPrimaryInfant" panose="000004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479174"/>
            <a:ext cx="4819507" cy="34425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3564" y="5347970"/>
            <a:ext cx="5805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https://content.folensonline.ie/programmes/AbairLiom/2nd_class/resources/Vocabulary_games/AL_2C_GAME_Waterblast_L11_003/index.html</a:t>
            </a:r>
            <a:endParaRPr lang="en-IE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03564" y="4921679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latin typeface="SassoonPrimaryInfant" panose="00000400000000000000" pitchFamily="2" charset="0"/>
              </a:rPr>
              <a:t>Cliceáil</a:t>
            </a:r>
            <a:r>
              <a:rPr lang="en-GB" sz="2400" b="1" dirty="0" smtClean="0">
                <a:latin typeface="SassoonPrimaryInfant" panose="00000400000000000000" pitchFamily="2" charset="0"/>
              </a:rPr>
              <a:t> </a:t>
            </a:r>
            <a:r>
              <a:rPr lang="en-GB" sz="2400" b="1" dirty="0" err="1" smtClean="0">
                <a:latin typeface="SassoonPrimaryInfant" panose="00000400000000000000" pitchFamily="2" charset="0"/>
              </a:rPr>
              <a:t>ar</a:t>
            </a:r>
            <a:r>
              <a:rPr lang="en-GB" sz="2400" b="1" dirty="0" smtClean="0">
                <a:latin typeface="SassoonPrimaryInfant" panose="00000400000000000000" pitchFamily="2" charset="0"/>
              </a:rPr>
              <a:t> an </a:t>
            </a:r>
            <a:r>
              <a:rPr lang="en-GB" sz="2400" b="1" dirty="0" err="1" smtClean="0">
                <a:latin typeface="SassoonPrimaryInfant" panose="00000400000000000000" pitchFamily="2" charset="0"/>
              </a:rPr>
              <a:t>nasc</a:t>
            </a:r>
            <a:r>
              <a:rPr lang="en-GB" sz="2400" b="1" dirty="0" smtClean="0">
                <a:latin typeface="SassoonPrimaryInfant" panose="00000400000000000000" pitchFamily="2" charset="0"/>
              </a:rPr>
              <a:t> </a:t>
            </a:r>
            <a:r>
              <a:rPr lang="en-GB" sz="2400" b="1" dirty="0" err="1" smtClean="0">
                <a:latin typeface="SassoonPrimaryInfant" panose="00000400000000000000" pitchFamily="2" charset="0"/>
              </a:rPr>
              <a:t>seo</a:t>
            </a:r>
            <a:r>
              <a:rPr lang="en-GB" sz="2400" b="1" dirty="0" smtClean="0">
                <a:latin typeface="SassoonPrimaryInfant" panose="00000400000000000000" pitchFamily="2" charset="0"/>
              </a:rPr>
              <a:t>: </a:t>
            </a:r>
            <a:endParaRPr lang="en-IE" sz="2400" b="1" dirty="0">
              <a:latin typeface="SassoonPrimaryInfa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85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532" y="1815352"/>
            <a:ext cx="72026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SassoonPrimaryInfant" panose="00000400000000000000" pitchFamily="2" charset="0"/>
              </a:rPr>
              <a:t>Cúla4.com </a:t>
            </a:r>
          </a:p>
          <a:p>
            <a:r>
              <a:rPr lang="en-GB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Is </a:t>
            </a:r>
            <a:r>
              <a:rPr lang="en-GB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Eolaí</a:t>
            </a:r>
            <a:r>
              <a:rPr lang="en-GB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 </a:t>
            </a:r>
            <a:r>
              <a:rPr lang="en-GB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Mé</a:t>
            </a:r>
            <a:r>
              <a:rPr lang="en-GB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 </a:t>
            </a:r>
          </a:p>
          <a:p>
            <a:r>
              <a:rPr lang="en-GB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Ár</a:t>
            </a:r>
            <a:r>
              <a:rPr lang="en-GB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 </a:t>
            </a:r>
            <a:r>
              <a:rPr lang="en-GB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Scéal</a:t>
            </a:r>
            <a:r>
              <a:rPr lang="en-GB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 </a:t>
            </a:r>
            <a:endParaRPr lang="en-GB" sz="2800" dirty="0">
              <a:solidFill>
                <a:schemeClr val="bg1">
                  <a:lumMod val="95000"/>
                  <a:lumOff val="5000"/>
                </a:schemeClr>
              </a:solidFill>
              <a:latin typeface="SassoonPrimaryInfant" panose="00000400000000000000" pitchFamily="2" charset="0"/>
            </a:endParaRPr>
          </a:p>
          <a:p>
            <a:r>
              <a:rPr lang="en-GB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An </a:t>
            </a:r>
            <a:r>
              <a:rPr lang="en-GB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Siopa</a:t>
            </a:r>
            <a:r>
              <a:rPr lang="en-GB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 </a:t>
            </a:r>
            <a:r>
              <a:rPr lang="en-GB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Ealaíne</a:t>
            </a:r>
            <a:r>
              <a:rPr lang="en-GB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 (cúla4.com)</a:t>
            </a:r>
            <a:endParaRPr lang="en-GB" sz="2800" dirty="0">
              <a:solidFill>
                <a:schemeClr val="bg1">
                  <a:lumMod val="95000"/>
                  <a:lumOff val="5000"/>
                </a:schemeClr>
              </a:solidFill>
              <a:latin typeface="SassoonPrimaryInfant" panose="00000400000000000000" pitchFamily="2" charset="0"/>
            </a:endParaRPr>
          </a:p>
          <a:p>
            <a:r>
              <a:rPr lang="en-GB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Cúla4 </a:t>
            </a:r>
            <a:r>
              <a:rPr lang="en-GB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ar</a:t>
            </a:r>
            <a:r>
              <a:rPr lang="en-GB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 </a:t>
            </a:r>
            <a:r>
              <a:rPr lang="en-GB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Scoil</a:t>
            </a:r>
            <a:r>
              <a:rPr lang="en-GB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 </a:t>
            </a:r>
            <a:r>
              <a:rPr lang="en-GB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at </a:t>
            </a:r>
            <a:r>
              <a:rPr lang="en-GB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10.00 </a:t>
            </a:r>
            <a:r>
              <a:rPr lang="en-GB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a.m</a:t>
            </a:r>
            <a:r>
              <a:rPr lang="en-GB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 on </a:t>
            </a:r>
            <a:r>
              <a:rPr lang="en-GB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TG4</a:t>
            </a:r>
            <a:endParaRPr lang="en-GB" sz="2800" dirty="0">
              <a:solidFill>
                <a:schemeClr val="bg1">
                  <a:lumMod val="95000"/>
                  <a:lumOff val="5000"/>
                </a:schemeClr>
              </a:solidFill>
              <a:latin typeface="SassoonPrimaryInfant" panose="000004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6789" y="562710"/>
            <a:ext cx="5760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SassoonCRInfantMedium" panose="02000603020000020003" pitchFamily="2" charset="0"/>
              </a:rPr>
              <a:t>Check out YouTube and the </a:t>
            </a:r>
            <a:r>
              <a:rPr lang="en-GB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CRInfantMedium" panose="02000603020000020003" pitchFamily="2" charset="0"/>
              </a:rPr>
              <a:t>TG4 </a:t>
            </a:r>
            <a:r>
              <a:rPr lang="en-GB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SassoonCRInfantMedium" panose="02000603020000020003" pitchFamily="2" charset="0"/>
              </a:rPr>
              <a:t>player </a:t>
            </a:r>
            <a:endParaRPr lang="en-GB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SassoonCRInfantMedium" panose="02000603020000020003" pitchFamily="2" charset="0"/>
            </a:endParaRPr>
          </a:p>
          <a:p>
            <a:r>
              <a:rPr lang="en-GB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CRInfantMedium" panose="02000603020000020003" pitchFamily="2" charset="0"/>
              </a:rPr>
              <a:t>for </a:t>
            </a:r>
            <a:r>
              <a:rPr lang="en-GB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SassoonCRInfantMedium" panose="02000603020000020003" pitchFamily="2" charset="0"/>
              </a:rPr>
              <a:t>the Irish programmes listed below</a:t>
            </a:r>
            <a:r>
              <a:rPr lang="en-GB" sz="2400" dirty="0">
                <a:latin typeface="SassoonCRInfantMedium" panose="02000603020000020003" pitchFamily="2" charset="0"/>
              </a:rPr>
              <a:t>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38038" y="4814046"/>
            <a:ext cx="50401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 smtClean="0">
                <a:latin typeface="SassoonPrimaryInfant" panose="00000400000000000000" pitchFamily="2" charset="0"/>
              </a:rPr>
              <a:t>Youtube.com</a:t>
            </a:r>
          </a:p>
          <a:p>
            <a:r>
              <a:rPr lang="en-GB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Corpoidechas</a:t>
            </a:r>
            <a:r>
              <a:rPr lang="en-GB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 Le </a:t>
            </a:r>
            <a:r>
              <a:rPr lang="en-GB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Ciarán</a:t>
            </a:r>
            <a:r>
              <a:rPr lang="en-GB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 ( </a:t>
            </a:r>
            <a:r>
              <a:rPr lang="en-GB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PE)</a:t>
            </a:r>
            <a:endParaRPr lang="en-GB" sz="3200" dirty="0">
              <a:solidFill>
                <a:schemeClr val="bg1">
                  <a:lumMod val="95000"/>
                  <a:lumOff val="5000"/>
                </a:schemeClr>
              </a:solidFill>
              <a:latin typeface="SassoonPrimaryInfant" panose="00000400000000000000" pitchFamily="2" charset="0"/>
            </a:endParaRPr>
          </a:p>
          <a:p>
            <a:r>
              <a:rPr lang="en-GB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Dino Lingo</a:t>
            </a:r>
            <a:endParaRPr lang="en-IE" sz="3200" u="sng" dirty="0">
              <a:latin typeface="SassoonPrimaryInfant" panose="000004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643" y="3970985"/>
            <a:ext cx="2887015" cy="2887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850" y="2938735"/>
            <a:ext cx="3053959" cy="22787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37338" y="3294529"/>
            <a:ext cx="2420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</a:t>
            </a:r>
            <a:r>
              <a:rPr lang="en-GB" dirty="0">
                <a:solidFill>
                  <a:schemeClr val="bg1"/>
                </a:solidFill>
              </a:rPr>
              <a:t>I</a:t>
            </a:r>
            <a:r>
              <a:rPr lang="en-GB" dirty="0" smtClean="0">
                <a:solidFill>
                  <a:schemeClr val="bg1"/>
                </a:solidFill>
              </a:rPr>
              <a:t>s </a:t>
            </a:r>
            <a:r>
              <a:rPr lang="en-GB" dirty="0" err="1" smtClean="0">
                <a:solidFill>
                  <a:schemeClr val="bg1"/>
                </a:solidFill>
              </a:rPr>
              <a:t>breá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liom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Gaeilge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ar</a:t>
            </a:r>
            <a:r>
              <a:rPr lang="en-GB" dirty="0" smtClean="0">
                <a:solidFill>
                  <a:schemeClr val="bg1"/>
                </a:solidFill>
              </a:rPr>
              <a:t> an </a:t>
            </a:r>
            <a:r>
              <a:rPr lang="en-GB" dirty="0" err="1" smtClean="0">
                <a:solidFill>
                  <a:schemeClr val="bg1"/>
                </a:solidFill>
              </a:rPr>
              <a:t>teilifís</a:t>
            </a:r>
            <a:r>
              <a:rPr lang="en-GB" dirty="0" smtClean="0">
                <a:solidFill>
                  <a:schemeClr val="bg1"/>
                </a:solidFill>
              </a:rPr>
              <a:t>!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9891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000" dirty="0" err="1" smtClean="0"/>
              <a:t>Maith</a:t>
            </a:r>
            <a:r>
              <a:rPr lang="en-GB" sz="8000" dirty="0" smtClean="0"/>
              <a:t> </a:t>
            </a:r>
            <a:r>
              <a:rPr lang="en-GB" sz="8000" dirty="0" err="1" smtClean="0"/>
              <a:t>thú</a:t>
            </a:r>
            <a:r>
              <a:rPr lang="en-GB" sz="8000" dirty="0" smtClean="0"/>
              <a:t>!</a:t>
            </a:r>
            <a:endParaRPr lang="en-GB" sz="8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49" y="2052638"/>
            <a:ext cx="6002878" cy="4195762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60715" y="3339352"/>
            <a:ext cx="980237" cy="98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2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3733"/>
            <a:ext cx="9404723" cy="1400530"/>
          </a:xfrm>
        </p:spPr>
        <p:txBody>
          <a:bodyPr/>
          <a:lstStyle/>
          <a:p>
            <a:pPr algn="ctr"/>
            <a:r>
              <a:rPr lang="en-GB" dirty="0" err="1" smtClean="0"/>
              <a:t>Cúla</a:t>
            </a:r>
            <a:r>
              <a:rPr lang="en-GB" dirty="0" smtClean="0"/>
              <a:t> 4 </a:t>
            </a:r>
            <a:r>
              <a:rPr lang="en-GB" dirty="0" err="1" smtClean="0"/>
              <a:t>ar</a:t>
            </a:r>
            <a:r>
              <a:rPr lang="en-GB" dirty="0" smtClean="0"/>
              <a:t> </a:t>
            </a:r>
            <a:r>
              <a:rPr lang="en-GB" dirty="0" err="1" smtClean="0"/>
              <a:t>Scoil</a:t>
            </a:r>
            <a:endParaRPr lang="en-IE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61135" y="1207730"/>
            <a:ext cx="6609805" cy="3701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6111" y="5039849"/>
            <a:ext cx="10189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SassoonPrimaryInfant" panose="00000400000000000000" pitchFamily="2" charset="0"/>
              </a:rPr>
              <a:t>Please watch this programme at least once a week. You won’t understand everything but watching </a:t>
            </a:r>
            <a:r>
              <a:rPr lang="en-GB" sz="2400" dirty="0" err="1" smtClean="0">
                <a:latin typeface="SassoonPrimaryInfant" panose="00000400000000000000" pitchFamily="2" charset="0"/>
              </a:rPr>
              <a:t>Gaeilge</a:t>
            </a:r>
            <a:r>
              <a:rPr lang="en-GB" sz="2400" dirty="0" smtClean="0">
                <a:latin typeface="SassoonPrimaryInfant" panose="00000400000000000000" pitchFamily="2" charset="0"/>
              </a:rPr>
              <a:t> </a:t>
            </a:r>
            <a:r>
              <a:rPr lang="en-GB" sz="2400" dirty="0" err="1" smtClean="0">
                <a:latin typeface="SassoonPrimaryInfant" panose="00000400000000000000" pitchFamily="2" charset="0"/>
              </a:rPr>
              <a:t>ar</a:t>
            </a:r>
            <a:r>
              <a:rPr lang="en-GB" sz="2400" dirty="0" smtClean="0">
                <a:latin typeface="SassoonPrimaryInfant" panose="00000400000000000000" pitchFamily="2" charset="0"/>
              </a:rPr>
              <a:t> an </a:t>
            </a:r>
            <a:r>
              <a:rPr lang="en-GB" sz="2400" dirty="0" err="1" smtClean="0">
                <a:latin typeface="SassoonPrimaryInfant" panose="00000400000000000000" pitchFamily="2" charset="0"/>
              </a:rPr>
              <a:t>teilifís</a:t>
            </a:r>
            <a:r>
              <a:rPr lang="en-GB" sz="2400" dirty="0" smtClean="0">
                <a:latin typeface="SassoonPrimaryInfant" panose="00000400000000000000" pitchFamily="2" charset="0"/>
              </a:rPr>
              <a:t> is a great </a:t>
            </a:r>
            <a:r>
              <a:rPr lang="en-GB" sz="2400" dirty="0">
                <a:latin typeface="SassoonPrimaryInfant" panose="00000400000000000000" pitchFamily="2" charset="0"/>
              </a:rPr>
              <a:t>w</a:t>
            </a:r>
            <a:r>
              <a:rPr lang="en-GB" sz="2400" dirty="0" smtClean="0">
                <a:latin typeface="SassoonPrimaryInfant" panose="00000400000000000000" pitchFamily="2" charset="0"/>
              </a:rPr>
              <a:t>ay to train your ears to hear the words you do know!</a:t>
            </a:r>
            <a:endParaRPr lang="en-IE" sz="2400" dirty="0">
              <a:latin typeface="SassoonPrimaryInfant" panose="000004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7146" y="662927"/>
            <a:ext cx="246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Cliceáil</a:t>
            </a:r>
            <a:r>
              <a:rPr lang="en-GB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</a:t>
            </a:r>
            <a:r>
              <a:rPr lang="en-GB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an </a:t>
            </a:r>
            <a:r>
              <a:rPr lang="en-GB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bpictiúr</a:t>
            </a:r>
            <a:endParaRPr lang="en-IE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81980" y="662927"/>
            <a:ext cx="5682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hlinkClick r:id="rId2"/>
              </a:rPr>
              <a:t>https://www.cula4.com/en/shows/cula4-ar-scoil/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7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3" y="452718"/>
            <a:ext cx="10094575" cy="869645"/>
          </a:xfrm>
        </p:spPr>
        <p:txBody>
          <a:bodyPr/>
          <a:lstStyle/>
          <a:p>
            <a:r>
              <a:rPr lang="en-GB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Week 1: Select lesson </a:t>
            </a:r>
            <a:r>
              <a:rPr lang="en-GB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10: </a:t>
            </a:r>
            <a:r>
              <a:rPr lang="en-GB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- </a:t>
            </a:r>
            <a:r>
              <a:rPr lang="en-GB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An </a:t>
            </a:r>
            <a:r>
              <a:rPr lang="en-GB" sz="4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Seomra</a:t>
            </a:r>
            <a:r>
              <a:rPr lang="en-GB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 </a:t>
            </a:r>
            <a:r>
              <a:rPr lang="en-GB" sz="4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Folctha</a:t>
            </a:r>
            <a:endParaRPr lang="en-GB" sz="4000" dirty="0">
              <a:solidFill>
                <a:schemeClr val="bg1">
                  <a:lumMod val="95000"/>
                  <a:lumOff val="5000"/>
                </a:schemeClr>
              </a:solidFill>
              <a:latin typeface="SassoonPrimaryInfant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893" y="2672862"/>
            <a:ext cx="8946541" cy="4022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Suggested Activities</a:t>
            </a:r>
          </a:p>
          <a:p>
            <a: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Learn the song (</a:t>
            </a:r>
            <a:r>
              <a:rPr lang="en-GB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amhrán</a:t>
            </a:r>
            <a: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) </a:t>
            </a:r>
            <a: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‘</a:t>
            </a:r>
            <a:r>
              <a:rPr lang="en-GB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Mo </a:t>
            </a:r>
            <a:r>
              <a:rPr lang="en-GB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Mhadra</a:t>
            </a:r>
            <a:r>
              <a:rPr lang="en-GB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 a Ni’</a:t>
            </a:r>
            <a:endParaRPr lang="en-GB" i="1" dirty="0" smtClean="0">
              <a:solidFill>
                <a:schemeClr val="bg1">
                  <a:lumMod val="95000"/>
                  <a:lumOff val="5000"/>
                </a:schemeClr>
              </a:solidFill>
              <a:latin typeface="SassoonPrimaryInfant" panose="00000400000000000000" pitchFamily="2" charset="0"/>
            </a:endParaRPr>
          </a:p>
          <a:p>
            <a: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Learn the poem (</a:t>
            </a:r>
            <a:r>
              <a:rPr lang="en-GB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dán</a:t>
            </a:r>
            <a: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) </a:t>
            </a:r>
            <a: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‘</a:t>
            </a:r>
            <a:r>
              <a:rPr lang="en-GB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Stop é Sin a </a:t>
            </a:r>
            <a:r>
              <a:rPr lang="en-GB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Thafaí</a:t>
            </a:r>
            <a:r>
              <a:rPr lang="en-GB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’.</a:t>
            </a:r>
            <a:endParaRPr lang="en-GB" dirty="0" smtClean="0">
              <a:solidFill>
                <a:schemeClr val="bg1">
                  <a:lumMod val="95000"/>
                  <a:lumOff val="5000"/>
                </a:schemeClr>
              </a:solidFill>
              <a:latin typeface="SassoonPrimaryInfant" panose="00000400000000000000" pitchFamily="2" charset="0"/>
            </a:endParaRPr>
          </a:p>
          <a:p>
            <a:r>
              <a:rPr lang="en-GB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Éist</a:t>
            </a:r>
            <a: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 leis an </a:t>
            </a:r>
            <a:r>
              <a:rPr lang="en-GB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scéal</a:t>
            </a:r>
            <a: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 (Listen to the story)</a:t>
            </a:r>
          </a:p>
          <a:p>
            <a:r>
              <a:rPr lang="en-GB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Cuardach</a:t>
            </a:r>
            <a: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 (Click on the pictures to hear the phrases)</a:t>
            </a:r>
          </a:p>
          <a:p>
            <a:r>
              <a:rPr lang="en-GB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Foclóir</a:t>
            </a:r>
            <a: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 1 </a:t>
            </a:r>
            <a:r>
              <a:rPr lang="en-GB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agus</a:t>
            </a:r>
            <a: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 2 (Listen to words and click on the right picture) </a:t>
            </a:r>
          </a:p>
          <a:p>
            <a: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Freagair </a:t>
            </a:r>
            <a:r>
              <a:rPr lang="en-GB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na</a:t>
            </a:r>
            <a: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 Ceisteanna (Answer the questions)</a:t>
            </a:r>
          </a:p>
          <a:p>
            <a: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Léigh an </a:t>
            </a:r>
            <a:r>
              <a:rPr lang="en-GB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scéal</a:t>
            </a:r>
            <a: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 – turn sound off and read the story.</a:t>
            </a:r>
          </a:p>
          <a:p>
            <a:endParaRPr lang="en-GB" dirty="0" smtClean="0">
              <a:latin typeface="SassoonPrimaryInfant" panose="00000400000000000000" pitchFamily="2" charset="0"/>
            </a:endParaRPr>
          </a:p>
          <a:p>
            <a:endParaRPr lang="en-GB" dirty="0">
              <a:latin typeface="SassoonPrimaryInfant" panose="00000400000000000000" pitchFamily="2" charset="0"/>
            </a:endParaRPr>
          </a:p>
        </p:txBody>
      </p:sp>
      <p:pic>
        <p:nvPicPr>
          <p:cNvPr id="5" name="Picture 4" descr="Map of Ireland (as Gaeilge) - Map Jigsaw Puzzles | Alphabet Jigsaws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25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787" y="5334068"/>
            <a:ext cx="1475277" cy="12636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80870" y="1518867"/>
            <a:ext cx="11678194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hlinkClick r:id="rId4"/>
              </a:rPr>
              <a:t>https://content.folensonline.ie/programmes/AbairLiom/2nd_class/resources/Poster/AL_2C_ACT_Postaer_L10_001/index.html</a:t>
            </a:r>
            <a:endParaRPr lang="en-GB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437" y="1128877"/>
            <a:ext cx="179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Go to this link: </a:t>
            </a:r>
            <a:endParaRPr lang="en-GB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5250" y="2282872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or select </a:t>
            </a:r>
            <a:r>
              <a:rPr lang="en-GB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postaer</a:t>
            </a:r>
            <a: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en-GB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>
              <a:latin typeface="SassoonPrimaryInfant" panose="000004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1914"/>
          <a:stretch/>
        </p:blipFill>
        <p:spPr>
          <a:xfrm>
            <a:off x="365760" y="0"/>
            <a:ext cx="11077303" cy="66702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06686" y="2194560"/>
            <a:ext cx="2677885" cy="4833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691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362" y="0"/>
            <a:ext cx="9404723" cy="1400530"/>
          </a:xfrm>
        </p:spPr>
        <p:txBody>
          <a:bodyPr/>
          <a:lstStyle/>
          <a:p>
            <a:pPr algn="ctr"/>
            <a:r>
              <a:rPr lang="en-GB" dirty="0" smtClean="0">
                <a:latin typeface="SassoonPrimaryInfant" panose="00000400000000000000" pitchFamily="2" charset="0"/>
              </a:rPr>
              <a:t>Ceisteanna </a:t>
            </a:r>
            <a:r>
              <a:rPr lang="en-GB" dirty="0" err="1" smtClean="0">
                <a:latin typeface="SassoonPrimaryInfant" panose="00000400000000000000" pitchFamily="2" charset="0"/>
              </a:rPr>
              <a:t>agus</a:t>
            </a:r>
            <a:r>
              <a:rPr lang="en-GB" dirty="0" smtClean="0">
                <a:latin typeface="SassoonPrimaryInfant" panose="00000400000000000000" pitchFamily="2" charset="0"/>
              </a:rPr>
              <a:t> </a:t>
            </a:r>
            <a:r>
              <a:rPr lang="en-GB" dirty="0" err="1" smtClean="0">
                <a:latin typeface="SassoonPrimaryInfant" panose="00000400000000000000" pitchFamily="2" charset="0"/>
              </a:rPr>
              <a:t>Freagraí</a:t>
            </a:r>
            <a:r>
              <a:rPr lang="en-GB" dirty="0" smtClean="0">
                <a:latin typeface="SassoonPrimaryInfant" panose="00000400000000000000" pitchFamily="2" charset="0"/>
              </a:rPr>
              <a:t/>
            </a:r>
            <a:br>
              <a:rPr lang="en-GB" dirty="0" smtClean="0">
                <a:latin typeface="SassoonPrimaryInfant" panose="00000400000000000000" pitchFamily="2" charset="0"/>
              </a:rPr>
            </a:br>
            <a:r>
              <a:rPr lang="en-GB" sz="2800" dirty="0" smtClean="0">
                <a:latin typeface="SassoonPrimaryInfant" panose="00000400000000000000" pitchFamily="2" charset="0"/>
              </a:rPr>
              <a:t>Ask somebody at home- you can make up your own questions too – here are some samples</a:t>
            </a:r>
            <a:r>
              <a:rPr lang="en-GB" sz="3600" dirty="0" smtClean="0">
                <a:latin typeface="SassoonPrimaryInfant" panose="00000400000000000000" pitchFamily="2" charset="0"/>
              </a:rPr>
              <a:t>.</a:t>
            </a:r>
            <a:endParaRPr lang="en-IE" sz="3600" dirty="0">
              <a:latin typeface="SassoonPrimaryInfant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955" y="1987603"/>
            <a:ext cx="11087707" cy="4195481"/>
          </a:xfrm>
        </p:spPr>
        <p:txBody>
          <a:bodyPr>
            <a:noAutofit/>
          </a:bodyPr>
          <a:lstStyle/>
          <a:p>
            <a:r>
              <a:rPr lang="en-GB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Cá</a:t>
            </a:r>
            <a:r>
              <a:rPr lang="en-GB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bhfuil</a:t>
            </a:r>
            <a:r>
              <a:rPr lang="en-GB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Mamaí</a:t>
            </a:r>
            <a:r>
              <a:rPr lang="en-GB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, </a:t>
            </a:r>
            <a:r>
              <a:rPr lang="en-GB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Séan</a:t>
            </a:r>
            <a:r>
              <a:rPr lang="en-GB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, </a:t>
            </a:r>
            <a:r>
              <a:rPr lang="en-GB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Siofra</a:t>
            </a:r>
            <a:r>
              <a:rPr lang="en-GB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agus</a:t>
            </a:r>
            <a:r>
              <a:rPr lang="en-GB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Oisin</a:t>
            </a:r>
            <a:r>
              <a:rPr lang="en-GB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? </a:t>
            </a:r>
            <a:r>
              <a:rPr lang="en-GB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Tá</a:t>
            </a:r>
            <a:r>
              <a:rPr lang="en-GB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said </a:t>
            </a:r>
            <a:r>
              <a:rPr lang="en-GB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sa</a:t>
            </a:r>
            <a:r>
              <a:rPr lang="en-GB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seomra</a:t>
            </a:r>
            <a:r>
              <a:rPr lang="en-GB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folctha</a:t>
            </a:r>
            <a:r>
              <a:rPr lang="en-GB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.</a:t>
            </a:r>
            <a:endParaRPr lang="en-GB" sz="2800" dirty="0" smtClean="0">
              <a:solidFill>
                <a:schemeClr val="bg1"/>
              </a:solidFill>
              <a:latin typeface="SassoonPrimaryInfant" panose="00000400000000000000" pitchFamily="2" charset="0"/>
            </a:endParaRPr>
          </a:p>
          <a:p>
            <a:endParaRPr lang="en-GB" sz="2800" dirty="0" smtClean="0">
              <a:solidFill>
                <a:schemeClr val="bg1"/>
              </a:solidFill>
              <a:latin typeface="SassoonPrimaryInfant" panose="00000400000000000000" pitchFamily="2" charset="0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Cad </a:t>
            </a:r>
            <a:r>
              <a:rPr lang="en-GB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atá</a:t>
            </a:r>
            <a:r>
              <a:rPr lang="en-GB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ina</a:t>
            </a:r>
            <a:r>
              <a:rPr lang="en-GB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lámh</a:t>
            </a:r>
            <a:r>
              <a:rPr lang="en-GB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ag </a:t>
            </a:r>
            <a:r>
              <a:rPr lang="en-GB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Seán</a:t>
            </a:r>
            <a:r>
              <a:rPr lang="en-GB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? </a:t>
            </a:r>
            <a:r>
              <a:rPr lang="en-GB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Tá</a:t>
            </a:r>
            <a:r>
              <a:rPr lang="en-GB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scuab</a:t>
            </a:r>
            <a:r>
              <a:rPr lang="en-GB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fiacla</a:t>
            </a:r>
            <a:r>
              <a:rPr lang="en-GB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ina</a:t>
            </a:r>
            <a:r>
              <a:rPr lang="en-GB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lámh</a:t>
            </a:r>
            <a:r>
              <a:rPr lang="en-GB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ag </a:t>
            </a:r>
            <a:r>
              <a:rPr lang="en-GB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Séan</a:t>
            </a:r>
            <a:r>
              <a:rPr lang="en-GB" sz="24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.</a:t>
            </a:r>
            <a:endParaRPr lang="en-GB" sz="2400" dirty="0" smtClean="0">
              <a:solidFill>
                <a:schemeClr val="bg1"/>
              </a:solidFill>
              <a:latin typeface="SassoonPrimaryInfant" panose="00000400000000000000" pitchFamily="2" charset="0"/>
            </a:endParaRPr>
          </a:p>
          <a:p>
            <a:pPr marL="0" indent="0">
              <a:buNone/>
            </a:pPr>
            <a:endParaRPr lang="en-GB" sz="2800" dirty="0">
              <a:solidFill>
                <a:schemeClr val="bg1"/>
              </a:solidFill>
              <a:latin typeface="SassoonPrimaryInfant" panose="00000400000000000000" pitchFamily="2" charset="0"/>
            </a:endParaRPr>
          </a:p>
          <a:p>
            <a:r>
              <a:rPr lang="en-GB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Cá</a:t>
            </a:r>
            <a:r>
              <a:rPr lang="en-GB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bhfuil</a:t>
            </a:r>
            <a:r>
              <a:rPr lang="en-GB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Taifí</a:t>
            </a:r>
            <a:r>
              <a:rPr lang="en-GB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? </a:t>
            </a:r>
            <a:r>
              <a:rPr lang="en-GB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Tá</a:t>
            </a:r>
            <a:r>
              <a:rPr lang="en-GB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Taifí</a:t>
            </a:r>
            <a:r>
              <a:rPr lang="en-GB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san </a:t>
            </a:r>
            <a:r>
              <a:rPr lang="en-GB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fholcadán</a:t>
            </a:r>
            <a:r>
              <a:rPr lang="en-GB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.</a:t>
            </a:r>
          </a:p>
          <a:p>
            <a:pPr marL="0" indent="0">
              <a:buNone/>
            </a:pPr>
            <a:endParaRPr lang="en-GB" sz="2800" dirty="0">
              <a:solidFill>
                <a:schemeClr val="bg1"/>
              </a:solidFill>
              <a:latin typeface="SassoonPrimaryInfant" panose="00000400000000000000" pitchFamily="2" charset="0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Cad </a:t>
            </a:r>
            <a:r>
              <a:rPr lang="en-GB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atá</a:t>
            </a:r>
            <a:r>
              <a:rPr lang="en-GB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i</a:t>
            </a:r>
            <a:r>
              <a:rPr lang="en-GB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ngach</a:t>
            </a:r>
            <a:r>
              <a:rPr lang="en-GB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áit</a:t>
            </a:r>
            <a:r>
              <a:rPr lang="en-GB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? </a:t>
            </a:r>
            <a:r>
              <a:rPr lang="en-GB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Tá</a:t>
            </a:r>
            <a:r>
              <a:rPr lang="en-GB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uisce</a:t>
            </a:r>
            <a:r>
              <a:rPr lang="en-GB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i</a:t>
            </a:r>
            <a:r>
              <a:rPr lang="en-GB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ngach</a:t>
            </a:r>
            <a:r>
              <a:rPr lang="en-GB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áit</a:t>
            </a:r>
            <a:r>
              <a:rPr lang="en-GB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.</a:t>
            </a:r>
            <a:endParaRPr lang="en-IE" sz="2400" dirty="0">
              <a:latin typeface="SassoonPrimaryInfant" panose="00000400000000000000" pitchFamily="2" charset="0"/>
            </a:endParaRP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985862" y="1987603"/>
            <a:ext cx="609600" cy="6096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98285" y="3098074"/>
            <a:ext cx="609600" cy="6096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058297" y="4085343"/>
            <a:ext cx="609600" cy="6096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058297" y="52820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8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45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91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40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SassoonPrimaryInfant" panose="00000400000000000000" pitchFamily="2" charset="0"/>
              </a:rPr>
              <a:t>Léigh</a:t>
            </a:r>
            <a:r>
              <a:rPr lang="en-GB" dirty="0" smtClean="0">
                <a:latin typeface="SassoonPrimaryInfant" panose="00000400000000000000" pitchFamily="2" charset="0"/>
              </a:rPr>
              <a:t> </a:t>
            </a:r>
            <a:r>
              <a:rPr lang="en-GB" dirty="0" smtClean="0">
                <a:latin typeface="SassoonPrimaryInfant" panose="00000400000000000000" pitchFamily="2" charset="0"/>
              </a:rPr>
              <a:t>– Read</a:t>
            </a:r>
            <a:br>
              <a:rPr lang="en-GB" dirty="0" smtClean="0">
                <a:latin typeface="SassoonPrimaryInfant" panose="00000400000000000000" pitchFamily="2" charset="0"/>
              </a:rPr>
            </a:br>
            <a:r>
              <a:rPr lang="en-GB" dirty="0">
                <a:latin typeface="SassoonPrimaryInfant" panose="00000400000000000000" pitchFamily="2" charset="0"/>
              </a:rPr>
              <a:t/>
            </a:r>
            <a:br>
              <a:rPr lang="en-GB" dirty="0">
                <a:latin typeface="SassoonPrimaryInfant" panose="00000400000000000000" pitchFamily="2" charset="0"/>
              </a:rPr>
            </a:br>
            <a:endParaRPr lang="en-IE" dirty="0">
              <a:latin typeface="SassoonPrimaryInfant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53248"/>
            <a:ext cx="8946541" cy="4915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err="1">
                <a:latin typeface="SassoonPrimaryInfantMedium" panose="00000500000000000000" pitchFamily="2" charset="0"/>
              </a:rPr>
              <a:t>Tá</a:t>
            </a:r>
            <a:r>
              <a:rPr lang="en-GB" sz="2800" dirty="0">
                <a:latin typeface="SassoonPrimaryInfantMedium" panose="00000500000000000000" pitchFamily="2" charset="0"/>
              </a:rPr>
              <a:t> </a:t>
            </a:r>
            <a:r>
              <a:rPr lang="en-GB" sz="2800" dirty="0" err="1">
                <a:latin typeface="SassoonPrimaryInfantMedium" panose="00000500000000000000" pitchFamily="2" charset="0"/>
              </a:rPr>
              <a:t>Mamaí</a:t>
            </a:r>
            <a:r>
              <a:rPr lang="en-GB" sz="2800" dirty="0">
                <a:latin typeface="SassoonPrimaryInfantMedium" panose="00000500000000000000" pitchFamily="2" charset="0"/>
              </a:rPr>
              <a:t>, </a:t>
            </a:r>
            <a:r>
              <a:rPr lang="en-GB" sz="2800" dirty="0" err="1">
                <a:latin typeface="SassoonPrimaryInfantMedium" panose="00000500000000000000" pitchFamily="2" charset="0"/>
              </a:rPr>
              <a:t>Seán</a:t>
            </a:r>
            <a:r>
              <a:rPr lang="en-GB" sz="2800" dirty="0">
                <a:latin typeface="SassoonPrimaryInfantMedium" panose="00000500000000000000" pitchFamily="2" charset="0"/>
              </a:rPr>
              <a:t>, </a:t>
            </a:r>
            <a:r>
              <a:rPr lang="en-GB" sz="2800" dirty="0" err="1">
                <a:latin typeface="SassoonPrimaryInfantMedium" panose="00000500000000000000" pitchFamily="2" charset="0"/>
              </a:rPr>
              <a:t>Síofra</a:t>
            </a:r>
            <a:r>
              <a:rPr lang="en-GB" sz="2800" dirty="0">
                <a:latin typeface="SassoonPrimaryInfantMedium" panose="00000500000000000000" pitchFamily="2" charset="0"/>
              </a:rPr>
              <a:t> </a:t>
            </a:r>
            <a:r>
              <a:rPr lang="en-GB" sz="2800" dirty="0" err="1">
                <a:latin typeface="SassoonPrimaryInfantMedium" panose="00000500000000000000" pitchFamily="2" charset="0"/>
              </a:rPr>
              <a:t>agus</a:t>
            </a:r>
            <a:r>
              <a:rPr lang="en-GB" sz="2800" dirty="0">
                <a:latin typeface="SassoonPrimaryInfantMedium" panose="00000500000000000000" pitchFamily="2" charset="0"/>
              </a:rPr>
              <a:t> </a:t>
            </a:r>
            <a:r>
              <a:rPr lang="en-GB" sz="2800" dirty="0" err="1">
                <a:latin typeface="SassoonPrimaryInfantMedium" panose="00000500000000000000" pitchFamily="2" charset="0"/>
              </a:rPr>
              <a:t>Oisín</a:t>
            </a:r>
            <a:r>
              <a:rPr lang="en-GB" sz="2800" dirty="0">
                <a:latin typeface="SassoonPrimaryInfantMedium" panose="00000500000000000000" pitchFamily="2" charset="0"/>
              </a:rPr>
              <a:t> </a:t>
            </a:r>
            <a:r>
              <a:rPr lang="en-GB" sz="2800" dirty="0" err="1">
                <a:latin typeface="SassoonPrimaryInfantMedium" panose="00000500000000000000" pitchFamily="2" charset="0"/>
              </a:rPr>
              <a:t>sa</a:t>
            </a:r>
            <a:r>
              <a:rPr lang="en-GB" sz="2800" dirty="0">
                <a:latin typeface="SassoonPrimaryInfantMedium" panose="00000500000000000000" pitchFamily="2" charset="0"/>
              </a:rPr>
              <a:t> </a:t>
            </a:r>
            <a:r>
              <a:rPr lang="en-GB" sz="2800" dirty="0" err="1">
                <a:latin typeface="SassoonPrimaryInfantMedium" panose="00000500000000000000" pitchFamily="2" charset="0"/>
              </a:rPr>
              <a:t>seomra</a:t>
            </a:r>
            <a:r>
              <a:rPr lang="en-GB" sz="2800" dirty="0">
                <a:latin typeface="SassoonPrimaryInfantMedium" panose="00000500000000000000" pitchFamily="2" charset="0"/>
              </a:rPr>
              <a:t> </a:t>
            </a:r>
            <a:r>
              <a:rPr lang="en-GB" sz="2800" dirty="0" err="1">
                <a:latin typeface="SassoonPrimaryInfantMedium" panose="00000500000000000000" pitchFamily="2" charset="0"/>
              </a:rPr>
              <a:t>folctha</a:t>
            </a:r>
            <a:r>
              <a:rPr lang="en-GB" sz="2800" dirty="0">
                <a:latin typeface="SassoonPrimaryInfantMedium" panose="00000500000000000000" pitchFamily="2" charset="0"/>
              </a:rPr>
              <a:t>. </a:t>
            </a:r>
            <a:endParaRPr lang="en-GB" sz="2800" dirty="0" smtClean="0">
              <a:latin typeface="SassoonPrimaryInfantMedium" panose="00000500000000000000" pitchFamily="2" charset="0"/>
            </a:endParaRPr>
          </a:p>
          <a:p>
            <a:pPr marL="0" indent="0">
              <a:buNone/>
            </a:pPr>
            <a:endParaRPr lang="en-GB" sz="2800" dirty="0" smtClean="0">
              <a:latin typeface="SassoonPrimaryInfantMedium" panose="00000500000000000000" pitchFamily="2" charset="0"/>
            </a:endParaRPr>
          </a:p>
          <a:p>
            <a:pPr marL="0" indent="0">
              <a:buNone/>
            </a:pPr>
            <a:r>
              <a:rPr lang="en-GB" sz="2800" dirty="0" err="1" smtClean="0">
                <a:latin typeface="SassoonPrimaryInfantMedium" panose="00000500000000000000" pitchFamily="2" charset="0"/>
              </a:rPr>
              <a:t>Tá</a:t>
            </a:r>
            <a:r>
              <a:rPr lang="en-GB" sz="2800" dirty="0" smtClean="0">
                <a:latin typeface="SassoonPrimaryInfantMedium" panose="00000500000000000000" pitchFamily="2" charset="0"/>
              </a:rPr>
              <a:t> </a:t>
            </a:r>
            <a:r>
              <a:rPr lang="en-GB" sz="2800" dirty="0">
                <a:latin typeface="SassoonPrimaryInfantMedium" panose="00000500000000000000" pitchFamily="2" charset="0"/>
              </a:rPr>
              <a:t>an </a:t>
            </a:r>
            <a:r>
              <a:rPr lang="en-GB" sz="2800" dirty="0" err="1">
                <a:latin typeface="SassoonPrimaryInfantMedium" panose="00000500000000000000" pitchFamily="2" charset="0"/>
              </a:rPr>
              <a:t>seomra</a:t>
            </a:r>
            <a:r>
              <a:rPr lang="en-GB" sz="2800" dirty="0">
                <a:latin typeface="SassoonPrimaryInfantMedium" panose="00000500000000000000" pitchFamily="2" charset="0"/>
              </a:rPr>
              <a:t> </a:t>
            </a:r>
            <a:r>
              <a:rPr lang="en-GB" sz="2800" dirty="0" err="1">
                <a:latin typeface="SassoonPrimaryInfantMedium" panose="00000500000000000000" pitchFamily="2" charset="0"/>
              </a:rPr>
              <a:t>folctha</a:t>
            </a:r>
            <a:r>
              <a:rPr lang="en-GB" sz="2800" dirty="0">
                <a:latin typeface="SassoonPrimaryInfantMedium" panose="00000500000000000000" pitchFamily="2" charset="0"/>
              </a:rPr>
              <a:t> bun </a:t>
            </a:r>
            <a:r>
              <a:rPr lang="en-GB" sz="2800" dirty="0" err="1">
                <a:latin typeface="SassoonPrimaryInfantMedium" panose="00000500000000000000" pitchFamily="2" charset="0"/>
              </a:rPr>
              <a:t>os</a:t>
            </a:r>
            <a:r>
              <a:rPr lang="en-GB" sz="2800" dirty="0">
                <a:latin typeface="SassoonPrimaryInfantMedium" panose="00000500000000000000" pitchFamily="2" charset="0"/>
              </a:rPr>
              <a:t> </a:t>
            </a:r>
            <a:r>
              <a:rPr lang="en-GB" sz="2800" dirty="0" err="1">
                <a:latin typeface="SassoonPrimaryInfantMedium" panose="00000500000000000000" pitchFamily="2" charset="0"/>
              </a:rPr>
              <a:t>cionn</a:t>
            </a:r>
            <a:r>
              <a:rPr lang="en-GB" sz="2800" dirty="0">
                <a:latin typeface="SassoonPrimaryInfantMedium" panose="00000500000000000000" pitchFamily="2" charset="0"/>
              </a:rPr>
              <a:t>! </a:t>
            </a:r>
            <a:endParaRPr lang="en-GB" sz="2800" dirty="0" smtClean="0">
              <a:latin typeface="SassoonPrimaryInfantMedium" panose="00000500000000000000" pitchFamily="2" charset="0"/>
            </a:endParaRPr>
          </a:p>
          <a:p>
            <a:pPr marL="0" indent="0">
              <a:buNone/>
            </a:pPr>
            <a:endParaRPr lang="en-GB" sz="2800" dirty="0" smtClean="0">
              <a:latin typeface="SassoonPrimaryInfantMedium" panose="00000500000000000000" pitchFamily="2" charset="0"/>
            </a:endParaRPr>
          </a:p>
          <a:p>
            <a:pPr marL="0" indent="0">
              <a:buNone/>
            </a:pPr>
            <a:r>
              <a:rPr lang="en-GB" sz="2800" dirty="0" err="1" smtClean="0">
                <a:latin typeface="SassoonPrimaryInfantMedium" panose="00000500000000000000" pitchFamily="2" charset="0"/>
              </a:rPr>
              <a:t>Tá</a:t>
            </a:r>
            <a:r>
              <a:rPr lang="en-GB" sz="2800" dirty="0" smtClean="0">
                <a:latin typeface="SassoonPrimaryInfantMedium" panose="00000500000000000000" pitchFamily="2" charset="0"/>
              </a:rPr>
              <a:t> </a:t>
            </a:r>
            <a:r>
              <a:rPr lang="en-GB" sz="2800" dirty="0" err="1">
                <a:latin typeface="SassoonPrimaryInfantMedium" panose="00000500000000000000" pitchFamily="2" charset="0"/>
              </a:rPr>
              <a:t>Tafaí</a:t>
            </a:r>
            <a:r>
              <a:rPr lang="en-GB" sz="2800" dirty="0">
                <a:latin typeface="SassoonPrimaryInfantMedium" panose="00000500000000000000" pitchFamily="2" charset="0"/>
              </a:rPr>
              <a:t> san </a:t>
            </a:r>
            <a:r>
              <a:rPr lang="en-GB" sz="2800" dirty="0" err="1">
                <a:latin typeface="SassoonPrimaryInfantMedium" panose="00000500000000000000" pitchFamily="2" charset="0"/>
              </a:rPr>
              <a:t>fholcadán</a:t>
            </a:r>
            <a:r>
              <a:rPr lang="en-GB" sz="2800" dirty="0">
                <a:latin typeface="SassoonPrimaryInfantMedium" panose="00000500000000000000" pitchFamily="2" charset="0"/>
              </a:rPr>
              <a:t>! </a:t>
            </a:r>
            <a:endParaRPr lang="en-GB" sz="2800" dirty="0" smtClean="0">
              <a:latin typeface="SassoonPrimaryInfantMedium" panose="00000500000000000000" pitchFamily="2" charset="0"/>
            </a:endParaRPr>
          </a:p>
          <a:p>
            <a:pPr marL="0" indent="0">
              <a:buNone/>
            </a:pPr>
            <a:endParaRPr lang="en-GB" sz="2800" dirty="0" smtClean="0">
              <a:latin typeface="SassoonPrimaryInfantMedium" panose="00000500000000000000" pitchFamily="2" charset="0"/>
            </a:endParaRPr>
          </a:p>
          <a:p>
            <a:pPr marL="0" indent="0">
              <a:buNone/>
            </a:pPr>
            <a:r>
              <a:rPr lang="en-GB" sz="2800" dirty="0" err="1" smtClean="0">
                <a:latin typeface="SassoonPrimaryInfantMedium" panose="00000500000000000000" pitchFamily="2" charset="0"/>
              </a:rPr>
              <a:t>Tá</a:t>
            </a:r>
            <a:r>
              <a:rPr lang="en-GB" sz="2800" dirty="0" smtClean="0">
                <a:latin typeface="SassoonPrimaryInfantMedium" panose="00000500000000000000" pitchFamily="2" charset="0"/>
              </a:rPr>
              <a:t> </a:t>
            </a:r>
            <a:r>
              <a:rPr lang="en-GB" sz="2800" dirty="0" err="1">
                <a:latin typeface="SassoonPrimaryInfantMedium" panose="00000500000000000000" pitchFamily="2" charset="0"/>
              </a:rPr>
              <a:t>uisce</a:t>
            </a:r>
            <a:r>
              <a:rPr lang="en-GB" sz="2800" dirty="0">
                <a:latin typeface="SassoonPrimaryInfantMedium" panose="00000500000000000000" pitchFamily="2" charset="0"/>
              </a:rPr>
              <a:t> </a:t>
            </a:r>
            <a:r>
              <a:rPr lang="en-GB" sz="2800" dirty="0" err="1">
                <a:latin typeface="SassoonPrimaryInfantMedium" panose="00000500000000000000" pitchFamily="2" charset="0"/>
              </a:rPr>
              <a:t>i</a:t>
            </a:r>
            <a:r>
              <a:rPr lang="en-GB" sz="2800" dirty="0">
                <a:latin typeface="SassoonPrimaryInfantMedium" panose="00000500000000000000" pitchFamily="2" charset="0"/>
              </a:rPr>
              <a:t> </a:t>
            </a:r>
            <a:r>
              <a:rPr lang="en-GB" sz="2800" dirty="0" err="1">
                <a:latin typeface="SassoonPrimaryInfantMedium" panose="00000500000000000000" pitchFamily="2" charset="0"/>
              </a:rPr>
              <a:t>ngach</a:t>
            </a:r>
            <a:r>
              <a:rPr lang="en-GB" sz="2800" dirty="0">
                <a:latin typeface="SassoonPrimaryInfantMedium" panose="00000500000000000000" pitchFamily="2" charset="0"/>
              </a:rPr>
              <a:t> </a:t>
            </a:r>
            <a:r>
              <a:rPr lang="en-GB" sz="2800" dirty="0" err="1">
                <a:latin typeface="SassoonPrimaryInfantMedium" panose="00000500000000000000" pitchFamily="2" charset="0"/>
              </a:rPr>
              <a:t>áit</a:t>
            </a:r>
            <a:r>
              <a:rPr lang="en-GB" sz="2800" dirty="0">
                <a:latin typeface="SassoonPrimaryInfantMedium" panose="00000500000000000000" pitchFamily="2" charset="0"/>
              </a:rPr>
              <a:t>.</a:t>
            </a:r>
            <a:endParaRPr lang="en-IE" sz="2800" dirty="0">
              <a:latin typeface="SassoonPrimaryInfantMedium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8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SassoonPrimaryInfant" panose="00000400000000000000" pitchFamily="2" charset="0"/>
              </a:rPr>
              <a:t>Cluiche</a:t>
            </a:r>
            <a:r>
              <a:rPr lang="en-GB" dirty="0" smtClean="0">
                <a:latin typeface="SassoonPrimaryInfant" panose="00000400000000000000" pitchFamily="2" charset="0"/>
              </a:rPr>
              <a:t> : </a:t>
            </a:r>
            <a:r>
              <a:rPr lang="en-GB" dirty="0" err="1" smtClean="0">
                <a:latin typeface="SassoonPrimaryInfant" panose="00000400000000000000" pitchFamily="2" charset="0"/>
              </a:rPr>
              <a:t>Pléasc</a:t>
            </a:r>
            <a:r>
              <a:rPr lang="en-GB" dirty="0" smtClean="0">
                <a:latin typeface="SassoonPrimaryInfant" panose="00000400000000000000" pitchFamily="2" charset="0"/>
              </a:rPr>
              <a:t> </a:t>
            </a:r>
            <a:r>
              <a:rPr lang="en-GB" dirty="0" err="1" smtClean="0">
                <a:latin typeface="SassoonPrimaryInfant" panose="00000400000000000000" pitchFamily="2" charset="0"/>
              </a:rPr>
              <a:t>uisce</a:t>
            </a:r>
            <a:r>
              <a:rPr lang="en-GB" dirty="0" smtClean="0">
                <a:latin typeface="SassoonPrimaryInfant" panose="00000400000000000000" pitchFamily="2" charset="0"/>
              </a:rPr>
              <a:t>- </a:t>
            </a:r>
            <a:r>
              <a:rPr lang="en-GB" dirty="0" err="1" smtClean="0">
                <a:latin typeface="SassoonPrimaryInfant" panose="00000400000000000000" pitchFamily="2" charset="0"/>
              </a:rPr>
              <a:t>Seomra</a:t>
            </a:r>
            <a:r>
              <a:rPr lang="en-GB" dirty="0" smtClean="0">
                <a:latin typeface="SassoonPrimaryInfant" panose="00000400000000000000" pitchFamily="2" charset="0"/>
              </a:rPr>
              <a:t> </a:t>
            </a:r>
            <a:r>
              <a:rPr lang="en-GB" dirty="0" err="1" smtClean="0">
                <a:latin typeface="SassoonPrimaryInfant" panose="00000400000000000000" pitchFamily="2" charset="0"/>
              </a:rPr>
              <a:t>Folctha</a:t>
            </a:r>
            <a:endParaRPr lang="en-IE" dirty="0">
              <a:latin typeface="SassoonPrimaryInfant" panose="000004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479174"/>
            <a:ext cx="4819507" cy="34425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3564" y="5347970"/>
            <a:ext cx="5805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https://content.folensonline.ie/programmes/AbairLiom/2nd_class/resources/Vocabulary_games/AL_2C_GAME_Waterblast_L11_003/index.html</a:t>
            </a:r>
            <a:endParaRPr lang="en-IE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03564" y="4921679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latin typeface="SassoonPrimaryInfant" panose="00000400000000000000" pitchFamily="2" charset="0"/>
              </a:rPr>
              <a:t>Cliceáil</a:t>
            </a:r>
            <a:r>
              <a:rPr lang="en-GB" sz="2400" b="1" dirty="0" smtClean="0">
                <a:latin typeface="SassoonPrimaryInfant" panose="00000400000000000000" pitchFamily="2" charset="0"/>
              </a:rPr>
              <a:t> </a:t>
            </a:r>
            <a:r>
              <a:rPr lang="en-GB" sz="2400" b="1" dirty="0" err="1" smtClean="0">
                <a:latin typeface="SassoonPrimaryInfant" panose="00000400000000000000" pitchFamily="2" charset="0"/>
              </a:rPr>
              <a:t>ar</a:t>
            </a:r>
            <a:r>
              <a:rPr lang="en-GB" sz="2400" b="1" dirty="0" smtClean="0">
                <a:latin typeface="SassoonPrimaryInfant" panose="00000400000000000000" pitchFamily="2" charset="0"/>
              </a:rPr>
              <a:t> an </a:t>
            </a:r>
            <a:r>
              <a:rPr lang="en-GB" sz="2400" b="1" dirty="0" err="1" smtClean="0">
                <a:latin typeface="SassoonPrimaryInfant" panose="00000400000000000000" pitchFamily="2" charset="0"/>
              </a:rPr>
              <a:t>nasc</a:t>
            </a:r>
            <a:r>
              <a:rPr lang="en-GB" sz="2400" b="1" dirty="0" smtClean="0">
                <a:latin typeface="SassoonPrimaryInfant" panose="00000400000000000000" pitchFamily="2" charset="0"/>
              </a:rPr>
              <a:t> </a:t>
            </a:r>
            <a:r>
              <a:rPr lang="en-GB" sz="2400" b="1" dirty="0" err="1" smtClean="0">
                <a:latin typeface="SassoonPrimaryInfant" panose="00000400000000000000" pitchFamily="2" charset="0"/>
              </a:rPr>
              <a:t>seo</a:t>
            </a:r>
            <a:r>
              <a:rPr lang="en-GB" sz="2400" b="1" dirty="0" smtClean="0">
                <a:latin typeface="SassoonPrimaryInfant" panose="00000400000000000000" pitchFamily="2" charset="0"/>
              </a:rPr>
              <a:t>: </a:t>
            </a:r>
            <a:endParaRPr lang="en-IE" sz="2400" b="1" dirty="0">
              <a:latin typeface="SassoonPrimaryInfa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3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3907"/>
            <a:ext cx="10884645" cy="86964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Week 2: Select lesson </a:t>
            </a:r>
            <a: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10 </a:t>
            </a:r>
            <a: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– </a:t>
            </a:r>
            <a:r>
              <a:rPr lang="en-GB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Cluiche</a:t>
            </a:r>
            <a: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Nua</a:t>
            </a:r>
            <a:endParaRPr lang="en-GB" dirty="0">
              <a:solidFill>
                <a:schemeClr val="bg1">
                  <a:lumMod val="95000"/>
                  <a:lumOff val="5000"/>
                </a:schemeClr>
              </a:solidFill>
              <a:latin typeface="SassoonPrimaryInfant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893" y="2672862"/>
            <a:ext cx="8946541" cy="4022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Suggested Activities</a:t>
            </a:r>
          </a:p>
          <a:p>
            <a: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Learn the song (</a:t>
            </a:r>
            <a:r>
              <a:rPr lang="en-GB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amhrán</a:t>
            </a:r>
            <a: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) </a:t>
            </a:r>
            <a: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‘</a:t>
            </a:r>
            <a:r>
              <a:rPr lang="en-GB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Mo X-</a:t>
            </a:r>
            <a:r>
              <a:rPr lang="en-GB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Bhosca</a:t>
            </a:r>
            <a:r>
              <a:rPr lang="en-GB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’.</a:t>
            </a:r>
            <a:endParaRPr lang="en-GB" dirty="0" smtClean="0">
              <a:solidFill>
                <a:schemeClr val="bg1">
                  <a:lumMod val="95000"/>
                  <a:lumOff val="5000"/>
                </a:schemeClr>
              </a:solidFill>
              <a:latin typeface="SassoonPrimaryInfant" panose="00000400000000000000" pitchFamily="2" charset="0"/>
            </a:endParaRPr>
          </a:p>
          <a:p>
            <a: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Learn </a:t>
            </a:r>
            <a: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the poem (</a:t>
            </a:r>
            <a:r>
              <a:rPr lang="en-GB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dán</a:t>
            </a:r>
            <a: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)  </a:t>
            </a:r>
            <a:r>
              <a:rPr lang="en-GB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‘’An </a:t>
            </a:r>
            <a:r>
              <a:rPr lang="en-GB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Clar</a:t>
            </a:r>
            <a:r>
              <a:rPr lang="en-GB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 </a:t>
            </a:r>
            <a:r>
              <a:rPr lang="en-GB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C</a:t>
            </a:r>
            <a:r>
              <a:rPr lang="en-GB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éanna</a:t>
            </a:r>
            <a:r>
              <a:rPr lang="en-GB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’.</a:t>
            </a:r>
            <a:endParaRPr lang="en-GB" dirty="0" smtClean="0">
              <a:solidFill>
                <a:schemeClr val="bg1">
                  <a:lumMod val="95000"/>
                  <a:lumOff val="5000"/>
                </a:schemeClr>
              </a:solidFill>
              <a:latin typeface="SassoonPrimaryInfant" panose="00000400000000000000" pitchFamily="2" charset="0"/>
            </a:endParaRPr>
          </a:p>
          <a:p>
            <a:r>
              <a:rPr lang="en-GB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Éist</a:t>
            </a:r>
            <a: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 leis an </a:t>
            </a:r>
            <a:r>
              <a:rPr lang="en-GB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scéal</a:t>
            </a:r>
            <a: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 (Listen to the story)</a:t>
            </a:r>
          </a:p>
          <a:p>
            <a:r>
              <a:rPr lang="en-GB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Cuardach</a:t>
            </a:r>
            <a: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 (Click on the pictures to hear the phrases)</a:t>
            </a:r>
          </a:p>
          <a:p>
            <a:r>
              <a:rPr lang="en-GB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Foclóir</a:t>
            </a:r>
            <a: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 1 </a:t>
            </a:r>
            <a:r>
              <a:rPr lang="en-GB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agus</a:t>
            </a:r>
            <a: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 2 (Listen to words and click on the right picture) </a:t>
            </a:r>
          </a:p>
          <a:p>
            <a: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Freagair </a:t>
            </a:r>
            <a:r>
              <a:rPr lang="en-GB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na</a:t>
            </a:r>
            <a: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 Ceisteanna (Answer the questions)</a:t>
            </a:r>
          </a:p>
          <a:p>
            <a:r>
              <a:rPr lang="en-GB" dirty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Léigh an </a:t>
            </a:r>
            <a:r>
              <a:rPr lang="en-GB" dirty="0" err="1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scéal</a:t>
            </a:r>
            <a:r>
              <a:rPr lang="en-GB" dirty="0">
                <a:solidFill>
                  <a:schemeClr val="bg1">
                    <a:lumMod val="95000"/>
                    <a:lumOff val="5000"/>
                  </a:schemeClr>
                </a:solidFill>
                <a:latin typeface="SassoonPrimaryInfant" panose="00000400000000000000" pitchFamily="2" charset="0"/>
              </a:rPr>
              <a:t> – turn sound off and read the story.</a:t>
            </a:r>
          </a:p>
          <a:p>
            <a:endParaRPr lang="en-GB" dirty="0" smtClean="0">
              <a:solidFill>
                <a:schemeClr val="bg1">
                  <a:lumMod val="95000"/>
                  <a:lumOff val="5000"/>
                </a:schemeClr>
              </a:solidFill>
              <a:latin typeface="SassoonPrimaryInfant" panose="00000400000000000000" pitchFamily="2" charset="0"/>
            </a:endParaRPr>
          </a:p>
          <a:p>
            <a:endParaRPr lang="en-GB" dirty="0" smtClean="0">
              <a:latin typeface="SassoonPrimaryInfant" panose="00000400000000000000" pitchFamily="2" charset="0"/>
            </a:endParaRPr>
          </a:p>
          <a:p>
            <a:endParaRPr lang="en-GB" dirty="0">
              <a:latin typeface="SassoonPrimaryInfant" panose="00000400000000000000" pitchFamily="2" charset="0"/>
            </a:endParaRPr>
          </a:p>
        </p:txBody>
      </p:sp>
      <p:pic>
        <p:nvPicPr>
          <p:cNvPr id="5" name="Picture 4" descr="Map of Ireland (as Gaeilge) - Map Jigsaw Puzzles | Alphabet Jigsaws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25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787" y="5334068"/>
            <a:ext cx="1475277" cy="12636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06437" y="1479452"/>
            <a:ext cx="1033975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https://content.folensonline.ie/programmes/AbairLiom/2nd_class/resources/Poster/AL_2C_ACT_Postaer_L11_001/index.html</a:t>
            </a:r>
            <a:endParaRPr lang="en-GB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437" y="1128877"/>
            <a:ext cx="179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Go to this link: </a:t>
            </a:r>
            <a:endParaRPr lang="en-GB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5250" y="2282872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or select </a:t>
            </a:r>
            <a:r>
              <a:rPr lang="en-GB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postaer</a:t>
            </a:r>
            <a:r>
              <a:rPr lang="en-GB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en-GB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73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Cluiche</a:t>
            </a:r>
            <a:r>
              <a:rPr lang="en-US" sz="2800" b="1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Nua</a:t>
            </a:r>
            <a:r>
              <a:rPr lang="en-US" sz="2800" b="1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Scríobh</a:t>
            </a:r>
            <a:r>
              <a:rPr lang="en-US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an </a:t>
            </a:r>
            <a:r>
              <a:rPr lang="en-US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foclóir</a:t>
            </a:r>
            <a:r>
              <a:rPr lang="en-US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nua</a:t>
            </a:r>
            <a:r>
              <a:rPr lang="en-US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i</a:t>
            </a:r>
            <a:r>
              <a:rPr lang="en-US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do </a:t>
            </a:r>
            <a:r>
              <a:rPr lang="en-US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chóipleabhar</a:t>
            </a:r>
            <a:r>
              <a:rPr lang="en-US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agus</a:t>
            </a:r>
            <a:r>
              <a:rPr lang="en-US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tarraing</a:t>
            </a:r>
            <a:r>
              <a:rPr lang="en-US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pictiúr</a:t>
            </a:r>
            <a:r>
              <a:rPr lang="en-US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in </a:t>
            </a:r>
            <a:r>
              <a:rPr lang="en-US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aice</a:t>
            </a:r>
            <a:r>
              <a:rPr lang="en-US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le </a:t>
            </a:r>
            <a:r>
              <a:rPr lang="en-US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gach</a:t>
            </a:r>
            <a:r>
              <a:rPr lang="en-US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 focal. (Write the new words in your copy and draw a picture with each word.) </a:t>
            </a:r>
            <a:r>
              <a:rPr lang="en-US" sz="4400" dirty="0" smtClean="0">
                <a:latin typeface="Comic Sans MS" panose="030F0702030302020204" pitchFamily="66" charset="0"/>
              </a:rPr>
              <a:t/>
            </a:r>
            <a:br>
              <a:rPr lang="en-US" sz="4400" dirty="0" smtClean="0">
                <a:latin typeface="Comic Sans MS" panose="030F0702030302020204" pitchFamily="66" charset="0"/>
              </a:rPr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4329" y="2233749"/>
            <a:ext cx="2019238" cy="27301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67717" y="2233749"/>
            <a:ext cx="2180755" cy="2730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2622" y="2233749"/>
            <a:ext cx="2378235" cy="2730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55008" y="2233750"/>
            <a:ext cx="2279496" cy="2730138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4348" y="5593080"/>
            <a:ext cx="609600" cy="6096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722517" y="5593080"/>
            <a:ext cx="609600" cy="6096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901543" y="5593080"/>
            <a:ext cx="609600" cy="6096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050834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7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8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88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68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885</TotalTime>
  <Words>559</Words>
  <Application>Microsoft Office PowerPoint</Application>
  <PresentationFormat>Widescreen</PresentationFormat>
  <Paragraphs>73</Paragraphs>
  <Slides>13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Aharoni</vt:lpstr>
      <vt:lpstr>Arial</vt:lpstr>
      <vt:lpstr>Century Gothic</vt:lpstr>
      <vt:lpstr>Comic Sans MS</vt:lpstr>
      <vt:lpstr>SassoonCRInfantMedium</vt:lpstr>
      <vt:lpstr>SassoonPrimaryInfant</vt:lpstr>
      <vt:lpstr>SassoonPrimaryInfantMedium</vt:lpstr>
      <vt:lpstr>Wingdings 3</vt:lpstr>
      <vt:lpstr>Ion</vt:lpstr>
      <vt:lpstr>Gaeilge - Rang a dó</vt:lpstr>
      <vt:lpstr>Cúla 4 ar Scoil</vt:lpstr>
      <vt:lpstr>Week 1: Select lesson 10: - An Seomra Folctha</vt:lpstr>
      <vt:lpstr>PowerPoint Presentation</vt:lpstr>
      <vt:lpstr>Ceisteanna agus Freagraí Ask somebody at home- you can make up your own questions too – here are some samples.</vt:lpstr>
      <vt:lpstr>Léigh – Read  </vt:lpstr>
      <vt:lpstr>Cluiche : Pléasc uisce- Seomra Folctha</vt:lpstr>
      <vt:lpstr>Week 2: Select lesson 10 – Cluiche Nua</vt:lpstr>
      <vt:lpstr>Cluiche Nua: Scríobh an foclóir nua i do chóipleabhar agus tarraing pictiúr in aice le gach focal. (Write the new words in your copy and draw a picture with each word.)  </vt:lpstr>
      <vt:lpstr>…Cluiche Nua: Scríobh an foclóir nua i do chóipleabhar agus tarraing pictiúr in aice le gach focal. (Write the new words in your copy and draw a picture with each word.)  </vt:lpstr>
      <vt:lpstr>Cluiche : Pléasc uisce- Cluiche Nua</vt:lpstr>
      <vt:lpstr>PowerPoint Presentation</vt:lpstr>
      <vt:lpstr>Maith thú!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Junior Infants</dc:title>
  <dc:creator>Ellen O'Sullivan</dc:creator>
  <cp:lastModifiedBy>Edel Gilmer</cp:lastModifiedBy>
  <cp:revision>75</cp:revision>
  <dcterms:created xsi:type="dcterms:W3CDTF">2020-04-01T09:31:41Z</dcterms:created>
  <dcterms:modified xsi:type="dcterms:W3CDTF">2020-05-26T10:59:29Z</dcterms:modified>
</cp:coreProperties>
</file>