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648" r:id="rId2"/>
  </p:sldMasterIdLst>
  <p:sldIdLst>
    <p:sldId id="269" r:id="rId3"/>
    <p:sldId id="257" r:id="rId4"/>
    <p:sldId id="276" r:id="rId5"/>
    <p:sldId id="286" r:id="rId6"/>
    <p:sldId id="277" r:id="rId7"/>
    <p:sldId id="278" r:id="rId8"/>
    <p:sldId id="280" r:id="rId9"/>
    <p:sldId id="288" r:id="rId10"/>
    <p:sldId id="281" r:id="rId11"/>
    <p:sldId id="282" r:id="rId12"/>
    <p:sldId id="285" r:id="rId13"/>
    <p:sldId id="283" r:id="rId14"/>
    <p:sldId id="279" r:id="rId15"/>
    <p:sldId id="284" r:id="rId16"/>
    <p:sldId id="287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3400" autoAdjust="0"/>
  </p:normalViewPr>
  <p:slideViewPr>
    <p:cSldViewPr snapToGrid="0">
      <p:cViewPr varScale="1">
        <p:scale>
          <a:sx n="67" d="100"/>
          <a:sy n="67" d="100"/>
        </p:scale>
        <p:origin x="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9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514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01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3D4791-AF0D-4733-B718-CCBED4657E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7CB247-6987-452B-8E2A-875ED58710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5B3C7C-FEDA-4D69-AFDB-A7E316B4E2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ECAD4-2515-44DA-B5E4-90C7B67E2F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3517008"/>
      </p:ext>
    </p:extLst>
  </p:cSld>
  <p:clrMapOvr>
    <a:masterClrMapping/>
  </p:clrMapOvr>
  <p:transition spd="med" advClick="0" advTm="4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434F09-3DCB-451F-9871-AFC056A9F6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50E4A9-ABE6-4E66-A1E0-35A5A76E65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C99EFE-7CC7-4D2F-80B4-E27E4F5E24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2830F-C9C9-49A1-9FB7-53A79E75AB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6339862"/>
      </p:ext>
    </p:extLst>
  </p:cSld>
  <p:clrMapOvr>
    <a:masterClrMapping/>
  </p:clrMapOvr>
  <p:transition spd="med" advClick="0" advTm="4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6CC49C-370E-4D9E-83DE-14CF548087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5D2F1-0647-4CC1-8EC9-E146503D25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AA44E-E643-4562-8817-2E98EF40CB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EF06F-99E6-4041-AE65-E7D63873B78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2100754"/>
      </p:ext>
    </p:extLst>
  </p:cSld>
  <p:clrMapOvr>
    <a:masterClrMapping/>
  </p:clrMapOvr>
  <p:transition spd="med" advClick="0" advTm="4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36DA27-E3CA-43E8-A689-B26C2E7F76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7654F4-54C4-496B-8D47-B0CECCCBA5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E346A9-9D3A-4828-848E-1340D3B9A1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F7253-FD12-44F5-A4BA-BE0CDFEBE11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4822344"/>
      </p:ext>
    </p:extLst>
  </p:cSld>
  <p:clrMapOvr>
    <a:masterClrMapping/>
  </p:clrMapOvr>
  <p:transition spd="med" advClick="0" advTm="4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48BC731-8B14-4E31-A602-9DF7FD563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39B44A-CB1E-40C8-A2F8-C72B14E40A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EC84C79-AE16-4FCA-A2C1-F30D0D995F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FDF7F-0D28-43FE-8C0E-2325B8A55A0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4137008"/>
      </p:ext>
    </p:extLst>
  </p:cSld>
  <p:clrMapOvr>
    <a:masterClrMapping/>
  </p:clrMapOvr>
  <p:transition spd="med" advClick="0" advTm="4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F10C590-D1B3-49CC-9E8A-DFBED95D11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AEBFE7-7B37-42B4-9B51-2DB29D2142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640CE51-B4A3-465D-8303-9352C4E554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223DA-279F-47B1-BC5A-BF5B87B9BF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7849514"/>
      </p:ext>
    </p:extLst>
  </p:cSld>
  <p:clrMapOvr>
    <a:masterClrMapping/>
  </p:clrMapOvr>
  <p:transition spd="med" advClick="0" advTm="4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04D333F-AC02-4A64-80AC-DF572FB30F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B12A74-1437-408F-8AAB-95FB59FE33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6ABFA8A-C805-4C94-9215-66E40121E9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9EB9C-DA94-4E60-B67E-C237BA54E5B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4713175"/>
      </p:ext>
    </p:extLst>
  </p:cSld>
  <p:clrMapOvr>
    <a:masterClrMapping/>
  </p:clrMapOvr>
  <p:transition spd="med" advClick="0" advTm="4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51B886-ADAB-40DD-B698-B802AF96D2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F898B8-F55A-4D09-933C-63AE3E03C6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15D2BB-F849-453F-AC52-BE23DE417B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C34E4-37BB-43A8-AF88-160AC900E4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5889691"/>
      </p:ext>
    </p:extLst>
  </p:cSld>
  <p:clrMapOvr>
    <a:masterClrMapping/>
  </p:clrMapOvr>
  <p:transition spd="med"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363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965035-1789-4394-864C-859E661A67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C582B1-F7F7-471A-ADEA-57E8B9AC80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E1DF72-49EF-4301-948D-C1F36D2848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1EE9D-0EEE-4DD6-8311-4650FB5957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2074518"/>
      </p:ext>
    </p:extLst>
  </p:cSld>
  <p:clrMapOvr>
    <a:masterClrMapping/>
  </p:clrMapOvr>
  <p:transition spd="med" advClick="0" advTm="4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4200F0-A149-46B5-B13D-2B82DE45F6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417610-D6CD-4852-87FF-99105EB71F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50BCD6-94F1-4046-8AD9-A8562D3778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92FB4-30E4-4661-8CDA-490EE6FCBF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4376529"/>
      </p:ext>
    </p:extLst>
  </p:cSld>
  <p:clrMapOvr>
    <a:masterClrMapping/>
  </p:clrMapOvr>
  <p:transition spd="med" advClick="0" advTm="4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3D8BCF-CCE2-4CF5-8AC9-0BAB2269F3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479566-5D63-4995-AEB7-E3718E277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0BE3E9-AA79-45B6-BC4E-E27406E189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54916-64DB-4915-916E-0C8B9B90704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1271329"/>
      </p:ext>
    </p:extLst>
  </p:cSld>
  <p:clrMapOvr>
    <a:masterClrMapping/>
  </p:clrMapOvr>
  <p:transition spd="med"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72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24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178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63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670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77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55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23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1E1FF4A-D1FB-4BA5-9A5F-21C930031E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69BEBD4-AF99-4497-B087-42543B28A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1B54CB0-DAEC-44FC-AC88-D1F29F94F1E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F72A97E-BA69-42D8-8B73-FE50AFEB896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FB587D2-06ED-438B-9F8E-8C3AAC9E62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DC357BB-7DB9-457D-9D66-DB75FC1BB3F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4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7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folensonline.i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3.png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openxmlformats.org/officeDocument/2006/relationships/image" Target="../media/image12.png"/><Relationship Id="rId2" Type="http://schemas.openxmlformats.org/officeDocument/2006/relationships/audio" Target="../media/media3.m4a"/><Relationship Id="rId16" Type="http://schemas.openxmlformats.org/officeDocument/2006/relationships/image" Target="../media/image11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5" Type="http://schemas.microsoft.com/office/2007/relationships/media" Target="../media/media5.m4a"/><Relationship Id="rId15" Type="http://schemas.openxmlformats.org/officeDocument/2006/relationships/image" Target="../media/image10.png"/><Relationship Id="rId10" Type="http://schemas.openxmlformats.org/officeDocument/2006/relationships/audio" Target="../media/media7.m4a"/><Relationship Id="rId19" Type="http://schemas.openxmlformats.org/officeDocument/2006/relationships/image" Target="../media/image7.png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image" Target="../media/image17.png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image" Target="../media/image1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15.png"/><Relationship Id="rId5" Type="http://schemas.microsoft.com/office/2007/relationships/media" Target="../media/media11.m4a"/><Relationship Id="rId10" Type="http://schemas.openxmlformats.org/officeDocument/2006/relationships/image" Target="../media/image14.png"/><Relationship Id="rId4" Type="http://schemas.openxmlformats.org/officeDocument/2006/relationships/audio" Target="../media/media10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openxmlformats.org/officeDocument/2006/relationships/image" Target="../media/image21.png"/><Relationship Id="rId3" Type="http://schemas.microsoft.com/office/2007/relationships/media" Target="../media/media14.m4a"/><Relationship Id="rId7" Type="http://schemas.microsoft.com/office/2007/relationships/media" Target="../media/media16.m4a"/><Relationship Id="rId12" Type="http://schemas.openxmlformats.org/officeDocument/2006/relationships/image" Target="../media/image2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openxmlformats.org/officeDocument/2006/relationships/image" Target="../media/image19.png"/><Relationship Id="rId5" Type="http://schemas.microsoft.com/office/2007/relationships/media" Target="../media/media15.m4a"/><Relationship Id="rId10" Type="http://schemas.openxmlformats.org/officeDocument/2006/relationships/image" Target="../media/image18.png"/><Relationship Id="rId4" Type="http://schemas.openxmlformats.org/officeDocument/2006/relationships/audio" Target="../media/media1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3FD2456-EEAE-4567-AA52-0B1440CF40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71588" y="1327151"/>
            <a:ext cx="7772401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6500" dirty="0" err="1">
                <a:ea typeface="MS PGothic"/>
              </a:rPr>
              <a:t>Gaeilge</a:t>
            </a:r>
            <a:r>
              <a:rPr lang="en-GB" altLang="en-US" sz="6500" dirty="0">
                <a:ea typeface="MS PGothic"/>
              </a:rPr>
              <a:t> </a:t>
            </a:r>
            <a:br>
              <a:rPr lang="en-GB" altLang="en-US" sz="6500" dirty="0">
                <a:ea typeface="MS PGothic"/>
              </a:rPr>
            </a:br>
            <a:r>
              <a:rPr lang="en-GB" altLang="en-US" sz="6500" dirty="0">
                <a:ea typeface="MS PGothic"/>
              </a:rPr>
              <a:t>Rang a </a:t>
            </a:r>
            <a:r>
              <a:rPr lang="en-GB" altLang="en-US" sz="6500" dirty="0" err="1">
                <a:ea typeface="MS PGothic"/>
              </a:rPr>
              <a:t>hAon</a:t>
            </a:r>
            <a:br>
              <a:rPr lang="en-GB" altLang="en-US" sz="6500" dirty="0">
                <a:ea typeface="MS PGothic"/>
              </a:rPr>
            </a:br>
            <a:r>
              <a:rPr lang="en-GB" altLang="en-US" sz="3000" dirty="0">
                <a:solidFill>
                  <a:schemeClr val="tx1"/>
                </a:solidFill>
                <a:ea typeface="MS PGothic"/>
                <a:cs typeface="Arial"/>
              </a:rPr>
              <a:t>***Children need a copy, pencil, eraser and colours to complete the tasks***</a:t>
            </a:r>
          </a:p>
        </p:txBody>
      </p:sp>
      <p:sp>
        <p:nvSpPr>
          <p:cNvPr id="2051" name="Text Box 8">
            <a:extLst>
              <a:ext uri="{FF2B5EF4-FFF2-40B4-BE49-F238E27FC236}">
                <a16:creationId xmlns:a16="http://schemas.microsoft.com/office/drawing/2014/main" id="{D86C0CD0-40BC-4B7C-93E2-5475272B0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0877" y="4974405"/>
            <a:ext cx="43465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400" b="1" dirty="0">
                <a:solidFill>
                  <a:schemeClr val="tx1"/>
                </a:solidFill>
                <a:latin typeface="+mj-lt"/>
              </a:rPr>
              <a:t>Assumption Junior School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400" b="1" dirty="0">
                <a:solidFill>
                  <a:schemeClr val="tx1"/>
                </a:solidFill>
                <a:latin typeface="+mj-lt"/>
              </a:rPr>
              <a:t>Module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E" altLang="en-US" sz="2400" b="1" dirty="0">
                <a:solidFill>
                  <a:schemeClr val="tx1"/>
                </a:solidFill>
                <a:latin typeface="+mj-lt"/>
              </a:rPr>
              <a:t>- to be completed over two weeks</a:t>
            </a:r>
          </a:p>
        </p:txBody>
      </p:sp>
      <p:pic>
        <p:nvPicPr>
          <p:cNvPr id="205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887061-730C-4F52-9FD4-EDD0E7D73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9862" y="636349"/>
            <a:ext cx="21939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75AC4B-D323-4A23-850A-93BBC500E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744" y="4486665"/>
            <a:ext cx="22288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7F5127-C9A4-49A5-A3F7-297E741C9A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16888" r="22500" b="13185"/>
          <a:stretch/>
        </p:blipFill>
        <p:spPr>
          <a:xfrm>
            <a:off x="8928736" y="2650490"/>
            <a:ext cx="2386739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6332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886A2C-E620-4756-931B-2590733C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Amhrán</a:t>
            </a:r>
            <a:r>
              <a:rPr lang="en-US" sz="4000" dirty="0">
                <a:solidFill>
                  <a:srgbClr val="FFFFFF"/>
                </a:solidFill>
                <a:latin typeface="Comic Sans MS" panose="030F0702030302020204" pitchFamily="66" charset="0"/>
              </a:rPr>
              <a:t> (Song)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2B77E-E748-47C3-8473-E853B8722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latin typeface="Comic Sans MS" panose="030F0702030302020204" pitchFamily="66" charset="0"/>
              </a:rPr>
              <a:t>‘</a:t>
            </a:r>
            <a:r>
              <a:rPr lang="en-US" sz="2400" b="1" u="sng" dirty="0" err="1">
                <a:latin typeface="Comic Sans MS" panose="030F0702030302020204" pitchFamily="66" charset="0"/>
              </a:rPr>
              <a:t>Cupán</a:t>
            </a:r>
            <a:r>
              <a:rPr lang="en-US" sz="2400" b="1" u="sng" dirty="0">
                <a:latin typeface="Comic Sans MS" panose="030F0702030302020204" pitchFamily="66" charset="0"/>
              </a:rPr>
              <a:t> </a:t>
            </a:r>
            <a:r>
              <a:rPr lang="en-US" sz="2400" b="1" u="sng" dirty="0" err="1">
                <a:latin typeface="Comic Sans MS" panose="030F0702030302020204" pitchFamily="66" charset="0"/>
              </a:rPr>
              <a:t>Mór</a:t>
            </a:r>
            <a:r>
              <a:rPr lang="en-US" sz="2400" b="1" u="sng" dirty="0">
                <a:latin typeface="Comic Sans MS" panose="030F0702030302020204" pitchFamily="66" charset="0"/>
              </a:rPr>
              <a:t> </a:t>
            </a:r>
            <a:r>
              <a:rPr lang="en-US" sz="2400" b="1" u="sng" dirty="0" err="1">
                <a:latin typeface="Comic Sans MS" panose="030F0702030302020204" pitchFamily="66" charset="0"/>
              </a:rPr>
              <a:t>Sú</a:t>
            </a:r>
            <a:r>
              <a:rPr lang="en-US" sz="2400" b="1" u="sng" dirty="0">
                <a:latin typeface="Comic Sans MS" panose="030F0702030302020204" pitchFamily="66" charset="0"/>
              </a:rPr>
              <a:t>’ </a:t>
            </a:r>
          </a:p>
          <a:p>
            <a:pPr marL="0" indent="0">
              <a:buNone/>
            </a:pPr>
            <a:r>
              <a:rPr lang="en-US" sz="2400" dirty="0" err="1">
                <a:latin typeface="Comic Sans MS" panose="030F0702030302020204" pitchFamily="66" charset="0"/>
              </a:rPr>
              <a:t>Oráiste</a:t>
            </a:r>
            <a:r>
              <a:rPr lang="en-US" sz="2400" dirty="0"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latin typeface="Comic Sans MS" panose="030F0702030302020204" pitchFamily="66" charset="0"/>
              </a:rPr>
              <a:t>piorra</a:t>
            </a:r>
            <a:r>
              <a:rPr lang="en-US" sz="2400" dirty="0"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latin typeface="Comic Sans MS" panose="030F0702030302020204" pitchFamily="66" charset="0"/>
              </a:rPr>
              <a:t>úll</a:t>
            </a:r>
            <a:r>
              <a:rPr lang="en-US" sz="2400" dirty="0">
                <a:latin typeface="Comic Sans MS" panose="030F0702030302020204" pitchFamily="66" charset="0"/>
              </a:rPr>
              <a:t>, banana,  </a:t>
            </a:r>
          </a:p>
          <a:p>
            <a:pPr marL="0" indent="0">
              <a:buNone/>
            </a:pPr>
            <a:r>
              <a:rPr lang="en-US" sz="2400" dirty="0" err="1">
                <a:latin typeface="Comic Sans MS" panose="030F0702030302020204" pitchFamily="66" charset="0"/>
              </a:rPr>
              <a:t>Sútha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talún</a:t>
            </a:r>
            <a:r>
              <a:rPr lang="en-US" sz="2400" dirty="0"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latin typeface="Comic Sans MS" panose="030F0702030302020204" pitchFamily="66" charset="0"/>
              </a:rPr>
              <a:t>anann</a:t>
            </a:r>
            <a:r>
              <a:rPr lang="en-US" sz="2400" dirty="0">
                <a:latin typeface="Comic Sans MS" panose="030F0702030302020204" pitchFamily="66" charset="0"/>
              </a:rPr>
              <a:t> is </a:t>
            </a:r>
            <a:r>
              <a:rPr lang="en-US" sz="2400" dirty="0" err="1">
                <a:latin typeface="Comic Sans MS" panose="030F0702030302020204" pitchFamily="66" charset="0"/>
              </a:rPr>
              <a:t>fíonchaora</a:t>
            </a:r>
            <a:r>
              <a:rPr lang="en-US" sz="2400" dirty="0">
                <a:latin typeface="Comic Sans MS" panose="030F0702030302020204" pitchFamily="66" charset="0"/>
              </a:rPr>
              <a:t>. </a:t>
            </a:r>
          </a:p>
          <a:p>
            <a:pPr marL="0" indent="0">
              <a:buNone/>
            </a:pPr>
            <a:r>
              <a:rPr lang="en-US" sz="2400" dirty="0" err="1">
                <a:latin typeface="Comic Sans MS" panose="030F0702030302020204" pitchFamily="66" charset="0"/>
              </a:rPr>
              <a:t>Cupán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mór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sú</a:t>
            </a:r>
            <a:r>
              <a:rPr lang="en-US" sz="2400" dirty="0">
                <a:latin typeface="Comic Sans MS" panose="030F0702030302020204" pitchFamily="66" charset="0"/>
              </a:rPr>
              <a:t>, hip </a:t>
            </a:r>
            <a:r>
              <a:rPr lang="en-US" sz="2400" dirty="0" err="1">
                <a:latin typeface="Comic Sans MS" panose="030F0702030302020204" pitchFamily="66" charset="0"/>
              </a:rPr>
              <a:t>hú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ré</a:t>
            </a:r>
            <a:r>
              <a:rPr lang="en-US" sz="2400" dirty="0">
                <a:latin typeface="Comic Sans MS" panose="030F0702030302020204" pitchFamily="66" charset="0"/>
              </a:rPr>
              <a:t>. </a:t>
            </a:r>
          </a:p>
          <a:p>
            <a:pPr marL="0" indent="0">
              <a:buNone/>
            </a:pPr>
            <a:r>
              <a:rPr lang="en-US" sz="2400" dirty="0" err="1">
                <a:latin typeface="Comic Sans MS" panose="030F0702030302020204" pitchFamily="66" charset="0"/>
              </a:rPr>
              <a:t>Tá</a:t>
            </a:r>
            <a:r>
              <a:rPr lang="en-US" sz="2400" dirty="0">
                <a:latin typeface="Comic Sans MS" panose="030F0702030302020204" pitchFamily="66" charset="0"/>
              </a:rPr>
              <a:t> tart </a:t>
            </a:r>
            <a:r>
              <a:rPr lang="en-US" sz="2400" dirty="0" err="1">
                <a:latin typeface="Comic Sans MS" panose="030F0702030302020204" pitchFamily="66" charset="0"/>
              </a:rPr>
              <a:t>orm</a:t>
            </a:r>
            <a:r>
              <a:rPr lang="en-US" sz="2400" dirty="0">
                <a:latin typeface="Comic Sans MS" panose="030F0702030302020204" pitchFamily="66" charset="0"/>
              </a:rPr>
              <a:t>. (I am thirsty.)</a:t>
            </a:r>
          </a:p>
          <a:p>
            <a:pPr marL="0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Is </a:t>
            </a:r>
            <a:r>
              <a:rPr lang="en-US" sz="2400" dirty="0" err="1">
                <a:latin typeface="Comic Sans MS" panose="030F0702030302020204" pitchFamily="66" charset="0"/>
              </a:rPr>
              <a:t>breá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liom</a:t>
            </a:r>
            <a:r>
              <a:rPr lang="en-US" sz="2400" dirty="0">
                <a:latin typeface="Comic Sans MS" panose="030F0702030302020204" pitchFamily="66" charset="0"/>
              </a:rPr>
              <a:t> é. (I love it.)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2DC92-A6F9-4AA5-B494-7BF6A2D8FF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79" t="10530" r="20328" b="5877"/>
          <a:stretch/>
        </p:blipFill>
        <p:spPr>
          <a:xfrm>
            <a:off x="7081650" y="678935"/>
            <a:ext cx="3819525" cy="2978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FA3A38-3BBD-46F1-9142-CD112A8DAC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49" t="9993" r="18719" b="6805"/>
          <a:stretch/>
        </p:blipFill>
        <p:spPr>
          <a:xfrm>
            <a:off x="7081649" y="3738471"/>
            <a:ext cx="3819525" cy="276198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7B8846-3033-4E7E-BB9D-1880650A7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1961" y="2486886"/>
            <a:ext cx="820753" cy="8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3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A94126-86A8-4C8C-B6C8-D816E51B2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77" t="21021" r="51950" b="18059"/>
          <a:stretch/>
        </p:blipFill>
        <p:spPr>
          <a:xfrm>
            <a:off x="5715000" y="147637"/>
            <a:ext cx="6410325" cy="6562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C852C8-11F9-4E98-B0A8-3DE46A5EF31B}"/>
              </a:ext>
            </a:extLst>
          </p:cNvPr>
          <p:cNvSpPr txBox="1"/>
          <p:nvPr/>
        </p:nvSpPr>
        <p:spPr>
          <a:xfrm>
            <a:off x="333375" y="9525"/>
            <a:ext cx="4229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Comic Sans MS" panose="030F0702030302020204" pitchFamily="66" charset="0"/>
              </a:rPr>
              <a:t>Éist</a:t>
            </a:r>
            <a:r>
              <a:rPr lang="en-US" sz="2400" i="1" dirty="0">
                <a:latin typeface="Comic Sans MS" panose="030F0702030302020204" pitchFamily="66" charset="0"/>
              </a:rPr>
              <a:t> agus </a:t>
            </a:r>
            <a:r>
              <a:rPr lang="en-US" sz="2400" i="1" dirty="0" err="1">
                <a:latin typeface="Comic Sans MS" panose="030F0702030302020204" pitchFamily="66" charset="0"/>
              </a:rPr>
              <a:t>líon</a:t>
            </a:r>
            <a:r>
              <a:rPr lang="en-US" sz="2400" i="1" dirty="0"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latin typeface="Comic Sans MS" panose="030F0702030302020204" pitchFamily="66" charset="0"/>
              </a:rPr>
              <a:t>isteach</a:t>
            </a:r>
            <a:r>
              <a:rPr lang="en-US" sz="2400" i="1" dirty="0">
                <a:latin typeface="Comic Sans MS" panose="030F0702030302020204" pitchFamily="66" charset="0"/>
              </a:rPr>
              <a:t> na </a:t>
            </a:r>
            <a:r>
              <a:rPr lang="en-US" sz="2400" i="1" dirty="0" err="1">
                <a:latin typeface="Comic Sans MS" panose="030F0702030302020204" pitchFamily="66" charset="0"/>
              </a:rPr>
              <a:t>habairtí</a:t>
            </a:r>
            <a:r>
              <a:rPr lang="en-US" sz="2400" i="1" dirty="0">
                <a:latin typeface="Comic Sans MS" panose="030F0702030302020204" pitchFamily="66" charset="0"/>
              </a:rPr>
              <a:t> </a:t>
            </a:r>
            <a:r>
              <a:rPr lang="en-US" sz="2400" i="1" dirty="0" err="1">
                <a:latin typeface="Comic Sans MS" panose="030F0702030302020204" pitchFamily="66" charset="0"/>
              </a:rPr>
              <a:t>i</a:t>
            </a:r>
            <a:r>
              <a:rPr lang="en-US" sz="2400" i="1" dirty="0">
                <a:latin typeface="Comic Sans MS" panose="030F0702030302020204" pitchFamily="66" charset="0"/>
              </a:rPr>
              <a:t> do </a:t>
            </a:r>
            <a:r>
              <a:rPr lang="en-US" sz="2400" i="1" dirty="0" err="1">
                <a:latin typeface="Comic Sans MS" panose="030F0702030302020204" pitchFamily="66" charset="0"/>
              </a:rPr>
              <a:t>chóipleabhar</a:t>
            </a:r>
            <a:r>
              <a:rPr lang="en-US" sz="2400" i="1" dirty="0">
                <a:latin typeface="Comic Sans MS" panose="030F0702030302020204" pitchFamily="66" charset="0"/>
              </a:rPr>
              <a:t>. </a:t>
            </a:r>
          </a:p>
          <a:p>
            <a:r>
              <a:rPr lang="en-US" sz="2400" i="1" dirty="0">
                <a:latin typeface="Comic Sans MS" panose="030F0702030302020204" pitchFamily="66" charset="0"/>
              </a:rPr>
              <a:t>(Listen and fill in the blanks in your copy.)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09F70-8C3F-487F-A600-AA330D6AF92F}"/>
              </a:ext>
            </a:extLst>
          </p:cNvPr>
          <p:cNvSpPr txBox="1"/>
          <p:nvPr/>
        </p:nvSpPr>
        <p:spPr>
          <a:xfrm>
            <a:off x="333375" y="1695450"/>
            <a:ext cx="47720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1. </a:t>
            </a:r>
            <a:r>
              <a:rPr lang="en-US" sz="2800" dirty="0" err="1">
                <a:latin typeface="Comic Sans MS" panose="030F0702030302020204" pitchFamily="66" charset="0"/>
              </a:rPr>
              <a:t>D’ith</a:t>
            </a:r>
            <a:r>
              <a:rPr lang="en-US" sz="2800" dirty="0">
                <a:latin typeface="Comic Sans MS" panose="030F0702030302020204" pitchFamily="66" charset="0"/>
              </a:rPr>
              <a:t> Síofra _________.     </a:t>
            </a:r>
            <a:r>
              <a:rPr lang="en-US" sz="2400" dirty="0">
                <a:latin typeface="Comic Sans MS" panose="030F0702030302020204" pitchFamily="66" charset="0"/>
              </a:rPr>
              <a:t>(Síofra ate _______)</a:t>
            </a:r>
          </a:p>
          <a:p>
            <a:endParaRPr lang="en-US" sz="28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2. </a:t>
            </a:r>
            <a:r>
              <a:rPr lang="en-US" sz="2800" dirty="0" err="1">
                <a:latin typeface="Comic Sans MS" panose="030F0702030302020204" pitchFamily="66" charset="0"/>
              </a:rPr>
              <a:t>D’ith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Seán</a:t>
            </a:r>
            <a:r>
              <a:rPr lang="en-US" sz="2800" dirty="0">
                <a:latin typeface="Comic Sans MS" panose="030F0702030302020204" pitchFamily="66" charset="0"/>
              </a:rPr>
              <a:t> __________.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3. </a:t>
            </a:r>
            <a:r>
              <a:rPr lang="en-US" sz="2800" dirty="0" err="1">
                <a:latin typeface="Comic Sans MS" panose="030F0702030302020204" pitchFamily="66" charset="0"/>
              </a:rPr>
              <a:t>D’ith</a:t>
            </a:r>
            <a:r>
              <a:rPr lang="en-US" sz="2800" dirty="0">
                <a:latin typeface="Comic Sans MS" panose="030F0702030302020204" pitchFamily="66" charset="0"/>
              </a:rPr>
              <a:t> Mamaí _________. 4. </a:t>
            </a:r>
            <a:r>
              <a:rPr lang="en-US" sz="2800" dirty="0" err="1">
                <a:latin typeface="Comic Sans MS" panose="030F0702030302020204" pitchFamily="66" charset="0"/>
              </a:rPr>
              <a:t>D’ith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Mamó</a:t>
            </a:r>
            <a:r>
              <a:rPr lang="en-US" sz="2800" dirty="0">
                <a:latin typeface="Comic Sans MS" panose="030F0702030302020204" pitchFamily="66" charset="0"/>
              </a:rPr>
              <a:t> _________.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5. </a:t>
            </a:r>
            <a:r>
              <a:rPr lang="en-US" sz="2800" dirty="0" err="1">
                <a:latin typeface="Comic Sans MS" panose="030F0702030302020204" pitchFamily="66" charset="0"/>
              </a:rPr>
              <a:t>D’ith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Oisín</a:t>
            </a:r>
            <a:r>
              <a:rPr lang="en-US" sz="2800" dirty="0">
                <a:latin typeface="Comic Sans MS" panose="030F0702030302020204" pitchFamily="66" charset="0"/>
              </a:rPr>
              <a:t> __________.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6. </a:t>
            </a:r>
            <a:r>
              <a:rPr lang="en-US" sz="2800" dirty="0" err="1">
                <a:latin typeface="Comic Sans MS" panose="030F0702030302020204" pitchFamily="66" charset="0"/>
              </a:rPr>
              <a:t>D’ith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Daidí</a:t>
            </a:r>
            <a:r>
              <a:rPr lang="en-US" sz="2800" dirty="0">
                <a:latin typeface="Comic Sans MS" panose="030F0702030302020204" pitchFamily="66" charset="0"/>
              </a:rPr>
              <a:t> __________.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7. </a:t>
            </a:r>
            <a:r>
              <a:rPr lang="en-US" sz="2800" dirty="0" err="1">
                <a:latin typeface="Comic Sans MS" panose="030F0702030302020204" pitchFamily="66" charset="0"/>
              </a:rPr>
              <a:t>D’ith</a:t>
            </a:r>
            <a:r>
              <a:rPr lang="en-US" sz="2800" dirty="0">
                <a:latin typeface="Comic Sans MS" panose="030F0702030302020204" pitchFamily="66" charset="0"/>
              </a:rPr>
              <a:t> an </a:t>
            </a:r>
            <a:r>
              <a:rPr lang="en-US" sz="2800" dirty="0" err="1">
                <a:latin typeface="Comic Sans MS" panose="030F0702030302020204" pitchFamily="66" charset="0"/>
              </a:rPr>
              <a:t>moncaí</a:t>
            </a:r>
            <a:r>
              <a:rPr lang="en-US" sz="2800" dirty="0">
                <a:latin typeface="Comic Sans MS" panose="030F0702030302020204" pitchFamily="66" charset="0"/>
              </a:rPr>
              <a:t> ______.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0BBA18-8BCD-4408-BAB0-CBD2945A4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4199" y="113317"/>
            <a:ext cx="1191607" cy="1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8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CC98-8E71-4F35-9982-F72406C8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575" y="-165932"/>
            <a:ext cx="12382868" cy="1012567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   </a:t>
            </a:r>
            <a:r>
              <a:rPr lang="en-US" sz="4000" b="1" dirty="0" err="1">
                <a:latin typeface="Comic Sans MS" panose="030F0702030302020204" pitchFamily="66" charset="0"/>
              </a:rPr>
              <a:t>Torthaí</a:t>
            </a:r>
            <a:r>
              <a:rPr lang="en-US" dirty="0">
                <a:latin typeface="Comic Sans MS" panose="030F0702030302020204" pitchFamily="66" charset="0"/>
              </a:rPr>
              <a:t> - </a:t>
            </a:r>
            <a:r>
              <a:rPr lang="en-US" sz="3600" b="1" dirty="0" err="1">
                <a:latin typeface="Comic Sans MS" panose="030F0702030302020204" pitchFamily="66" charset="0"/>
              </a:rPr>
              <a:t>Freagair</a:t>
            </a:r>
            <a:r>
              <a:rPr lang="en-US" sz="3600" b="1" dirty="0">
                <a:latin typeface="Comic Sans MS" panose="030F0702030302020204" pitchFamily="66" charset="0"/>
              </a:rPr>
              <a:t> na </a:t>
            </a:r>
            <a:r>
              <a:rPr lang="en-US" sz="3600" b="1" dirty="0" err="1">
                <a:latin typeface="Comic Sans MS" panose="030F0702030302020204" pitchFamily="66" charset="0"/>
              </a:rPr>
              <a:t>ceisteanna</a:t>
            </a:r>
            <a:r>
              <a:rPr lang="en-US" sz="3600" b="1" dirty="0">
                <a:latin typeface="Comic Sans MS" panose="030F0702030302020204" pitchFamily="66" charset="0"/>
              </a:rPr>
              <a:t>.</a:t>
            </a:r>
            <a:br>
              <a:rPr lang="en-US" sz="3600" b="1" dirty="0">
                <a:latin typeface="Comic Sans MS" panose="030F0702030302020204" pitchFamily="66" charset="0"/>
              </a:rPr>
            </a:br>
            <a:r>
              <a:rPr lang="en-US" sz="3600" b="1" dirty="0">
                <a:latin typeface="Comic Sans MS" panose="030F0702030302020204" pitchFamily="66" charset="0"/>
              </a:rPr>
              <a:t>   (Answer the questions.)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877D9-5E58-4572-A897-E32A45DD1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1684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Comic Sans MS" panose="030F0702030302020204" pitchFamily="66" charset="0"/>
              </a:rPr>
              <a:t>An </a:t>
            </a:r>
            <a:r>
              <a:rPr lang="en-US" sz="3600" dirty="0" err="1">
                <a:latin typeface="Comic Sans MS" panose="030F0702030302020204" pitchFamily="66" charset="0"/>
              </a:rPr>
              <a:t>maith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atin typeface="Comic Sans MS" panose="030F0702030302020204" pitchFamily="66" charset="0"/>
              </a:rPr>
              <a:t>leat</a:t>
            </a:r>
            <a:r>
              <a:rPr lang="en-US" sz="3600" dirty="0">
                <a:latin typeface="Comic Sans MS" panose="030F0702030302020204" pitchFamily="66" charset="0"/>
              </a:rPr>
              <a:t> ________? (Do you like ____?)</a:t>
            </a: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    Is </a:t>
            </a:r>
            <a:r>
              <a:rPr lang="en-US" dirty="0" err="1">
                <a:latin typeface="Comic Sans MS" panose="030F0702030302020204" pitchFamily="66" charset="0"/>
              </a:rPr>
              <a:t>maith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liom</a:t>
            </a:r>
            <a:r>
              <a:rPr lang="en-US" dirty="0">
                <a:latin typeface="Comic Sans MS" panose="030F0702030302020204" pitchFamily="66" charset="0"/>
              </a:rPr>
              <a:t> _______. (I like _____)</a:t>
            </a: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    </a:t>
            </a:r>
            <a:r>
              <a:rPr lang="en-US" dirty="0" err="1">
                <a:latin typeface="Comic Sans MS" panose="030F0702030302020204" pitchFamily="66" charset="0"/>
              </a:rPr>
              <a:t>Ní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maith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liom</a:t>
            </a:r>
            <a:r>
              <a:rPr lang="en-US" dirty="0">
                <a:latin typeface="Comic Sans MS" panose="030F0702030302020204" pitchFamily="66" charset="0"/>
              </a:rPr>
              <a:t> _______. ( I don’t like _____)</a:t>
            </a:r>
          </a:p>
          <a:p>
            <a:pPr marL="0" indent="0"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DB9C20-8956-4931-B2ED-8770BDE4C9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22" t="15396" r="32392" b="5582"/>
          <a:stretch/>
        </p:blipFill>
        <p:spPr>
          <a:xfrm>
            <a:off x="32435" y="3146639"/>
            <a:ext cx="1800961" cy="2152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E0CFC4-3BF6-4729-87FC-5A9777831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82" t="16852" r="32421" b="5416"/>
          <a:stretch/>
        </p:blipFill>
        <p:spPr>
          <a:xfrm>
            <a:off x="2085967" y="3159449"/>
            <a:ext cx="1800961" cy="2139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899AC-DE57-4896-A9CB-23429081A8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15" t="16852" r="32422" b="5556"/>
          <a:stretch/>
        </p:blipFill>
        <p:spPr>
          <a:xfrm>
            <a:off x="4139499" y="3159449"/>
            <a:ext cx="1800962" cy="214986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B3B8F3C-6DE8-4F66-9972-00ED7F157A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38" t="16481" r="32109" b="8472"/>
          <a:stretch/>
        </p:blipFill>
        <p:spPr>
          <a:xfrm>
            <a:off x="6174070" y="3156401"/>
            <a:ext cx="1884629" cy="2152914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0CEDCF31-D445-4DE9-8BEA-86F63D1C7B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38" t="15586" r="32188" b="5655"/>
          <a:stretch/>
        </p:blipFill>
        <p:spPr>
          <a:xfrm>
            <a:off x="8292308" y="3156510"/>
            <a:ext cx="1779552" cy="2152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8DBBAE-8FD6-4ADF-8E37-729D1F95B4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56" t="16852" r="35234" b="8611"/>
          <a:stretch/>
        </p:blipFill>
        <p:spPr>
          <a:xfrm>
            <a:off x="10292084" y="3127369"/>
            <a:ext cx="1663458" cy="2172075"/>
          </a:xfrm>
          <a:prstGeom prst="rect">
            <a:avLst/>
          </a:prstGeom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id="{095B92BB-B4A4-40DF-9897-1B5E2EEBE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4" y="1771552"/>
            <a:ext cx="400049" cy="45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0" name="Picture 10">
            <a:extLst>
              <a:ext uri="{FF2B5EF4-FFF2-40B4-BE49-F238E27FC236}">
                <a16:creationId xmlns:a16="http://schemas.microsoft.com/office/drawing/2014/main" id="{B5FA8A2F-6F69-4CB1-8968-0F68E07B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45" y="2351097"/>
            <a:ext cx="4000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AD65AA-E0AE-4E33-8EC4-120F56F2C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24223" y="47315"/>
            <a:ext cx="1876735" cy="187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3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9AEC7-BB78-4CEA-B954-CE7669BF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49025" cy="1549400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Comic Sans MS" panose="030F0702030302020204" pitchFamily="66" charset="0"/>
              </a:rPr>
            </a:br>
            <a:r>
              <a:rPr lang="en-US" sz="4000" dirty="0" err="1">
                <a:latin typeface="Comic Sans MS" panose="030F0702030302020204" pitchFamily="66" charset="0"/>
              </a:rPr>
              <a:t>Scríobh</a:t>
            </a:r>
            <a:r>
              <a:rPr lang="en-US" sz="4000" dirty="0">
                <a:latin typeface="Comic Sans MS" panose="030F0702030302020204" pitchFamily="66" charset="0"/>
              </a:rPr>
              <a:t> an </a:t>
            </a:r>
            <a:r>
              <a:rPr lang="en-US" sz="4000" dirty="0" err="1">
                <a:latin typeface="Comic Sans MS" panose="030F0702030302020204" pitchFamily="66" charset="0"/>
              </a:rPr>
              <a:t>scéal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  <a:r>
              <a:rPr lang="en-US" sz="4000" dirty="0" err="1">
                <a:latin typeface="Comic Sans MS" panose="030F0702030302020204" pitchFamily="66" charset="0"/>
              </a:rPr>
              <a:t>seo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  <a:r>
              <a:rPr lang="en-US" sz="4000" dirty="0" err="1">
                <a:latin typeface="Comic Sans MS" panose="030F0702030302020204" pitchFamily="66" charset="0"/>
              </a:rPr>
              <a:t>i</a:t>
            </a:r>
            <a:r>
              <a:rPr lang="en-US" sz="4000" dirty="0">
                <a:latin typeface="Comic Sans MS" panose="030F0702030302020204" pitchFamily="66" charset="0"/>
              </a:rPr>
              <a:t> do </a:t>
            </a:r>
            <a:r>
              <a:rPr lang="en-US" sz="4000" dirty="0" err="1">
                <a:latin typeface="Comic Sans MS" panose="030F0702030302020204" pitchFamily="66" charset="0"/>
              </a:rPr>
              <a:t>chóipleabhar</a:t>
            </a:r>
            <a:r>
              <a:rPr lang="en-US" sz="4000" dirty="0">
                <a:latin typeface="Comic Sans MS" panose="030F0702030302020204" pitchFamily="66" charset="0"/>
              </a:rPr>
              <a:t> agus </a:t>
            </a:r>
            <a:r>
              <a:rPr lang="en-US" sz="4000" dirty="0" err="1">
                <a:latin typeface="Comic Sans MS" panose="030F0702030302020204" pitchFamily="66" charset="0"/>
              </a:rPr>
              <a:t>tarraing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  <a:r>
              <a:rPr lang="en-US" sz="4000" dirty="0" err="1">
                <a:latin typeface="Comic Sans MS" panose="030F0702030302020204" pitchFamily="66" charset="0"/>
              </a:rPr>
              <a:t>pictiúr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  <a:br>
              <a:rPr lang="en-US" sz="4000" dirty="0">
                <a:latin typeface="Comic Sans MS" panose="030F0702030302020204" pitchFamily="66" charset="0"/>
              </a:rPr>
            </a:br>
            <a:r>
              <a:rPr lang="en-US" sz="4000" dirty="0">
                <a:latin typeface="Comic Sans MS" panose="030F0702030302020204" pitchFamily="66" charset="0"/>
              </a:rPr>
              <a:t>(Write this story in your copy and draw a picture below it.)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C91A7-0A2F-4E67-BA50-93A9CE372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825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b="1" u="sng" dirty="0">
                <a:latin typeface="Comic Sans MS" panose="030F0702030302020204" pitchFamily="66" charset="0"/>
              </a:rPr>
              <a:t>Ag Ceannach Sú </a:t>
            </a:r>
          </a:p>
          <a:p>
            <a:pPr marL="0" indent="0">
              <a:buNone/>
            </a:pPr>
            <a:endParaRPr lang="en-US" b="1" u="sng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1.Tá Mamaí agus na páistí sa siopa. </a:t>
            </a: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2.Tá siad ag ceannach sú. </a:t>
            </a: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3.Tá torthaí deasa ar fáil sa siopa. </a:t>
            </a: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4.Tá Síofra ag ól sú oráiste.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B9687D7-18BD-4E5B-911D-77FB414C48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15" t="9930" r="20546" b="20417"/>
          <a:stretch/>
        </p:blipFill>
        <p:spPr>
          <a:xfrm>
            <a:off x="6619874" y="2951679"/>
            <a:ext cx="5055825" cy="354119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6777E9-13E1-4C8C-AA4E-55926DB92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898" y="2162173"/>
            <a:ext cx="1428752" cy="142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EF5DD-5A78-4593-AD11-52E91BEF5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-116682"/>
            <a:ext cx="10515600" cy="1325563"/>
          </a:xfrm>
        </p:spPr>
        <p:txBody>
          <a:bodyPr/>
          <a:lstStyle/>
          <a:p>
            <a:r>
              <a:rPr lang="en-US" dirty="0" err="1">
                <a:latin typeface="Comic Sans MS" panose="030F0702030302020204" pitchFamily="66" charset="0"/>
              </a:rPr>
              <a:t>Taispeáin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dom</a:t>
            </a:r>
            <a:r>
              <a:rPr lang="en-US" dirty="0">
                <a:latin typeface="Comic Sans MS" panose="030F0702030302020204" pitchFamily="66" charset="0"/>
              </a:rPr>
              <a:t> (Show me)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AF21A-6252-46FD-AAC7-18C5E996F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3" y="785812"/>
            <a:ext cx="10515600" cy="580548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Féach</a:t>
            </a:r>
            <a:r>
              <a:rPr lang="en-US" dirty="0"/>
              <a:t> ar an </a:t>
            </a:r>
            <a:r>
              <a:rPr lang="en-US" dirty="0" err="1"/>
              <a:t>bpostaer</a:t>
            </a:r>
            <a:r>
              <a:rPr lang="en-US" dirty="0"/>
              <a:t> </a:t>
            </a:r>
            <a:r>
              <a:rPr lang="en-US" dirty="0" err="1"/>
              <a:t>thíos</a:t>
            </a:r>
            <a:r>
              <a:rPr lang="en-US" dirty="0"/>
              <a:t> </a:t>
            </a:r>
            <a:r>
              <a:rPr lang="en-US" dirty="0" err="1"/>
              <a:t>anseo</a:t>
            </a:r>
            <a:r>
              <a:rPr lang="en-US" dirty="0"/>
              <a:t> (Look at the poster below).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/>
              <a:t>Taispeáin</a:t>
            </a:r>
            <a:r>
              <a:rPr lang="en-US" b="1" dirty="0"/>
              <a:t> </a:t>
            </a:r>
            <a:r>
              <a:rPr lang="en-US" b="1" dirty="0" err="1"/>
              <a:t>dom</a:t>
            </a:r>
            <a:r>
              <a:rPr lang="en-US" b="1" dirty="0"/>
              <a:t>……..</a:t>
            </a:r>
          </a:p>
          <a:p>
            <a:r>
              <a:rPr lang="en-US" dirty="0"/>
              <a:t>Síofra ag ól oráiste</a:t>
            </a:r>
          </a:p>
          <a:p>
            <a:r>
              <a:rPr lang="en-US" dirty="0" err="1"/>
              <a:t>Moncaí</a:t>
            </a:r>
            <a:r>
              <a:rPr lang="en-US" dirty="0"/>
              <a:t> ag </a:t>
            </a:r>
            <a:r>
              <a:rPr lang="en-US" dirty="0" err="1"/>
              <a:t>ithe</a:t>
            </a:r>
            <a:r>
              <a:rPr lang="en-US" dirty="0"/>
              <a:t> banana</a:t>
            </a:r>
          </a:p>
          <a:p>
            <a:r>
              <a:rPr lang="en-US" dirty="0" err="1"/>
              <a:t>úll</a:t>
            </a:r>
            <a:endParaRPr lang="en-US" dirty="0"/>
          </a:p>
          <a:p>
            <a:r>
              <a:rPr lang="en-US" dirty="0" err="1"/>
              <a:t>sútha</a:t>
            </a:r>
            <a:r>
              <a:rPr lang="en-US" dirty="0"/>
              <a:t> </a:t>
            </a:r>
            <a:r>
              <a:rPr lang="en-US" dirty="0" err="1"/>
              <a:t>talún</a:t>
            </a:r>
            <a:endParaRPr lang="en-US" dirty="0"/>
          </a:p>
          <a:p>
            <a:r>
              <a:rPr lang="en-US" dirty="0" err="1"/>
              <a:t>piorra</a:t>
            </a:r>
            <a:endParaRPr lang="en-US" dirty="0"/>
          </a:p>
          <a:p>
            <a:r>
              <a:rPr lang="en-US" dirty="0" err="1"/>
              <a:t>sparán</a:t>
            </a:r>
            <a:endParaRPr lang="en-US" dirty="0"/>
          </a:p>
          <a:p>
            <a:r>
              <a:rPr lang="en-US" dirty="0" err="1"/>
              <a:t>cupán</a:t>
            </a:r>
            <a:r>
              <a:rPr lang="en-US" dirty="0"/>
              <a:t> </a:t>
            </a:r>
            <a:r>
              <a:rPr lang="en-US" dirty="0" err="1"/>
              <a:t>mór</a:t>
            </a:r>
            <a:endParaRPr lang="en-US" dirty="0"/>
          </a:p>
          <a:p>
            <a:r>
              <a:rPr lang="en-US" dirty="0" err="1"/>
              <a:t>cupán</a:t>
            </a:r>
            <a:r>
              <a:rPr lang="en-US" dirty="0"/>
              <a:t> </a:t>
            </a:r>
            <a:r>
              <a:rPr lang="en-US" dirty="0" err="1"/>
              <a:t>beag</a:t>
            </a:r>
            <a:endParaRPr lang="en-US" dirty="0"/>
          </a:p>
          <a:p>
            <a:r>
              <a:rPr lang="en-US" dirty="0" err="1"/>
              <a:t>fíonchaora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CB5CA-4858-459B-9CCC-7B56CFBF91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65" t="9930" r="19531" b="20416"/>
          <a:stretch/>
        </p:blipFill>
        <p:spPr>
          <a:xfrm>
            <a:off x="4533899" y="1722039"/>
            <a:ext cx="7191375" cy="464153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D58E14-860E-42BB-ACC4-78A4FDCA3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1841" y="1414063"/>
            <a:ext cx="1071962" cy="10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2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D9134-FDA3-4DA5-B92A-F6DC8E5E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mic Sans MS" panose="030F0702030302020204" pitchFamily="66" charset="0"/>
              </a:rPr>
              <a:t>Pléasc</a:t>
            </a:r>
            <a:r>
              <a:rPr lang="en-US" dirty="0">
                <a:latin typeface="Comic Sans MS" panose="030F0702030302020204" pitchFamily="66" charset="0"/>
              </a:rPr>
              <a:t> an </a:t>
            </a:r>
            <a:r>
              <a:rPr lang="en-US" dirty="0" err="1">
                <a:latin typeface="Comic Sans MS" panose="030F0702030302020204" pitchFamily="66" charset="0"/>
              </a:rPr>
              <a:t>Balún</a:t>
            </a:r>
            <a:r>
              <a:rPr lang="en-US" dirty="0">
                <a:latin typeface="Comic Sans MS" panose="030F0702030302020204" pitchFamily="66" charset="0"/>
              </a:rPr>
              <a:t> – </a:t>
            </a:r>
            <a:r>
              <a:rPr lang="en-US" dirty="0" err="1">
                <a:latin typeface="Comic Sans MS" panose="030F0702030302020204" pitchFamily="66" charset="0"/>
              </a:rPr>
              <a:t>Cluiche</a:t>
            </a:r>
            <a:r>
              <a:rPr lang="en-US" dirty="0">
                <a:latin typeface="Comic Sans MS" panose="030F0702030302020204" pitchFamily="66" charset="0"/>
              </a:rPr>
              <a:t> (Game)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7C929-C88E-4647-946F-8D11ED5D3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20800"/>
            <a:ext cx="11191875" cy="4351338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Bain </a:t>
            </a:r>
            <a:r>
              <a:rPr lang="en-US" dirty="0" err="1">
                <a:latin typeface="Comic Sans MS" panose="030F0702030302020204" pitchFamily="66" charset="0"/>
              </a:rPr>
              <a:t>triail</a:t>
            </a:r>
            <a:r>
              <a:rPr lang="en-US" dirty="0">
                <a:latin typeface="Comic Sans MS" panose="030F0702030302020204" pitchFamily="66" charset="0"/>
              </a:rPr>
              <a:t> as an </a:t>
            </a:r>
            <a:r>
              <a:rPr lang="en-US" dirty="0" err="1">
                <a:latin typeface="Comic Sans MS" panose="030F0702030302020204" pitchFamily="66" charset="0"/>
              </a:rPr>
              <a:t>gcluiche</a:t>
            </a:r>
            <a:r>
              <a:rPr lang="en-US" dirty="0">
                <a:latin typeface="Comic Sans MS" panose="030F0702030302020204" pitchFamily="66" charset="0"/>
              </a:rPr>
              <a:t> ‘</a:t>
            </a:r>
            <a:r>
              <a:rPr lang="en-US" dirty="0" err="1">
                <a:latin typeface="Comic Sans MS" panose="030F0702030302020204" pitchFamily="66" charset="0"/>
              </a:rPr>
              <a:t>pléasc</a:t>
            </a:r>
            <a:r>
              <a:rPr lang="en-US" dirty="0">
                <a:latin typeface="Comic Sans MS" panose="030F0702030302020204" pitchFamily="66" charset="0"/>
              </a:rPr>
              <a:t> an </a:t>
            </a:r>
            <a:r>
              <a:rPr lang="en-US" dirty="0" err="1">
                <a:latin typeface="Comic Sans MS" panose="030F0702030302020204" pitchFamily="66" charset="0"/>
              </a:rPr>
              <a:t>balún</a:t>
            </a:r>
            <a:r>
              <a:rPr lang="en-US" dirty="0">
                <a:latin typeface="Comic Sans MS" panose="030F0702030302020204" pitchFamily="66" charset="0"/>
              </a:rPr>
              <a:t>’ a </a:t>
            </a:r>
            <a:r>
              <a:rPr lang="en-US" dirty="0" err="1">
                <a:latin typeface="Comic Sans MS" panose="030F0702030302020204" pitchFamily="66" charset="0"/>
              </a:rPr>
              <a:t>imirt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   (Try playing the game ‘burst the balloon’.)</a:t>
            </a:r>
          </a:p>
          <a:p>
            <a:r>
              <a:rPr lang="en-US" dirty="0" err="1">
                <a:latin typeface="Comic Sans MS" panose="030F0702030302020204" pitchFamily="66" charset="0"/>
              </a:rPr>
              <a:t>Fuair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múinteoir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scór</a:t>
            </a:r>
            <a:r>
              <a:rPr lang="en-US" dirty="0">
                <a:latin typeface="Comic Sans MS" panose="030F0702030302020204" pitchFamily="66" charset="0"/>
              </a:rPr>
              <a:t> 80, an </a:t>
            </a:r>
            <a:r>
              <a:rPr lang="en-US" dirty="0" err="1">
                <a:latin typeface="Comic Sans MS" panose="030F0702030302020204" pitchFamily="66" charset="0"/>
              </a:rPr>
              <a:t>féidir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leat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scór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atá</a:t>
            </a:r>
            <a:r>
              <a:rPr lang="en-US" dirty="0">
                <a:latin typeface="Comic Sans MS" panose="030F0702030302020204" pitchFamily="66" charset="0"/>
              </a:rPr>
              <a:t> mar an </a:t>
            </a:r>
            <a:r>
              <a:rPr lang="en-US" dirty="0" err="1">
                <a:latin typeface="Comic Sans MS" panose="030F0702030302020204" pitchFamily="66" charset="0"/>
              </a:rPr>
              <a:t>gcéanna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nó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scór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níos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airde</a:t>
            </a:r>
            <a:r>
              <a:rPr lang="en-US" dirty="0">
                <a:latin typeface="Comic Sans MS" panose="030F0702030302020204" pitchFamily="66" charset="0"/>
              </a:rPr>
              <a:t>? 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(Teacher got a score of 80, can you get the same score or higher?)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D1B9933-CA4B-46F2-B134-5CD7A99BD1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38" t="10695" r="17969" b="5324"/>
          <a:stretch/>
        </p:blipFill>
        <p:spPr>
          <a:xfrm>
            <a:off x="7515225" y="3979140"/>
            <a:ext cx="4152899" cy="2764956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1A7E398-55CA-4C26-A4C0-F155CB7573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0" t="10000" r="3202" b="11806"/>
          <a:stretch/>
        </p:blipFill>
        <p:spPr>
          <a:xfrm>
            <a:off x="1004886" y="3995015"/>
            <a:ext cx="5738814" cy="2632798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E67D03-98EC-4AC2-9621-D24457A44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6099" y="824705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17D6E-0E85-4058-8098-CE6867B02A10}"/>
              </a:ext>
            </a:extLst>
          </p:cNvPr>
          <p:cNvSpPr txBox="1"/>
          <p:nvPr/>
        </p:nvSpPr>
        <p:spPr>
          <a:xfrm>
            <a:off x="491438" y="0"/>
            <a:ext cx="893393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omic Sans MS" panose="030F0702030302020204" pitchFamily="66" charset="0"/>
              </a:rPr>
              <a:t>You have completed this fortnights tasks! </a:t>
            </a:r>
          </a:p>
          <a:p>
            <a:endParaRPr lang="en-US" sz="8000" dirty="0">
              <a:latin typeface="Comic Sans MS" panose="030F0702030302020204" pitchFamily="66" charset="0"/>
            </a:endParaRPr>
          </a:p>
          <a:p>
            <a:r>
              <a:rPr lang="en-US" sz="8000" dirty="0" err="1">
                <a:latin typeface="Comic Sans MS" panose="030F0702030302020204" pitchFamily="66" charset="0"/>
              </a:rPr>
              <a:t>Maith</a:t>
            </a:r>
            <a:r>
              <a:rPr lang="en-US" sz="8000" dirty="0">
                <a:latin typeface="Comic Sans MS" panose="030F0702030302020204" pitchFamily="66" charset="0"/>
              </a:rPr>
              <a:t> </a:t>
            </a:r>
            <a:r>
              <a:rPr lang="en-US" sz="8000" dirty="0" err="1">
                <a:latin typeface="Comic Sans MS" panose="030F0702030302020204" pitchFamily="66" charset="0"/>
              </a:rPr>
              <a:t>thú</a:t>
            </a:r>
            <a:r>
              <a:rPr lang="en-US" sz="8000" dirty="0"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C0BF9CDF-7E66-4D7A-87C5-BB792A8AB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519" y="3760316"/>
            <a:ext cx="3426939" cy="287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33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4645"/>
            <a:ext cx="10515600" cy="1325563"/>
          </a:xfrm>
        </p:spPr>
        <p:txBody>
          <a:bodyPr>
            <a:normAutofit/>
          </a:bodyPr>
          <a:lstStyle/>
          <a:p>
            <a:r>
              <a:rPr lang="en-IE" sz="7000" b="1" dirty="0">
                <a:latin typeface="Comic Sans MS" panose="030F0702030302020204" pitchFamily="66" charset="0"/>
              </a:rPr>
              <a:t>Access to </a:t>
            </a:r>
            <a:r>
              <a:rPr lang="en-IE" sz="7000" b="1" dirty="0" err="1">
                <a:latin typeface="Comic Sans MS" panose="030F0702030302020204" pitchFamily="66" charset="0"/>
              </a:rPr>
              <a:t>Abair</a:t>
            </a:r>
            <a:r>
              <a:rPr lang="en-IE" sz="7000" b="1" dirty="0">
                <a:latin typeface="Comic Sans MS" panose="030F0702030302020204" pitchFamily="66" charset="0"/>
              </a:rPr>
              <a:t> </a:t>
            </a:r>
            <a:r>
              <a:rPr lang="en-IE" sz="7000" b="1" dirty="0" err="1">
                <a:latin typeface="Comic Sans MS" panose="030F0702030302020204" pitchFamily="66" charset="0"/>
              </a:rPr>
              <a:t>Liom</a:t>
            </a:r>
            <a:r>
              <a:rPr lang="en-IE" sz="7000" b="1" dirty="0">
                <a:latin typeface="Comic Sans MS" panose="030F0702030302020204" pitchFamily="66" charset="0"/>
              </a:rPr>
              <a:t> 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1" y="1480185"/>
            <a:ext cx="11865429" cy="53778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IE" dirty="0">
                <a:latin typeface="Comic Sans MS" panose="030F0702030302020204" pitchFamily="66" charset="0"/>
              </a:rPr>
              <a:t>We use </a:t>
            </a:r>
            <a:r>
              <a:rPr lang="en-IE" dirty="0" err="1">
                <a:latin typeface="Comic Sans MS" panose="030F0702030302020204" pitchFamily="66" charset="0"/>
              </a:rPr>
              <a:t>Abair</a:t>
            </a:r>
            <a:r>
              <a:rPr lang="en-IE" dirty="0">
                <a:latin typeface="Comic Sans MS" panose="030F0702030302020204" pitchFamily="66" charset="0"/>
              </a:rPr>
              <a:t> </a:t>
            </a:r>
            <a:r>
              <a:rPr lang="en-IE" dirty="0" err="1">
                <a:latin typeface="Comic Sans MS" panose="030F0702030302020204" pitchFamily="66" charset="0"/>
              </a:rPr>
              <a:t>Liom</a:t>
            </a:r>
            <a:r>
              <a:rPr lang="en-IE" dirty="0">
                <a:latin typeface="Comic Sans MS" panose="030F0702030302020204" pitchFamily="66" charset="0"/>
              </a:rPr>
              <a:t> C in First Class. Parents can access all the digital resources and the </a:t>
            </a:r>
            <a:r>
              <a:rPr lang="en-IE" dirty="0" err="1">
                <a:latin typeface="Comic Sans MS" panose="030F0702030302020204" pitchFamily="66" charset="0"/>
              </a:rPr>
              <a:t>ebook</a:t>
            </a:r>
            <a:r>
              <a:rPr lang="en-IE" dirty="0">
                <a:latin typeface="Comic Sans MS" panose="030F0702030302020204" pitchFamily="66" charset="0"/>
              </a:rPr>
              <a:t> on </a:t>
            </a:r>
            <a:r>
              <a:rPr lang="en-IE" dirty="0">
                <a:latin typeface="Comic Sans MS" panose="030F0702030302020204" pitchFamily="66" charset="0"/>
                <a:hlinkClick r:id="rId2"/>
              </a:rPr>
              <a:t>www.folensonline.ie</a:t>
            </a:r>
            <a:endParaRPr lang="en-IE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IE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IE" dirty="0">
                <a:latin typeface="Comic Sans MS" panose="030F0702030302020204" pitchFamily="66" charset="0"/>
              </a:rPr>
              <a:t>Parents can follow the steps below to get access: </a:t>
            </a:r>
          </a:p>
          <a:p>
            <a:pPr marL="457200" indent="-457200">
              <a:buAutoNum type="arabicPeriod"/>
            </a:pPr>
            <a:r>
              <a:rPr lang="en-IE" dirty="0">
                <a:latin typeface="Comic Sans MS" panose="030F0702030302020204" pitchFamily="66" charset="0"/>
              </a:rPr>
              <a:t>Go to www.folensonline.ie and click register </a:t>
            </a:r>
          </a:p>
          <a:p>
            <a:pPr marL="457200" indent="-457200">
              <a:buAutoNum type="arabicPeriod"/>
            </a:pPr>
            <a:r>
              <a:rPr lang="en-IE" dirty="0">
                <a:latin typeface="Comic Sans MS" panose="030F0702030302020204" pitchFamily="66" charset="0"/>
              </a:rPr>
              <a:t>Select Teacher </a:t>
            </a:r>
          </a:p>
          <a:p>
            <a:pPr marL="457200" indent="-457200">
              <a:buAutoNum type="arabicPeriod"/>
            </a:pPr>
            <a:r>
              <a:rPr lang="en-IE" dirty="0">
                <a:latin typeface="Comic Sans MS" panose="030F0702030302020204" pitchFamily="66" charset="0"/>
              </a:rPr>
              <a:t>Fill in a username, email and password</a:t>
            </a:r>
          </a:p>
          <a:p>
            <a:pPr marL="457200" indent="-457200">
              <a:buAutoNum type="arabicPeriod"/>
            </a:pPr>
            <a:r>
              <a:rPr lang="en-IE" dirty="0">
                <a:latin typeface="Comic Sans MS" panose="030F0702030302020204" pitchFamily="66" charset="0"/>
              </a:rPr>
              <a:t>For Roll Number use the code: Prim20 </a:t>
            </a:r>
          </a:p>
          <a:p>
            <a:pPr marL="0" indent="0">
              <a:buNone/>
            </a:pPr>
            <a:endParaRPr lang="en-IE" sz="3000" dirty="0">
              <a:latin typeface="+mj-lt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0D7EE4-2A5E-4081-8255-BE593EF97A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84" t="12000" r="10750" b="6666"/>
          <a:stretch/>
        </p:blipFill>
        <p:spPr>
          <a:xfrm>
            <a:off x="7491676" y="3992880"/>
            <a:ext cx="4232963" cy="26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62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18DE4C-5E40-470A-8BED-0C2903D3A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5" t="11843" r="4321" b="8548"/>
          <a:stretch/>
        </p:blipFill>
        <p:spPr>
          <a:xfrm>
            <a:off x="690880" y="0"/>
            <a:ext cx="10810242" cy="412151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E5A5CA-231D-4939-899D-20A44290B81C}"/>
              </a:ext>
            </a:extLst>
          </p:cNvPr>
          <p:cNvSpPr/>
          <p:nvPr/>
        </p:nvSpPr>
        <p:spPr>
          <a:xfrm>
            <a:off x="435034" y="4121517"/>
            <a:ext cx="110660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IE" sz="2400" dirty="0">
                <a:latin typeface="Comic Sans MS" panose="030F0702030302020204" pitchFamily="66" charset="0"/>
              </a:rPr>
              <a:t>Once you have registered, search for the title ‘</a:t>
            </a:r>
            <a:r>
              <a:rPr lang="en-IE" sz="2400" dirty="0" err="1">
                <a:latin typeface="Comic Sans MS" panose="030F0702030302020204" pitchFamily="66" charset="0"/>
              </a:rPr>
              <a:t>Abair</a:t>
            </a:r>
            <a:r>
              <a:rPr lang="en-IE" sz="2400" dirty="0">
                <a:latin typeface="Comic Sans MS" panose="030F0702030302020204" pitchFamily="66" charset="0"/>
              </a:rPr>
              <a:t> </a:t>
            </a:r>
            <a:r>
              <a:rPr lang="en-IE" sz="2400" dirty="0" err="1">
                <a:latin typeface="Comic Sans MS" panose="030F0702030302020204" pitchFamily="66" charset="0"/>
              </a:rPr>
              <a:t>Liom</a:t>
            </a:r>
            <a:r>
              <a:rPr lang="en-IE" sz="2400" dirty="0">
                <a:latin typeface="Comic Sans MS" panose="030F0702030302020204" pitchFamily="66" charset="0"/>
              </a:rPr>
              <a:t> C’ shown above.</a:t>
            </a:r>
          </a:p>
          <a:p>
            <a:pPr marL="457200" indent="-457200">
              <a:buAutoNum type="arabicPeriod"/>
            </a:pPr>
            <a:r>
              <a:rPr lang="en-IE" sz="2400" dirty="0">
                <a:latin typeface="Comic Sans MS" panose="030F0702030302020204" pitchFamily="66" charset="0"/>
              </a:rPr>
              <a:t>Click on resources and select ’23. Ag </a:t>
            </a:r>
            <a:r>
              <a:rPr lang="en-IE" sz="2400" dirty="0" err="1">
                <a:latin typeface="Comic Sans MS" panose="030F0702030302020204" pitchFamily="66" charset="0"/>
              </a:rPr>
              <a:t>Ceannach</a:t>
            </a:r>
            <a:r>
              <a:rPr lang="en-IE" sz="2400" dirty="0">
                <a:latin typeface="Comic Sans MS" panose="030F0702030302020204" pitchFamily="66" charset="0"/>
              </a:rPr>
              <a:t> </a:t>
            </a:r>
            <a:r>
              <a:rPr lang="en-IE" sz="2400" dirty="0" err="1">
                <a:latin typeface="Comic Sans MS" panose="030F0702030302020204" pitchFamily="66" charset="0"/>
              </a:rPr>
              <a:t>Sú</a:t>
            </a:r>
            <a:r>
              <a:rPr lang="en-IE" sz="2400" dirty="0">
                <a:latin typeface="Comic Sans MS" panose="030F0702030302020204" pitchFamily="66" charset="0"/>
              </a:rPr>
              <a:t>’ from the lesson choices. This will be our lesson for this fortnight. It is based on the theme of Bia (Food).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    There are lovely songs and interactive games. Children may like to revise the songs from previous lessons too. </a:t>
            </a:r>
            <a:endParaRPr lang="en-IE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767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4D3ED-27A2-4DA7-B005-77C32588F6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Throughout this presentation, click on the following symbol for audio pronunciation. </a:t>
            </a:r>
          </a:p>
        </p:txBody>
      </p:sp>
      <p:pic>
        <p:nvPicPr>
          <p:cNvPr id="4" name="Slide 4 ">
            <a:hlinkClick r:id="" action="ppaction://media"/>
            <a:extLst>
              <a:ext uri="{FF2B5EF4-FFF2-40B4-BE49-F238E27FC236}">
                <a16:creationId xmlns:a16="http://schemas.microsoft.com/office/drawing/2014/main" id="{9FCB4BCD-55E4-41F9-8048-A83FD0083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5049" y="3902074"/>
            <a:ext cx="2098675" cy="209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5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6FAFF-C5D7-4859-9CA1-AFB1D89F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0"/>
            <a:ext cx="10515600" cy="1325563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Bia – Ag Ceannach Sú (Buying Juice) </a:t>
            </a:r>
            <a:endParaRPr lang="en-US" i="1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4646855-2F81-4267-A991-57E0C7C66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73" t="9880" r="18085" b="4662"/>
          <a:stretch/>
        </p:blipFill>
        <p:spPr>
          <a:xfrm>
            <a:off x="360962" y="1325563"/>
            <a:ext cx="6430363" cy="490315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3C8716-8EE7-4862-A5D1-49D5CFBEB2EB}"/>
              </a:ext>
            </a:extLst>
          </p:cNvPr>
          <p:cNvSpPr txBox="1"/>
          <p:nvPr/>
        </p:nvSpPr>
        <p:spPr>
          <a:xfrm>
            <a:off x="7038975" y="1088212"/>
            <a:ext cx="44386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Comic Sans MS" panose="030F0702030302020204" pitchFamily="66" charset="0"/>
              </a:rPr>
              <a:t>Cad a </a:t>
            </a:r>
            <a:r>
              <a:rPr lang="en-US" dirty="0" err="1">
                <a:latin typeface="Comic Sans MS" panose="030F0702030302020204" pitchFamily="66" charset="0"/>
              </a:rPr>
              <a:t>fheiceann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tú</a:t>
            </a:r>
            <a:r>
              <a:rPr lang="en-US" dirty="0">
                <a:latin typeface="Comic Sans MS" panose="030F0702030302020204" pitchFamily="66" charset="0"/>
              </a:rPr>
              <a:t> sa </a:t>
            </a:r>
            <a:r>
              <a:rPr lang="en-US" dirty="0" err="1">
                <a:latin typeface="Comic Sans MS" panose="030F0702030302020204" pitchFamily="66" charset="0"/>
              </a:rPr>
              <a:t>phóstaer</a:t>
            </a:r>
            <a:r>
              <a:rPr lang="en-US" dirty="0">
                <a:latin typeface="Comic Sans MS" panose="030F0702030302020204" pitchFamily="66" charset="0"/>
              </a:rPr>
              <a:t>?</a:t>
            </a:r>
            <a:endParaRPr lang="en-US" sz="1400" i="1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    (What do you see in the poster?)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    </a:t>
            </a:r>
            <a:r>
              <a:rPr lang="en-US" dirty="0" err="1">
                <a:latin typeface="Comic Sans MS" panose="030F0702030302020204" pitchFamily="66" charset="0"/>
              </a:rPr>
              <a:t>Feicim</a:t>
            </a:r>
            <a:r>
              <a:rPr lang="en-US" dirty="0">
                <a:latin typeface="Comic Sans MS" panose="030F0702030302020204" pitchFamily="66" charset="0"/>
              </a:rPr>
              <a:t> ______. ( I see) 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2. </a:t>
            </a:r>
            <a:r>
              <a:rPr lang="en-US" dirty="0" err="1">
                <a:latin typeface="Comic Sans MS" panose="030F0702030302020204" pitchFamily="66" charset="0"/>
              </a:rPr>
              <a:t>Cá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bhfuil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Mamaí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agus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na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páistí</a:t>
            </a:r>
            <a:r>
              <a:rPr lang="en-US" dirty="0">
                <a:latin typeface="Comic Sans MS" panose="030F0702030302020204" pitchFamily="66" charset="0"/>
              </a:rPr>
              <a:t>? </a:t>
            </a:r>
            <a:endParaRPr lang="en-US" i="1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    (Where are Mammy and the children?)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   </a:t>
            </a:r>
            <a:r>
              <a:rPr lang="en-US" dirty="0" err="1">
                <a:latin typeface="Comic Sans MS" panose="030F0702030302020204" pitchFamily="66" charset="0"/>
              </a:rPr>
              <a:t>Tá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Mamaí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agus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na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páistí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sa</a:t>
            </a:r>
            <a:r>
              <a:rPr lang="en-US" dirty="0">
                <a:latin typeface="Comic Sans MS" panose="030F0702030302020204" pitchFamily="66" charset="0"/>
              </a:rPr>
              <a:t> siopa. </a:t>
            </a:r>
          </a:p>
          <a:p>
            <a:r>
              <a:rPr lang="en-US" dirty="0">
                <a:latin typeface="Comic Sans MS" panose="030F0702030302020204" pitchFamily="66" charset="0"/>
              </a:rPr>
              <a:t>    (Mammy and the children are in the shop.) 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3. Cad </a:t>
            </a:r>
            <a:r>
              <a:rPr lang="en-US" dirty="0" err="1">
                <a:latin typeface="Comic Sans MS" panose="030F0702030302020204" pitchFamily="66" charset="0"/>
              </a:rPr>
              <a:t>atá</a:t>
            </a:r>
            <a:r>
              <a:rPr lang="en-US" dirty="0">
                <a:latin typeface="Comic Sans MS" panose="030F0702030302020204" pitchFamily="66" charset="0"/>
              </a:rPr>
              <a:t> Síofra ag </a:t>
            </a:r>
            <a:r>
              <a:rPr lang="en-US" dirty="0" err="1">
                <a:latin typeface="Comic Sans MS" panose="030F0702030302020204" pitchFamily="66" charset="0"/>
              </a:rPr>
              <a:t>déanamh</a:t>
            </a:r>
            <a:r>
              <a:rPr lang="en-US" dirty="0">
                <a:latin typeface="Comic Sans MS" panose="030F0702030302020204" pitchFamily="66" charset="0"/>
              </a:rPr>
              <a:t>?</a:t>
            </a:r>
          </a:p>
          <a:p>
            <a:r>
              <a:rPr lang="en-US" dirty="0">
                <a:latin typeface="Comic Sans MS" panose="030F0702030302020204" pitchFamily="66" charset="0"/>
              </a:rPr>
              <a:t>    (What is Síofra doing?)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    Tá Síofra ag ól sú oráiste. </a:t>
            </a:r>
          </a:p>
          <a:p>
            <a:r>
              <a:rPr lang="en-US" dirty="0">
                <a:latin typeface="Comic Sans MS" panose="030F0702030302020204" pitchFamily="66" charset="0"/>
              </a:rPr>
              <a:t>    (Síofra is drinking </a:t>
            </a:r>
            <a:r>
              <a:rPr lang="en-US" dirty="0" err="1">
                <a:latin typeface="Comic Sans MS" panose="030F0702030302020204" pitchFamily="66" charset="0"/>
              </a:rPr>
              <a:t>orangejuice</a:t>
            </a:r>
            <a:r>
              <a:rPr lang="en-US" dirty="0">
                <a:latin typeface="Comic Sans MS" panose="030F0702030302020204" pitchFamily="66" charset="0"/>
              </a:rPr>
              <a:t>.)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4BEEA4-6AE4-4E89-99FF-403C54963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7182" y="179977"/>
            <a:ext cx="1145586" cy="114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8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2D61D-0465-430E-BA86-6BE773F21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04776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Comic Sans MS" panose="030F0702030302020204" pitchFamily="66" charset="0"/>
              </a:rPr>
              <a:t>Ag Ceannach Sú – </a:t>
            </a:r>
            <a:r>
              <a:rPr lang="en-US" sz="5400" dirty="0" err="1">
                <a:latin typeface="Comic Sans MS" panose="030F0702030302020204" pitchFamily="66" charset="0"/>
              </a:rPr>
              <a:t>Foclóir</a:t>
            </a:r>
            <a:r>
              <a:rPr lang="en-US" sz="5400" dirty="0">
                <a:latin typeface="Comic Sans MS" panose="030F0702030302020204" pitchFamily="66" charset="0"/>
              </a:rPr>
              <a:t> </a:t>
            </a:r>
            <a:r>
              <a:rPr lang="en-US" sz="5400" dirty="0" err="1">
                <a:latin typeface="Comic Sans MS" panose="030F0702030302020204" pitchFamily="66" charset="0"/>
              </a:rPr>
              <a:t>Nua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C6B93-85E9-42CA-9E03-3019F3682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30299"/>
            <a:ext cx="10515600" cy="5260975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Comic Sans MS" panose="030F0702030302020204" pitchFamily="66" charset="0"/>
              </a:rPr>
              <a:t>Scríobh</a:t>
            </a:r>
            <a:r>
              <a:rPr lang="en-US" sz="2400" dirty="0">
                <a:latin typeface="Comic Sans MS" panose="030F0702030302020204" pitchFamily="66" charset="0"/>
              </a:rPr>
              <a:t> na </a:t>
            </a:r>
            <a:r>
              <a:rPr lang="en-US" sz="2400" dirty="0" err="1">
                <a:latin typeface="Comic Sans MS" panose="030F0702030302020204" pitchFamily="66" charset="0"/>
              </a:rPr>
              <a:t>foclóir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nua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i</a:t>
            </a:r>
            <a:r>
              <a:rPr lang="en-US" sz="2400" dirty="0">
                <a:latin typeface="Comic Sans MS" panose="030F0702030302020204" pitchFamily="66" charset="0"/>
              </a:rPr>
              <a:t> do </a:t>
            </a:r>
            <a:r>
              <a:rPr lang="en-US" sz="2400" dirty="0" err="1">
                <a:latin typeface="Comic Sans MS" panose="030F0702030302020204" pitchFamily="66" charset="0"/>
              </a:rPr>
              <a:t>chóipleabhar</a:t>
            </a:r>
            <a:r>
              <a:rPr lang="en-US" sz="2400" dirty="0">
                <a:latin typeface="Comic Sans MS" panose="030F0702030302020204" pitchFamily="66" charset="0"/>
              </a:rPr>
              <a:t> agus </a:t>
            </a:r>
            <a:r>
              <a:rPr lang="en-US" sz="2400" dirty="0" err="1">
                <a:latin typeface="Comic Sans MS" panose="030F0702030302020204" pitchFamily="66" charset="0"/>
              </a:rPr>
              <a:t>tarraing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pictiúr</a:t>
            </a:r>
            <a:r>
              <a:rPr lang="en-US" sz="2400" dirty="0">
                <a:latin typeface="Comic Sans MS" panose="030F0702030302020204" pitchFamily="66" charset="0"/>
              </a:rPr>
              <a:t> in </a:t>
            </a:r>
            <a:r>
              <a:rPr lang="en-US" sz="2400" dirty="0" err="1">
                <a:latin typeface="Comic Sans MS" panose="030F0702030302020204" pitchFamily="66" charset="0"/>
              </a:rPr>
              <a:t>aice</a:t>
            </a:r>
            <a:r>
              <a:rPr lang="en-US" sz="2400" dirty="0">
                <a:latin typeface="Comic Sans MS" panose="030F0702030302020204" pitchFamily="66" charset="0"/>
              </a:rPr>
              <a:t> le </a:t>
            </a:r>
            <a:r>
              <a:rPr lang="en-US" sz="2400" dirty="0" err="1">
                <a:latin typeface="Comic Sans MS" panose="030F0702030302020204" pitchFamily="66" charset="0"/>
              </a:rPr>
              <a:t>gach</a:t>
            </a:r>
            <a:r>
              <a:rPr lang="en-US" sz="2400" dirty="0">
                <a:latin typeface="Comic Sans MS" panose="030F0702030302020204" pitchFamily="66" charset="0"/>
              </a:rPr>
              <a:t> focal. (Write the new words in your copy and draw a picture with each word.) </a:t>
            </a:r>
          </a:p>
          <a:p>
            <a:pPr marL="0" indent="0">
              <a:buNone/>
            </a:pP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51640-D283-4258-BEDC-0F2C662BF09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94" t="16482" r="32188" b="6805"/>
          <a:stretch/>
        </p:blipFill>
        <p:spPr>
          <a:xfrm>
            <a:off x="209550" y="2384871"/>
            <a:ext cx="2133600" cy="250735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831EEF2-053D-4607-B3AE-839B526BB49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50" t="16111" r="32266" b="5694"/>
          <a:stretch/>
        </p:blipFill>
        <p:spPr>
          <a:xfrm>
            <a:off x="2629655" y="2353746"/>
            <a:ext cx="2050398" cy="2569606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9147A0DA-EC36-4AA1-A6F4-1C6D8527370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38" t="16481" r="32109" b="8472"/>
          <a:stretch/>
        </p:blipFill>
        <p:spPr>
          <a:xfrm>
            <a:off x="4952644" y="2316677"/>
            <a:ext cx="2249395" cy="2569606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853B44D8-01E1-46CF-AB61-CE6D19B9360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38" t="15586" r="32188" b="5655"/>
          <a:stretch/>
        </p:blipFill>
        <p:spPr>
          <a:xfrm>
            <a:off x="7463143" y="2316678"/>
            <a:ext cx="2127688" cy="25739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76C91B-07A6-491C-BE32-8A093FC5A91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15" t="16482" r="32892" b="5278"/>
          <a:stretch/>
        </p:blipFill>
        <p:spPr>
          <a:xfrm>
            <a:off x="9855110" y="2316677"/>
            <a:ext cx="1935661" cy="257396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566C56-8B1B-400E-8008-CE9A9DF7B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06050" y="104776"/>
            <a:ext cx="1484721" cy="1484721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3B1036-C582-4DFD-9D99-003A3BC610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8517" y="5418927"/>
            <a:ext cx="855665" cy="855665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DC8776-66C6-452B-A8D4-EF51655F94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346879" y="5418928"/>
            <a:ext cx="855664" cy="855664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4C19A6-0703-4F2F-9BF2-E61D3A243A8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72125" y="5414167"/>
            <a:ext cx="860425" cy="860425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DC760E-B028-4B57-B8CB-C08516B602E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70486" y="5414167"/>
            <a:ext cx="855663" cy="855663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BB5E95-FE71-4190-9D48-6DB0826C742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29068" y="5408881"/>
            <a:ext cx="866234" cy="8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5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4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56C3-8757-443D-9318-9E8BD353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908050"/>
            <a:ext cx="10515600" cy="568325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Comic Sans MS" panose="030F0702030302020204" pitchFamily="66" charset="0"/>
              </a:rPr>
              <a:t>Ag Ceannach Sú – </a:t>
            </a:r>
            <a:r>
              <a:rPr lang="en-US" sz="6000" dirty="0" err="1">
                <a:latin typeface="Comic Sans MS" panose="030F0702030302020204" pitchFamily="66" charset="0"/>
              </a:rPr>
              <a:t>Foclóir</a:t>
            </a:r>
            <a:r>
              <a:rPr lang="en-US" sz="6000" dirty="0">
                <a:latin typeface="Comic Sans MS" panose="030F0702030302020204" pitchFamily="66" charset="0"/>
              </a:rPr>
              <a:t> </a:t>
            </a:r>
            <a:r>
              <a:rPr lang="en-US" sz="6000" dirty="0" err="1">
                <a:latin typeface="Comic Sans MS" panose="030F0702030302020204" pitchFamily="66" charset="0"/>
              </a:rPr>
              <a:t>Nua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700" dirty="0" err="1">
                <a:latin typeface="Comic Sans MS" panose="030F0702030302020204" pitchFamily="66" charset="0"/>
              </a:rPr>
              <a:t>Scríobh</a:t>
            </a:r>
            <a:r>
              <a:rPr lang="en-US" sz="2700" dirty="0">
                <a:latin typeface="Comic Sans MS" panose="030F0702030302020204" pitchFamily="66" charset="0"/>
              </a:rPr>
              <a:t> na </a:t>
            </a:r>
            <a:r>
              <a:rPr lang="en-US" sz="2700" dirty="0" err="1">
                <a:latin typeface="Comic Sans MS" panose="030F0702030302020204" pitchFamily="66" charset="0"/>
              </a:rPr>
              <a:t>foclóir</a:t>
            </a:r>
            <a:r>
              <a:rPr lang="en-US" sz="2700" dirty="0">
                <a:latin typeface="Comic Sans MS" panose="030F0702030302020204" pitchFamily="66" charset="0"/>
              </a:rPr>
              <a:t> </a:t>
            </a:r>
            <a:r>
              <a:rPr lang="en-US" sz="2700" dirty="0" err="1">
                <a:latin typeface="Comic Sans MS" panose="030F0702030302020204" pitchFamily="66" charset="0"/>
              </a:rPr>
              <a:t>nua</a:t>
            </a:r>
            <a:r>
              <a:rPr lang="en-US" sz="2700" dirty="0">
                <a:latin typeface="Comic Sans MS" panose="030F0702030302020204" pitchFamily="66" charset="0"/>
              </a:rPr>
              <a:t> </a:t>
            </a:r>
            <a:r>
              <a:rPr lang="en-US" sz="2700" dirty="0" err="1">
                <a:latin typeface="Comic Sans MS" panose="030F0702030302020204" pitchFamily="66" charset="0"/>
              </a:rPr>
              <a:t>i</a:t>
            </a:r>
            <a:r>
              <a:rPr lang="en-US" sz="2700" dirty="0">
                <a:latin typeface="Comic Sans MS" panose="030F0702030302020204" pitchFamily="66" charset="0"/>
              </a:rPr>
              <a:t> do </a:t>
            </a:r>
            <a:r>
              <a:rPr lang="en-US" sz="2700" dirty="0" err="1">
                <a:latin typeface="Comic Sans MS" panose="030F0702030302020204" pitchFamily="66" charset="0"/>
              </a:rPr>
              <a:t>chóipleabhar</a:t>
            </a:r>
            <a:r>
              <a:rPr lang="en-US" sz="2700" dirty="0">
                <a:latin typeface="Comic Sans MS" panose="030F0702030302020204" pitchFamily="66" charset="0"/>
              </a:rPr>
              <a:t> agus </a:t>
            </a:r>
            <a:r>
              <a:rPr lang="en-US" sz="2700" dirty="0" err="1">
                <a:latin typeface="Comic Sans MS" panose="030F0702030302020204" pitchFamily="66" charset="0"/>
              </a:rPr>
              <a:t>tarraing</a:t>
            </a:r>
            <a:r>
              <a:rPr lang="en-US" sz="2700" dirty="0">
                <a:latin typeface="Comic Sans MS" panose="030F0702030302020204" pitchFamily="66" charset="0"/>
              </a:rPr>
              <a:t> </a:t>
            </a:r>
            <a:r>
              <a:rPr lang="en-US" sz="2700" dirty="0" err="1">
                <a:latin typeface="Comic Sans MS" panose="030F0702030302020204" pitchFamily="66" charset="0"/>
              </a:rPr>
              <a:t>pictiúr</a:t>
            </a:r>
            <a:r>
              <a:rPr lang="en-US" sz="2700" dirty="0">
                <a:latin typeface="Comic Sans MS" panose="030F0702030302020204" pitchFamily="66" charset="0"/>
              </a:rPr>
              <a:t> in </a:t>
            </a:r>
            <a:r>
              <a:rPr lang="en-US" sz="2700" dirty="0" err="1">
                <a:latin typeface="Comic Sans MS" panose="030F0702030302020204" pitchFamily="66" charset="0"/>
              </a:rPr>
              <a:t>aice</a:t>
            </a:r>
            <a:r>
              <a:rPr lang="en-US" sz="2700" dirty="0">
                <a:latin typeface="Comic Sans MS" panose="030F0702030302020204" pitchFamily="66" charset="0"/>
              </a:rPr>
              <a:t> le </a:t>
            </a:r>
            <a:r>
              <a:rPr lang="en-US" sz="2700" dirty="0" err="1">
                <a:latin typeface="Comic Sans MS" panose="030F0702030302020204" pitchFamily="66" charset="0"/>
              </a:rPr>
              <a:t>gach</a:t>
            </a:r>
            <a:r>
              <a:rPr lang="en-US" sz="2700" dirty="0">
                <a:latin typeface="Comic Sans MS" panose="030F0702030302020204" pitchFamily="66" charset="0"/>
              </a:rPr>
              <a:t> focal. (Write the new words in your copy and draw a picture with each word.) 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4C10E7-D276-4A74-B599-4D31F2A32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22" t="15396" r="32392" b="5582"/>
          <a:stretch/>
        </p:blipFill>
        <p:spPr>
          <a:xfrm>
            <a:off x="199289" y="1833561"/>
            <a:ext cx="2286736" cy="2733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00842-3635-42AE-8912-54B31D706A3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82" t="16852" r="32421" b="5416"/>
          <a:stretch/>
        </p:blipFill>
        <p:spPr>
          <a:xfrm>
            <a:off x="2978926" y="1833562"/>
            <a:ext cx="2300423" cy="2733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D85BF0-E261-451C-B139-4F95F4C563F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15" t="16852" r="32422" b="5556"/>
          <a:stretch/>
        </p:blipFill>
        <p:spPr>
          <a:xfrm>
            <a:off x="5770399" y="1805104"/>
            <a:ext cx="2313701" cy="2761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08745-1E48-4E0E-98D1-A95C097031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56" t="16852" r="35234" b="8611"/>
          <a:stretch/>
        </p:blipFill>
        <p:spPr>
          <a:xfrm>
            <a:off x="8707142" y="1805103"/>
            <a:ext cx="2103733" cy="274696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BC58D2-5417-49F0-B093-14F14FC22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1632" y="4956361"/>
            <a:ext cx="938163" cy="938163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5A623A-38B8-425E-9800-9FEE508E30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92655" y="4991379"/>
            <a:ext cx="903145" cy="903145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55B1BB-B3A2-4A63-A943-D7F7DE72B58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96025" y="5047893"/>
            <a:ext cx="850807" cy="850807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6FB2B4-D081-4212-BF8B-91F448D9BDA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07618" y="5043717"/>
            <a:ext cx="769293" cy="76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6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100E9-372C-4860-B34B-503A2083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>
                <a:latin typeface="Comic Sans MS" panose="030F0702030302020204" pitchFamily="66" charset="0"/>
              </a:rPr>
              <a:t>Ag </a:t>
            </a:r>
            <a:r>
              <a:rPr lang="en-US" sz="5300" dirty="0" err="1">
                <a:latin typeface="Comic Sans MS" panose="030F0702030302020204" pitchFamily="66" charset="0"/>
              </a:rPr>
              <a:t>Ceannach</a:t>
            </a:r>
            <a:r>
              <a:rPr lang="en-US" sz="5300" dirty="0">
                <a:latin typeface="Comic Sans MS" panose="030F0702030302020204" pitchFamily="66" charset="0"/>
              </a:rPr>
              <a:t> </a:t>
            </a:r>
            <a:r>
              <a:rPr lang="en-US" sz="5300" dirty="0" err="1">
                <a:latin typeface="Comic Sans MS" panose="030F0702030302020204" pitchFamily="66" charset="0"/>
              </a:rPr>
              <a:t>Sú</a:t>
            </a:r>
            <a:r>
              <a:rPr lang="en-US" sz="5300" dirty="0">
                <a:latin typeface="Comic Sans MS" panose="030F0702030302020204" pitchFamily="66" charset="0"/>
              </a:rPr>
              <a:t> – </a:t>
            </a:r>
            <a:r>
              <a:rPr lang="en-US" sz="5300" dirty="0" err="1">
                <a:latin typeface="Comic Sans MS" panose="030F0702030302020204" pitchFamily="66" charset="0"/>
              </a:rPr>
              <a:t>Foclóir</a:t>
            </a:r>
            <a:r>
              <a:rPr lang="en-US" sz="5300" dirty="0">
                <a:latin typeface="Comic Sans MS" panose="030F0702030302020204" pitchFamily="66" charset="0"/>
              </a:rPr>
              <a:t> </a:t>
            </a:r>
            <a:r>
              <a:rPr lang="en-US" sz="5300" dirty="0" err="1">
                <a:latin typeface="Comic Sans MS" panose="030F0702030302020204" pitchFamily="66" charset="0"/>
              </a:rPr>
              <a:t>Nua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700" dirty="0" err="1">
                <a:latin typeface="Comic Sans MS" panose="030F0702030302020204" pitchFamily="66" charset="0"/>
              </a:rPr>
              <a:t>Scríobh</a:t>
            </a:r>
            <a:r>
              <a:rPr lang="en-US" sz="2700" dirty="0">
                <a:latin typeface="Comic Sans MS" panose="030F0702030302020204" pitchFamily="66" charset="0"/>
              </a:rPr>
              <a:t> </a:t>
            </a:r>
            <a:r>
              <a:rPr lang="en-US" sz="2700" dirty="0" err="1">
                <a:latin typeface="Comic Sans MS" panose="030F0702030302020204" pitchFamily="66" charset="0"/>
              </a:rPr>
              <a:t>na</a:t>
            </a:r>
            <a:r>
              <a:rPr lang="en-US" sz="2700" dirty="0">
                <a:latin typeface="Comic Sans MS" panose="030F0702030302020204" pitchFamily="66" charset="0"/>
              </a:rPr>
              <a:t> </a:t>
            </a:r>
            <a:r>
              <a:rPr lang="en-US" sz="2700" dirty="0" err="1">
                <a:latin typeface="Comic Sans MS" panose="030F0702030302020204" pitchFamily="66" charset="0"/>
              </a:rPr>
              <a:t>foclóir</a:t>
            </a:r>
            <a:r>
              <a:rPr lang="en-US" sz="2700" dirty="0">
                <a:latin typeface="Comic Sans MS" panose="030F0702030302020204" pitchFamily="66" charset="0"/>
              </a:rPr>
              <a:t> </a:t>
            </a:r>
            <a:r>
              <a:rPr lang="en-US" sz="2700" dirty="0" err="1">
                <a:latin typeface="Comic Sans MS" panose="030F0702030302020204" pitchFamily="66" charset="0"/>
              </a:rPr>
              <a:t>nua</a:t>
            </a:r>
            <a:r>
              <a:rPr lang="en-US" sz="2700" dirty="0">
                <a:latin typeface="Comic Sans MS" panose="030F0702030302020204" pitchFamily="66" charset="0"/>
              </a:rPr>
              <a:t> </a:t>
            </a:r>
            <a:r>
              <a:rPr lang="en-US" sz="2700" dirty="0" err="1">
                <a:latin typeface="Comic Sans MS" panose="030F0702030302020204" pitchFamily="66" charset="0"/>
              </a:rPr>
              <a:t>i</a:t>
            </a:r>
            <a:r>
              <a:rPr lang="en-US" sz="2700" dirty="0">
                <a:latin typeface="Comic Sans MS" panose="030F0702030302020204" pitchFamily="66" charset="0"/>
              </a:rPr>
              <a:t> do </a:t>
            </a:r>
            <a:r>
              <a:rPr lang="en-US" sz="2700" dirty="0" err="1">
                <a:latin typeface="Comic Sans MS" panose="030F0702030302020204" pitchFamily="66" charset="0"/>
              </a:rPr>
              <a:t>chóipleabhar</a:t>
            </a:r>
            <a:r>
              <a:rPr lang="en-US" sz="2700" dirty="0">
                <a:latin typeface="Comic Sans MS" panose="030F0702030302020204" pitchFamily="66" charset="0"/>
              </a:rPr>
              <a:t> </a:t>
            </a:r>
            <a:r>
              <a:rPr lang="en-US" sz="2700" dirty="0" err="1">
                <a:latin typeface="Comic Sans MS" panose="030F0702030302020204" pitchFamily="66" charset="0"/>
              </a:rPr>
              <a:t>agus</a:t>
            </a:r>
            <a:r>
              <a:rPr lang="en-US" sz="2700" dirty="0">
                <a:latin typeface="Comic Sans MS" panose="030F0702030302020204" pitchFamily="66" charset="0"/>
              </a:rPr>
              <a:t> </a:t>
            </a:r>
            <a:r>
              <a:rPr lang="en-US" sz="2700" dirty="0" err="1">
                <a:latin typeface="Comic Sans MS" panose="030F0702030302020204" pitchFamily="66" charset="0"/>
              </a:rPr>
              <a:t>tarraing</a:t>
            </a:r>
            <a:r>
              <a:rPr lang="en-US" sz="2700" dirty="0">
                <a:latin typeface="Comic Sans MS" panose="030F0702030302020204" pitchFamily="66" charset="0"/>
              </a:rPr>
              <a:t> </a:t>
            </a:r>
            <a:r>
              <a:rPr lang="en-US" sz="2700" dirty="0" err="1">
                <a:latin typeface="Comic Sans MS" panose="030F0702030302020204" pitchFamily="66" charset="0"/>
              </a:rPr>
              <a:t>pictiúr</a:t>
            </a:r>
            <a:r>
              <a:rPr lang="en-US" sz="2700" dirty="0">
                <a:latin typeface="Comic Sans MS" panose="030F0702030302020204" pitchFamily="66" charset="0"/>
              </a:rPr>
              <a:t> in </a:t>
            </a:r>
            <a:r>
              <a:rPr lang="en-US" sz="2700" dirty="0" err="1">
                <a:latin typeface="Comic Sans MS" panose="030F0702030302020204" pitchFamily="66" charset="0"/>
              </a:rPr>
              <a:t>aice</a:t>
            </a:r>
            <a:r>
              <a:rPr lang="en-US" sz="2700" dirty="0">
                <a:latin typeface="Comic Sans MS" panose="030F0702030302020204" pitchFamily="66" charset="0"/>
              </a:rPr>
              <a:t> le </a:t>
            </a:r>
            <a:r>
              <a:rPr lang="en-US" sz="2700" dirty="0" err="1">
                <a:latin typeface="Comic Sans MS" panose="030F0702030302020204" pitchFamily="66" charset="0"/>
              </a:rPr>
              <a:t>gach</a:t>
            </a:r>
            <a:r>
              <a:rPr lang="en-US" sz="2700" dirty="0">
                <a:latin typeface="Comic Sans MS" panose="030F0702030302020204" pitchFamily="66" charset="0"/>
              </a:rPr>
              <a:t> focal. (Write the new words in your copy and draw a picture with each word.)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BA371F-4708-4470-86C0-DD7797950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91" t="16852" r="33280" b="5556"/>
          <a:stretch/>
        </p:blipFill>
        <p:spPr>
          <a:xfrm>
            <a:off x="3497502" y="2021652"/>
            <a:ext cx="2181630" cy="2814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E5688D-3514-49AE-A0A0-4D562556800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10" t="16852" r="36509" b="5416"/>
          <a:stretch/>
        </p:blipFill>
        <p:spPr>
          <a:xfrm>
            <a:off x="6292341" y="1968880"/>
            <a:ext cx="2181630" cy="2814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AFB440-7686-4BB4-B120-3DFBF86E799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50" t="17362" r="32500" b="7639"/>
          <a:stretch/>
        </p:blipFill>
        <p:spPr>
          <a:xfrm>
            <a:off x="9087180" y="1968880"/>
            <a:ext cx="2266620" cy="2738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195897-9D33-4F1B-980F-19FDDCA2396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31" t="16852" r="32422" b="5694"/>
          <a:stretch/>
        </p:blipFill>
        <p:spPr>
          <a:xfrm>
            <a:off x="742545" y="2021652"/>
            <a:ext cx="2141748" cy="2823596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CCDCC3-E77A-478B-8E07-F2A6F37AF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1729" y="5267326"/>
            <a:ext cx="741114" cy="74111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F03168-755D-488F-ACB2-347228C487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61551" y="5267325"/>
            <a:ext cx="741113" cy="74111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E08153-E01A-4332-9101-E1F2F2E382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29397" y="5267324"/>
            <a:ext cx="741112" cy="741112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EC72CB-8BFA-490D-B8B8-2150766D0BB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53882" y="5267324"/>
            <a:ext cx="726449" cy="72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8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2E70-A115-41E2-9F95-08E548D3D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925050" cy="677862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Comic Sans MS" panose="030F0702030302020204" pitchFamily="66" charset="0"/>
              </a:rPr>
              <a:t>Fíor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atin typeface="Comic Sans MS" panose="030F0702030302020204" pitchFamily="66" charset="0"/>
              </a:rPr>
              <a:t>nó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latin typeface="Comic Sans MS" panose="030F0702030302020204" pitchFamily="66" charset="0"/>
              </a:rPr>
              <a:t>Bréagach</a:t>
            </a:r>
            <a:r>
              <a:rPr lang="en-US" sz="3600" dirty="0">
                <a:latin typeface="Comic Sans MS" panose="030F0702030302020204" pitchFamily="66" charset="0"/>
              </a:rPr>
              <a:t> (True or False)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A5C3-14E4-4FCD-9D0F-840C84C8F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968374"/>
            <a:ext cx="10515600" cy="5889625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Comic Sans MS" panose="030F0702030302020204" pitchFamily="66" charset="0"/>
              </a:rPr>
              <a:t>Éist</a:t>
            </a:r>
            <a:r>
              <a:rPr lang="en-US" sz="2400" dirty="0">
                <a:latin typeface="Comic Sans MS" panose="030F0702030302020204" pitchFamily="66" charset="0"/>
              </a:rPr>
              <a:t> leis na </a:t>
            </a:r>
            <a:r>
              <a:rPr lang="en-US" sz="2400" dirty="0" err="1">
                <a:latin typeface="Comic Sans MS" panose="030F0702030302020204" pitchFamily="66" charset="0"/>
              </a:rPr>
              <a:t>habairtí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seo</a:t>
            </a:r>
            <a:r>
              <a:rPr lang="en-US" sz="2400" dirty="0">
                <a:latin typeface="Comic Sans MS" panose="030F0702030302020204" pitchFamily="66" charset="0"/>
              </a:rPr>
              <a:t>. </a:t>
            </a:r>
            <a:r>
              <a:rPr lang="en-US" sz="2400" dirty="0" err="1">
                <a:latin typeface="Comic Sans MS" panose="030F0702030302020204" pitchFamily="66" charset="0"/>
              </a:rPr>
              <a:t>Má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tá</a:t>
            </a:r>
            <a:r>
              <a:rPr lang="en-US" sz="2400" dirty="0">
                <a:latin typeface="Comic Sans MS" panose="030F0702030302020204" pitchFamily="66" charset="0"/>
              </a:rPr>
              <a:t> an </a:t>
            </a:r>
            <a:r>
              <a:rPr lang="en-US" sz="2400" dirty="0" err="1">
                <a:latin typeface="Comic Sans MS" panose="030F0702030302020204" pitchFamily="66" charset="0"/>
              </a:rPr>
              <a:t>abairt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fíor</a:t>
            </a:r>
            <a:r>
              <a:rPr lang="en-US" sz="2400" dirty="0"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latin typeface="Comic Sans MS" panose="030F0702030302020204" pitchFamily="66" charset="0"/>
              </a:rPr>
              <a:t>léim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suas</a:t>
            </a:r>
            <a:r>
              <a:rPr lang="en-US" sz="2400" dirty="0">
                <a:latin typeface="Comic Sans MS" panose="030F0702030302020204" pitchFamily="66" charset="0"/>
              </a:rPr>
              <a:t> san </a:t>
            </a:r>
            <a:r>
              <a:rPr lang="en-US" sz="2400" dirty="0" err="1">
                <a:latin typeface="Comic Sans MS" panose="030F0702030302020204" pitchFamily="66" charset="0"/>
              </a:rPr>
              <a:t>aer</a:t>
            </a:r>
            <a:r>
              <a:rPr lang="en-US" sz="2400" dirty="0">
                <a:latin typeface="Comic Sans MS" panose="030F0702030302020204" pitchFamily="66" charset="0"/>
              </a:rPr>
              <a:t>. </a:t>
            </a:r>
            <a:r>
              <a:rPr lang="en-US" sz="2400" dirty="0" err="1">
                <a:latin typeface="Comic Sans MS" panose="030F0702030302020204" pitchFamily="66" charset="0"/>
              </a:rPr>
              <a:t>Má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tá</a:t>
            </a:r>
            <a:r>
              <a:rPr lang="en-US" sz="2400" dirty="0">
                <a:latin typeface="Comic Sans MS" panose="030F0702030302020204" pitchFamily="66" charset="0"/>
              </a:rPr>
              <a:t> an </a:t>
            </a:r>
            <a:r>
              <a:rPr lang="en-US" sz="2400" dirty="0" err="1">
                <a:latin typeface="Comic Sans MS" panose="030F0702030302020204" pitchFamily="66" charset="0"/>
              </a:rPr>
              <a:t>abairt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bréagach</a:t>
            </a:r>
            <a:r>
              <a:rPr lang="en-US" sz="2400" dirty="0"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latin typeface="Comic Sans MS" panose="030F0702030302020204" pitchFamily="66" charset="0"/>
              </a:rPr>
              <a:t>crom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síos</a:t>
            </a:r>
            <a:r>
              <a:rPr lang="en-US" sz="2400" dirty="0">
                <a:latin typeface="Comic Sans MS" panose="030F0702030302020204" pitchFamily="66" charset="0"/>
              </a:rPr>
              <a:t> ar an </a:t>
            </a:r>
            <a:r>
              <a:rPr lang="en-US" sz="2400" dirty="0" err="1">
                <a:latin typeface="Comic Sans MS" panose="030F0702030302020204" pitchFamily="66" charset="0"/>
              </a:rPr>
              <a:t>talamh</a:t>
            </a:r>
            <a:r>
              <a:rPr lang="en-US" sz="2400" dirty="0">
                <a:latin typeface="Comic Sans MS" panose="030F0702030302020204" pitchFamily="66" charset="0"/>
              </a:rPr>
              <a:t>. (Listen to each of the sentences read below, if the sentence is true, jump up in the air. If the sentence is false, duck down on the ground.)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mic Sans MS" panose="030F0702030302020204" pitchFamily="66" charset="0"/>
              </a:rPr>
              <a:t>Tá Mamaí agus na páistí sa siopa.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mic Sans MS" panose="030F0702030302020204" pitchFamily="66" charset="0"/>
              </a:rPr>
              <a:t>Tá </a:t>
            </a:r>
            <a:r>
              <a:rPr lang="en-US" dirty="0" err="1">
                <a:latin typeface="Comic Sans MS" panose="030F0702030302020204" pitchFamily="66" charset="0"/>
              </a:rPr>
              <a:t>Dadaí</a:t>
            </a:r>
            <a:r>
              <a:rPr lang="en-US" dirty="0">
                <a:latin typeface="Comic Sans MS" panose="030F0702030302020204" pitchFamily="66" charset="0"/>
              </a:rPr>
              <a:t> ag ól sú oráiste.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mic Sans MS" panose="030F0702030302020204" pitchFamily="66" charset="0"/>
              </a:rPr>
              <a:t>Tá </a:t>
            </a:r>
            <a:r>
              <a:rPr lang="en-US" dirty="0" err="1">
                <a:latin typeface="Comic Sans MS" panose="030F0702030302020204" pitchFamily="66" charset="0"/>
              </a:rPr>
              <a:t>moncaí</a:t>
            </a:r>
            <a:r>
              <a:rPr lang="en-US" dirty="0">
                <a:latin typeface="Comic Sans MS" panose="030F0702030302020204" pitchFamily="66" charset="0"/>
              </a:rPr>
              <a:t> ag </a:t>
            </a:r>
            <a:r>
              <a:rPr lang="en-US" dirty="0" err="1">
                <a:latin typeface="Comic Sans MS" panose="030F0702030302020204" pitchFamily="66" charset="0"/>
              </a:rPr>
              <a:t>ithe</a:t>
            </a:r>
            <a:r>
              <a:rPr lang="en-US" dirty="0">
                <a:latin typeface="Comic Sans MS" panose="030F0702030302020204" pitchFamily="66" charset="0"/>
              </a:rPr>
              <a:t> banana.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mic Sans MS" panose="030F0702030302020204" pitchFamily="66" charset="0"/>
              </a:rPr>
              <a:t>Tá </a:t>
            </a:r>
            <a:r>
              <a:rPr lang="en-US" dirty="0" err="1">
                <a:latin typeface="Comic Sans MS" panose="030F0702030302020204" pitchFamily="66" charset="0"/>
              </a:rPr>
              <a:t>sparán</a:t>
            </a:r>
            <a:r>
              <a:rPr lang="en-US" dirty="0">
                <a:latin typeface="Comic Sans MS" panose="030F0702030302020204" pitchFamily="66" charset="0"/>
              </a:rPr>
              <a:t> ag </a:t>
            </a:r>
            <a:r>
              <a:rPr lang="en-US" dirty="0" err="1">
                <a:latin typeface="Comic Sans MS" panose="030F0702030302020204" pitchFamily="66" charset="0"/>
              </a:rPr>
              <a:t>Seán</a:t>
            </a:r>
            <a:r>
              <a:rPr lang="en-US" dirty="0">
                <a:latin typeface="Comic Sans MS" panose="030F0702030302020204" pitchFamily="66" charset="0"/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mic Sans MS" panose="030F0702030302020204" pitchFamily="66" charset="0"/>
              </a:rPr>
              <a:t>Tá </a:t>
            </a:r>
            <a:r>
              <a:rPr lang="en-US" dirty="0" err="1">
                <a:latin typeface="Comic Sans MS" panose="030F0702030302020204" pitchFamily="66" charset="0"/>
              </a:rPr>
              <a:t>piorra</a:t>
            </a:r>
            <a:r>
              <a:rPr lang="en-US" dirty="0">
                <a:latin typeface="Comic Sans MS" panose="030F0702030302020204" pitchFamily="66" charset="0"/>
              </a:rPr>
              <a:t> sa siopa.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mic Sans MS" panose="030F0702030302020204" pitchFamily="66" charset="0"/>
              </a:rPr>
              <a:t>Tá </a:t>
            </a:r>
            <a:r>
              <a:rPr lang="en-US" dirty="0" err="1">
                <a:latin typeface="Comic Sans MS" panose="030F0702030302020204" pitchFamily="66" charset="0"/>
              </a:rPr>
              <a:t>Oisín</a:t>
            </a:r>
            <a:r>
              <a:rPr lang="en-US" dirty="0">
                <a:latin typeface="Comic Sans MS" panose="030F0702030302020204" pitchFamily="66" charset="0"/>
              </a:rPr>
              <a:t> ag </a:t>
            </a:r>
            <a:r>
              <a:rPr lang="en-US" dirty="0" err="1">
                <a:latin typeface="Comic Sans MS" panose="030F0702030302020204" pitchFamily="66" charset="0"/>
              </a:rPr>
              <a:t>caoineadh</a:t>
            </a:r>
            <a:r>
              <a:rPr lang="en-US" dirty="0">
                <a:latin typeface="Comic Sans MS" panose="030F0702030302020204" pitchFamily="66" charset="0"/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mic Sans MS" panose="030F0702030302020204" pitchFamily="66" charset="0"/>
              </a:rPr>
              <a:t>Tá Síofra ag </a:t>
            </a:r>
            <a:r>
              <a:rPr lang="en-US" dirty="0" err="1">
                <a:latin typeface="Comic Sans MS" panose="030F0702030302020204" pitchFamily="66" charset="0"/>
              </a:rPr>
              <a:t>snámh</a:t>
            </a:r>
            <a:r>
              <a:rPr lang="en-US" dirty="0">
                <a:latin typeface="Comic Sans MS" panose="030F0702030302020204" pitchFamily="66" charset="0"/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mic Sans MS" panose="030F0702030302020204" pitchFamily="66" charset="0"/>
              </a:rPr>
              <a:t>Tá </a:t>
            </a:r>
            <a:r>
              <a:rPr lang="en-US" dirty="0" err="1">
                <a:latin typeface="Comic Sans MS" panose="030F0702030302020204" pitchFamily="66" charset="0"/>
              </a:rPr>
              <a:t>dath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glas</a:t>
            </a:r>
            <a:r>
              <a:rPr lang="en-US" dirty="0">
                <a:latin typeface="Comic Sans MS" panose="030F0702030302020204" pitchFamily="66" charset="0"/>
              </a:rPr>
              <a:t> ar an </a:t>
            </a:r>
            <a:r>
              <a:rPr lang="en-US" dirty="0" err="1">
                <a:latin typeface="Comic Sans MS" panose="030F0702030302020204" pitchFamily="66" charset="0"/>
              </a:rPr>
              <a:t>sparán</a:t>
            </a:r>
            <a:r>
              <a:rPr lang="en-US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985FF5-8EA4-4832-9250-ED6C8754EB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87" t="10139" r="19531" b="20000"/>
          <a:stretch/>
        </p:blipFill>
        <p:spPr>
          <a:xfrm>
            <a:off x="6296025" y="2468737"/>
            <a:ext cx="5791200" cy="422733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BE7ECB-AA03-45DD-9B96-2F79D6D19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0850" y="161925"/>
            <a:ext cx="1476375" cy="147637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0939197-5EB9-4E72-A602-1484B9B03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0" y="161925"/>
            <a:ext cx="295273" cy="33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79FA25F4-1875-4969-AAF9-02C8B4F4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0339" y="238125"/>
            <a:ext cx="261702" cy="26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87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867</Words>
  <Application>Microsoft Office PowerPoint</Application>
  <PresentationFormat>Widescreen</PresentationFormat>
  <Paragraphs>97</Paragraphs>
  <Slides>16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Office Theme</vt:lpstr>
      <vt:lpstr>Default Design</vt:lpstr>
      <vt:lpstr>Gaeilge  Rang a hAon ***Children need a copy, pencil, eraser and colours to complete the tasks***</vt:lpstr>
      <vt:lpstr>Access to Abair Liom C</vt:lpstr>
      <vt:lpstr>PowerPoint Presentation</vt:lpstr>
      <vt:lpstr>Throughout this presentation, click on the following symbol for audio pronunciation. </vt:lpstr>
      <vt:lpstr>Bia – Ag Ceannach Sú (Buying Juice) </vt:lpstr>
      <vt:lpstr>Ag Ceannach Sú – Foclóir Nua</vt:lpstr>
      <vt:lpstr>Ag Ceannach Sú – Foclóir Nua Scríobh na foclóir nua i do chóipleabhar agus tarraing pictiúr in aice le gach focal. (Write the new words in your copy and draw a picture with each word.)  </vt:lpstr>
      <vt:lpstr>Ag Ceannach Sú – Foclóir Nua Scríobh na foclóir nua i do chóipleabhar agus tarraing pictiúr in aice le gach focal. (Write the new words in your copy and draw a picture with each word.)</vt:lpstr>
      <vt:lpstr>Fíor nó Bréagach (True or False)</vt:lpstr>
      <vt:lpstr>Amhrán (Song) </vt:lpstr>
      <vt:lpstr>PowerPoint Presentation</vt:lpstr>
      <vt:lpstr>    Torthaí - Freagair na ceisteanna.    (Answer the questions.)</vt:lpstr>
      <vt:lpstr> Scríobh an scéal seo i do chóipleabhar agus tarraing pictiúr. (Write this story in your copy and draw a picture below it.) </vt:lpstr>
      <vt:lpstr>Taispeáin dom (Show me)</vt:lpstr>
      <vt:lpstr>Pléasc an Balún – Cluiche (Game)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Gaeilge Rang a hAon ***Children need a copy, pencil, eraser and colours to complete the tasks***</dc:title>
  <dc:creator>Karen Dingivan</dc:creator>
  <cp:lastModifiedBy>Karen Dingivan</cp:lastModifiedBy>
  <cp:revision>26</cp:revision>
  <dcterms:created xsi:type="dcterms:W3CDTF">2020-04-09T17:14:01Z</dcterms:created>
  <dcterms:modified xsi:type="dcterms:W3CDTF">2020-04-10T19:32:27Z</dcterms:modified>
</cp:coreProperties>
</file>